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4" r:id="rId1"/>
  </p:sldMasterIdLst>
  <p:notesMasterIdLst>
    <p:notesMasterId r:id="rId24"/>
  </p:notesMasterIdLst>
  <p:handoutMasterIdLst>
    <p:handoutMasterId r:id="rId25"/>
  </p:handoutMasterIdLst>
  <p:sldIdLst>
    <p:sldId id="839" r:id="rId2"/>
    <p:sldId id="593" r:id="rId3"/>
    <p:sldId id="813" r:id="rId4"/>
    <p:sldId id="738" r:id="rId5"/>
    <p:sldId id="579" r:id="rId6"/>
    <p:sldId id="815" r:id="rId7"/>
    <p:sldId id="820" r:id="rId8"/>
    <p:sldId id="830" r:id="rId9"/>
    <p:sldId id="823" r:id="rId10"/>
    <p:sldId id="821" r:id="rId11"/>
    <p:sldId id="822" r:id="rId12"/>
    <p:sldId id="829" r:id="rId13"/>
    <p:sldId id="818" r:id="rId14"/>
    <p:sldId id="803" r:id="rId15"/>
    <p:sldId id="824" r:id="rId16"/>
    <p:sldId id="842" r:id="rId17"/>
    <p:sldId id="826" r:id="rId18"/>
    <p:sldId id="825" r:id="rId19"/>
    <p:sldId id="828" r:id="rId20"/>
    <p:sldId id="831" r:id="rId21"/>
    <p:sldId id="832" r:id="rId22"/>
    <p:sldId id="843" r:id="rId23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1F4E79"/>
    <a:srgbClr val="C00000"/>
    <a:srgbClr val="203864"/>
    <a:srgbClr val="C55A11"/>
    <a:srgbClr val="FFFFCC"/>
    <a:srgbClr val="FF0000"/>
    <a:srgbClr val="EAEDF6"/>
    <a:srgbClr val="FF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4485" autoAdjust="0"/>
  </p:normalViewPr>
  <p:slideViewPr>
    <p:cSldViewPr>
      <p:cViewPr varScale="1">
        <p:scale>
          <a:sx n="84" d="100"/>
          <a:sy n="84" d="100"/>
        </p:scale>
        <p:origin x="1224" y="77"/>
      </p:cViewPr>
      <p:guideLst>
        <p:guide orient="horz" pos="2160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88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8" y="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4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4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8" y="942975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2D4B437-A2B5-4E45-B374-BEEFD36029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804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8" y="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6464"/>
            <a:ext cx="5438464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8" y="942975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57BC759-7E54-41E5-A7AD-94B7ABD9B86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405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534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BC759-7E54-41E5-A7AD-94B7ABD9B863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183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BC759-7E54-41E5-A7AD-94B7ABD9B863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627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33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BC759-7E54-41E5-A7AD-94B7ABD9B863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10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BC759-7E54-41E5-A7AD-94B7ABD9B863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25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BC759-7E54-41E5-A7AD-94B7ABD9B863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9887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BC759-7E54-41E5-A7AD-94B7ABD9B863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11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BC759-7E54-41E5-A7AD-94B7ABD9B863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68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BC759-7E54-41E5-A7AD-94B7ABD9B863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27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BC759-7E54-41E5-A7AD-94B7ABD9B863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86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BC759-7E54-41E5-A7AD-94B7ABD9B863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138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383" y="2379"/>
            <a:ext cx="9144000" cy="1195200"/>
          </a:xfrm>
          <a:prstGeom prst="rect">
            <a:avLst/>
          </a:prstGeom>
          <a:solidFill>
            <a:srgbClr val="EAED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11560" y="15205"/>
            <a:ext cx="7886700" cy="11815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00000"/>
              </a:lnSpc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-1407" y="-1"/>
            <a:ext cx="9145407" cy="3552498"/>
            <a:chOff x="-1407" y="-1"/>
            <a:chExt cx="9145407" cy="3552498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1323473"/>
              <a:ext cx="9144000" cy="2229024"/>
              <a:chOff x="0" y="1323473"/>
              <a:chExt cx="9144000" cy="2229024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0" y="1323473"/>
                <a:ext cx="9144000" cy="2225842"/>
                <a:chOff x="0" y="2141621"/>
                <a:chExt cx="9144000" cy="2225842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0" y="2141621"/>
                  <a:ext cx="9144000" cy="2225842"/>
                </a:xfrm>
                <a:prstGeom prst="rect">
                  <a:avLst/>
                </a:prstGeom>
                <a:solidFill>
                  <a:srgbClr val="EAEDF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6025623" y="2177714"/>
                  <a:ext cx="2999740" cy="2153654"/>
                </a:xfrm>
                <a:prstGeom prst="rect">
                  <a:avLst/>
                </a:prstGeom>
                <a:solidFill>
                  <a:srgbClr val="EAEDF6"/>
                </a:solidFill>
              </p:spPr>
            </p:pic>
            <p:sp>
              <p:nvSpPr>
                <p:cNvPr id="15" name="Rectangle 14"/>
                <p:cNvSpPr/>
                <p:nvPr/>
              </p:nvSpPr>
              <p:spPr>
                <a:xfrm>
                  <a:off x="1" y="2213809"/>
                  <a:ext cx="5787188" cy="2141622"/>
                </a:xfrm>
                <a:prstGeom prst="rect">
                  <a:avLst/>
                </a:prstGeom>
                <a:solidFill>
                  <a:srgbClr val="EAEDF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GB" sz="2800" b="1" kern="1700" spc="100" dirty="0" smtClean="0">
                      <a:solidFill>
                        <a:srgbClr val="27568B"/>
                      </a:solidFill>
                    </a:rPr>
                    <a:t>NATO  STANDARDIZATION  OFFICE                                                                </a:t>
                  </a:r>
                  <a:endParaRPr lang="en-US" sz="2800" b="1" kern="1700" spc="100" dirty="0">
                    <a:solidFill>
                      <a:srgbClr val="27568B"/>
                    </a:solidFill>
                  </a:endParaRPr>
                </a:p>
              </p:txBody>
            </p:sp>
          </p:grpSp>
          <p:pic>
            <p:nvPicPr>
              <p:cNvPr id="12" name="Picture 11" descr="new NSO Logo_sans.png"/>
              <p:cNvPicPr>
                <a:picLocks noChangeAspect="1"/>
              </p:cNvPicPr>
              <p:nvPr/>
            </p:nvPicPr>
            <p:blipFill rotWithShape="1">
              <a:blip r:embed="rId3" cstate="print"/>
              <a:srcRect t="13424" b="15647"/>
              <a:stretch/>
            </p:blipFill>
            <p:spPr>
              <a:xfrm>
                <a:off x="5931245" y="1323833"/>
                <a:ext cx="3142114" cy="2228664"/>
              </a:xfrm>
              <a:prstGeom prst="rect">
                <a:avLst/>
              </a:prstGeom>
            </p:spPr>
          </p:pic>
        </p:grpSp>
        <p:sp>
          <p:nvSpPr>
            <p:cNvPr id="8" name="TextBox 7"/>
            <p:cNvSpPr txBox="1"/>
            <p:nvPr/>
          </p:nvSpPr>
          <p:spPr>
            <a:xfrm>
              <a:off x="-1407" y="-1"/>
              <a:ext cx="9143999" cy="134753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 anchor="ctr" anchorCtr="0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3200" b="1" dirty="0">
                <a:solidFill>
                  <a:srgbClr val="002060"/>
                </a:solidFill>
                <a:latin typeface="+mn-lt"/>
              </a:endParaRPr>
            </a:p>
          </p:txBody>
        </p:sp>
      </p:grpSp>
      <p:sp>
        <p:nvSpPr>
          <p:cNvPr id="2" name="Rectangle 1"/>
          <p:cNvSpPr/>
          <p:nvPr userDrawn="1"/>
        </p:nvSpPr>
        <p:spPr>
          <a:xfrm>
            <a:off x="0" y="3551995"/>
            <a:ext cx="827584" cy="33060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577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28650" y="980728"/>
            <a:ext cx="8515350" cy="56886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965325" y="2689"/>
            <a:ext cx="7178675" cy="972000"/>
          </a:xfrm>
          <a:prstGeom prst="rect">
            <a:avLst/>
          </a:prstGeom>
          <a:solidFill>
            <a:srgbClr val="EAEDF6"/>
          </a:solidFill>
          <a:ln>
            <a:noFill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7" name="Picture 6" descr="NATO_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438"/>
            <a:ext cx="1971903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65325" y="2690"/>
            <a:ext cx="7178675" cy="972000"/>
          </a:xfrm>
          <a:prstGeom prst="rect">
            <a:avLst/>
          </a:prstGeom>
        </p:spPr>
        <p:txBody>
          <a:bodyPr anchor="ctr"/>
          <a:lstStyle>
            <a:lvl1pPr algn="ctr">
              <a:defRPr sz="26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075596" y="64869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6AF5B811-5BA5-44EB-B37E-A96084199B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22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11560" y="974689"/>
            <a:ext cx="8532440" cy="56946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965325" y="2689"/>
            <a:ext cx="7178675" cy="972000"/>
          </a:xfrm>
          <a:prstGeom prst="rect">
            <a:avLst/>
          </a:prstGeom>
          <a:solidFill>
            <a:srgbClr val="EAEDF6"/>
          </a:solidFill>
          <a:ln>
            <a:noFill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7" name="Picture 6" descr="NATO_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438"/>
            <a:ext cx="1971903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075596" y="64869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6AF5B811-5BA5-44EB-B37E-A96084199B3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965325" y="2690"/>
            <a:ext cx="7178675" cy="972000"/>
          </a:xfrm>
          <a:prstGeom prst="rect">
            <a:avLst/>
          </a:prstGeom>
        </p:spPr>
        <p:txBody>
          <a:bodyPr anchor="ctr"/>
          <a:lstStyle>
            <a:lvl1pPr algn="ctr">
              <a:defRPr sz="26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9730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1" y="-2"/>
            <a:ext cx="617917" cy="6855889"/>
            <a:chOff x="1" y="-2"/>
            <a:chExt cx="617917" cy="6855889"/>
          </a:xfrm>
        </p:grpSpPr>
        <p:sp>
          <p:nvSpPr>
            <p:cNvPr id="14" name="Rectangle 13"/>
            <p:cNvSpPr/>
            <p:nvPr userDrawn="1"/>
          </p:nvSpPr>
          <p:spPr>
            <a:xfrm rot="16200000">
              <a:off x="-3118985" y="3118984"/>
              <a:ext cx="6855889" cy="617917"/>
            </a:xfrm>
            <a:prstGeom prst="rect">
              <a:avLst/>
            </a:prstGeom>
            <a:solidFill>
              <a:srgbClr val="EAED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400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14" descr="new NSO Logo_sans.png"/>
            <p:cNvPicPr>
              <a:picLocks noChangeAspect="1"/>
            </p:cNvPicPr>
            <p:nvPr userDrawn="1"/>
          </p:nvPicPr>
          <p:blipFill rotWithShape="1">
            <a:blip r:embed="rId5" cstate="print"/>
            <a:srcRect t="13424" b="15647"/>
            <a:stretch/>
          </p:blipFill>
          <p:spPr>
            <a:xfrm>
              <a:off x="8852" y="6417349"/>
              <a:ext cx="609066" cy="432000"/>
            </a:xfrm>
            <a:prstGeom prst="rect">
              <a:avLst/>
            </a:prstGeom>
          </p:spPr>
        </p:pic>
      </p:grp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075596" y="64869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6AF5B811-5BA5-44EB-B37E-A96084199B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09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12" r:id="rId2"/>
    <p:sldLayoutId id="214748380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437112"/>
            <a:ext cx="7488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Non-NATO vs NATO Standards</a:t>
            </a:r>
            <a:endParaRPr lang="en-US" sz="200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6084585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LtCol 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Christoph K</a:t>
            </a:r>
            <a:r>
              <a:rPr lang="az-Latn-AZ" sz="14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Ü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CK </a:t>
            </a:r>
          </a:p>
          <a:p>
            <a:r>
              <a:rPr lang="en-GB" sz="14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NSO, Policy and Coordination Branch</a:t>
            </a:r>
            <a:endParaRPr lang="en-US" sz="140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6300028"/>
            <a:ext cx="2535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Warsaw, 18 September 2019 </a:t>
            </a:r>
            <a:endParaRPr lang="en-US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376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985994"/>
            <a:ext cx="8532440" cy="532859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en-US" altLang="en-US" sz="2200" dirty="0" smtClean="0">
                <a:solidFill>
                  <a:srgbClr val="002060"/>
                </a:solidFill>
              </a:rPr>
              <a:t>“To </a:t>
            </a:r>
            <a:r>
              <a:rPr lang="en-US" altLang="en-US" sz="2200" dirty="0">
                <a:solidFill>
                  <a:srgbClr val="002060"/>
                </a:solidFill>
              </a:rPr>
              <a:t>be able to function in accordance with agreed political guidance and direction, NATO Allies must be able to interoperate with each other, and when required, with non-NATO nations,</a:t>
            </a:r>
            <a:r>
              <a:rPr lang="en-US" alt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en-US" sz="2200" dirty="0">
                <a:solidFill>
                  <a:srgbClr val="C00000"/>
                </a:solidFill>
              </a:rPr>
              <a:t>Non-Governmental and International Organizations </a:t>
            </a:r>
            <a:r>
              <a:rPr lang="en-US" altLang="en-US" sz="2200" dirty="0">
                <a:solidFill>
                  <a:srgbClr val="002060"/>
                </a:solidFill>
              </a:rPr>
              <a:t>and</a:t>
            </a:r>
            <a:r>
              <a:rPr lang="en-US" altLang="en-US" sz="2200" dirty="0">
                <a:solidFill>
                  <a:srgbClr val="C00000"/>
                </a:solidFill>
              </a:rPr>
              <a:t> other </a:t>
            </a:r>
            <a:r>
              <a:rPr lang="en-US" altLang="en-US" sz="2200" dirty="0"/>
              <a:t>(non </a:t>
            </a:r>
            <a:r>
              <a:rPr lang="en-US" altLang="en-US" sz="2200" dirty="0" err="1"/>
              <a:t>defence</a:t>
            </a:r>
            <a:r>
              <a:rPr lang="en-US" altLang="en-US" sz="2200" dirty="0"/>
              <a:t>-related) </a:t>
            </a:r>
            <a:r>
              <a:rPr lang="en-US" altLang="en-US" sz="2200" dirty="0">
                <a:solidFill>
                  <a:srgbClr val="C00000"/>
                </a:solidFill>
              </a:rPr>
              <a:t>government departments, </a:t>
            </a:r>
            <a:r>
              <a:rPr lang="en-US" altLang="en-US" sz="2200" dirty="0">
                <a:solidFill>
                  <a:srgbClr val="002060"/>
                </a:solidFill>
              </a:rPr>
              <a:t>as appropriate</a:t>
            </a:r>
            <a:r>
              <a:rPr lang="en-US" altLang="en-US" sz="2200" dirty="0" smtClean="0">
                <a:solidFill>
                  <a:srgbClr val="002060"/>
                </a:solidFill>
              </a:rPr>
              <a:t>.”</a:t>
            </a:r>
            <a:r>
              <a:rPr lang="en-US" altLang="en-US" sz="2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altLang="en-US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lnSpc>
                <a:spcPct val="110000"/>
              </a:lnSpc>
              <a:buFontTx/>
              <a:buNone/>
            </a:pPr>
            <a:endParaRPr lang="en-US" altLang="en-US" sz="6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en-US" altLang="en-US" sz="2200" dirty="0">
                <a:solidFill>
                  <a:srgbClr val="C00000"/>
                </a:solidFill>
              </a:rPr>
              <a:t>Requirements</a:t>
            </a:r>
            <a:r>
              <a:rPr lang="en-US" alt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en-US" sz="2200" dirty="0">
                <a:solidFill>
                  <a:srgbClr val="002060"/>
                </a:solidFill>
              </a:rPr>
              <a:t>for interoperability, concerning in particular the ability to communicate, operate and support,</a:t>
            </a:r>
            <a:r>
              <a:rPr lang="en-US" alt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en-US" sz="2200" dirty="0">
                <a:solidFill>
                  <a:srgbClr val="C00000"/>
                </a:solidFill>
              </a:rPr>
              <a:t>shall be determined by the appropriate authorities. </a:t>
            </a: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altLang="en-US" sz="2400" dirty="0"/>
              <a:t>				</a:t>
            </a:r>
            <a:r>
              <a:rPr lang="en-US" altLang="en-US" sz="2400" dirty="0" smtClean="0"/>
              <a:t>                                                  							</a:t>
            </a:r>
            <a:r>
              <a:rPr lang="en-US" altLang="en-US" sz="1600" dirty="0" smtClean="0"/>
              <a:t>-</a:t>
            </a:r>
            <a:r>
              <a:rPr lang="en-US" altLang="en-US" sz="1600" i="1" dirty="0" smtClean="0"/>
              <a:t>CM-(2009)0145-</a:t>
            </a:r>
          </a:p>
          <a:p>
            <a:pPr marL="0" indent="0" algn="r">
              <a:buFontTx/>
              <a:buNone/>
            </a:pPr>
            <a:r>
              <a:rPr lang="en-US" altLang="en-US" sz="2400" i="1" dirty="0" smtClean="0"/>
              <a:t> </a:t>
            </a:r>
            <a:endParaRPr lang="en-US" altLang="en-US" sz="24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600" b="1" dirty="0"/>
              <a:t>NATO Interoperability Policy</a:t>
            </a:r>
            <a:endParaRPr lang="en-US" sz="2600" b="1" dirty="0"/>
          </a:p>
        </p:txBody>
      </p:sp>
      <p:sp>
        <p:nvSpPr>
          <p:cNvPr id="6" name="Hexagon 5"/>
          <p:cNvSpPr/>
          <p:nvPr/>
        </p:nvSpPr>
        <p:spPr>
          <a:xfrm>
            <a:off x="784126" y="5434533"/>
            <a:ext cx="8108354" cy="1018803"/>
          </a:xfrm>
          <a:prstGeom prst="hexagon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indent="-185738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Interoperability with non-military 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actors</a:t>
            </a:r>
            <a:endParaRPr lang="en-US" sz="22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5738" indent="-185738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 NATO authorities 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determinate re- </a:t>
            </a:r>
            <a:r>
              <a:rPr lang="en-US" sz="22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quirements</a:t>
            </a:r>
            <a:endParaRPr lang="en-US" sz="22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5528435"/>
            <a:ext cx="288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C55A11"/>
                </a:solidFill>
              </a:rPr>
              <a:t>!</a:t>
            </a:r>
            <a:endParaRPr lang="en-US" sz="4800" b="1" dirty="0">
              <a:solidFill>
                <a:srgbClr val="C55A1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F5B811-5BA5-44EB-B37E-A96084199B3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5140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980728"/>
            <a:ext cx="8532440" cy="550820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40000"/>
              </a:lnSpc>
              <a:spcBef>
                <a:spcPts val="1200"/>
              </a:spcBef>
              <a:buFontTx/>
              <a:buNone/>
              <a:defRPr/>
            </a:pPr>
            <a:r>
              <a:rPr lang="en-US" sz="2600" dirty="0" smtClean="0">
                <a:solidFill>
                  <a:srgbClr val="C00000"/>
                </a:solidFill>
              </a:rPr>
              <a:t>NATO </a:t>
            </a:r>
            <a:r>
              <a:rPr lang="en-US" sz="2600" u="sng" dirty="0">
                <a:solidFill>
                  <a:srgbClr val="C00000"/>
                </a:solidFill>
              </a:rPr>
              <a:t>shall</a:t>
            </a:r>
            <a:r>
              <a:rPr lang="en-US" sz="2600" dirty="0">
                <a:solidFill>
                  <a:srgbClr val="C00000"/>
                </a:solidFill>
              </a:rPr>
              <a:t> adopt </a:t>
            </a:r>
            <a:r>
              <a:rPr lang="en-US" sz="2600" dirty="0"/>
              <a:t>and </a:t>
            </a:r>
            <a:r>
              <a:rPr lang="en-US" sz="2600" dirty="0">
                <a:solidFill>
                  <a:srgbClr val="C00000"/>
                </a:solidFill>
              </a:rPr>
              <a:t>refer</a:t>
            </a:r>
            <a:r>
              <a:rPr lang="en-US" sz="2600" dirty="0"/>
              <a:t> to </a:t>
            </a:r>
            <a:r>
              <a:rPr lang="en-US" sz="2600" dirty="0">
                <a:solidFill>
                  <a:srgbClr val="C00000"/>
                </a:solidFill>
              </a:rPr>
              <a:t>suitable non-NATO standards </a:t>
            </a:r>
            <a:r>
              <a:rPr lang="en-US" sz="2600" dirty="0"/>
              <a:t>(civil standards and national </a:t>
            </a:r>
            <a:r>
              <a:rPr lang="en-US" sz="2600" dirty="0" err="1"/>
              <a:t>defence</a:t>
            </a:r>
            <a:r>
              <a:rPr lang="en-US" sz="2600" dirty="0"/>
              <a:t> standards) </a:t>
            </a:r>
            <a:r>
              <a:rPr lang="en-US" sz="1600" dirty="0" smtClean="0"/>
              <a:t>[…]</a:t>
            </a:r>
            <a:r>
              <a:rPr lang="en-US" sz="2600" dirty="0" smtClean="0"/>
              <a:t> to </a:t>
            </a:r>
            <a:r>
              <a:rPr lang="en-US" sz="2600" dirty="0"/>
              <a:t>the maximum extent.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>
                <a:solidFill>
                  <a:srgbClr val="C00000"/>
                </a:solidFill>
              </a:rPr>
              <a:t>NATO </a:t>
            </a:r>
            <a:r>
              <a:rPr lang="en-US" sz="2600" u="sng" dirty="0">
                <a:solidFill>
                  <a:srgbClr val="C00000"/>
                </a:solidFill>
              </a:rPr>
              <a:t>shall</a:t>
            </a:r>
            <a:r>
              <a:rPr lang="en-US" sz="2600" dirty="0">
                <a:solidFill>
                  <a:srgbClr val="C00000"/>
                </a:solidFill>
              </a:rPr>
              <a:t> only develop a standard where no suitable non-NATO standard exists</a:t>
            </a:r>
            <a:r>
              <a:rPr lang="en-US" sz="2600" dirty="0" smtClean="0">
                <a:solidFill>
                  <a:srgbClr val="C00000"/>
                </a:solidFill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buFontTx/>
              <a:buNone/>
              <a:defRPr/>
            </a:pPr>
            <a:endParaRPr lang="en-US" sz="2200" dirty="0"/>
          </a:p>
          <a:p>
            <a:pPr marL="0" indent="0" algn="just">
              <a:lnSpc>
                <a:spcPct val="100000"/>
              </a:lnSpc>
              <a:spcBef>
                <a:spcPts val="1800"/>
              </a:spcBef>
              <a:buFontTx/>
              <a:buNone/>
              <a:defRPr/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BASED ON:</a:t>
            </a:r>
          </a:p>
          <a:p>
            <a:pPr algn="just">
              <a:lnSpc>
                <a:spcPct val="100000"/>
              </a:lnSpc>
              <a:spcBef>
                <a:spcPts val="1800"/>
              </a:spcBef>
              <a:defRPr/>
            </a:pPr>
            <a:r>
              <a:rPr lang="en-US" dirty="0"/>
              <a:t>utility for the NATO standardization requirement</a:t>
            </a:r>
          </a:p>
          <a:p>
            <a:pPr algn="just">
              <a:lnSpc>
                <a:spcPct val="100000"/>
              </a:lnSpc>
              <a:spcBef>
                <a:spcPts val="1800"/>
              </a:spcBef>
              <a:defRPr/>
            </a:pPr>
            <a:r>
              <a:rPr lang="en-US" dirty="0"/>
              <a:t>broad </a:t>
            </a:r>
            <a:r>
              <a:rPr lang="en-US" dirty="0" smtClean="0"/>
              <a:t>acceptance</a:t>
            </a:r>
          </a:p>
          <a:p>
            <a:pPr algn="just">
              <a:lnSpc>
                <a:spcPct val="100000"/>
              </a:lnSpc>
              <a:spcBef>
                <a:spcPts val="1800"/>
              </a:spcBef>
              <a:defRPr/>
            </a:pPr>
            <a:r>
              <a:rPr lang="en-US" dirty="0"/>
              <a:t>a</a:t>
            </a:r>
            <a:r>
              <a:rPr lang="en-US" dirty="0" smtClean="0"/>
              <a:t>ccessibility</a:t>
            </a:r>
            <a:endParaRPr lang="en-US" dirty="0"/>
          </a:p>
          <a:p>
            <a:pPr algn="just">
              <a:lnSpc>
                <a:spcPct val="100000"/>
              </a:lnSpc>
              <a:spcBef>
                <a:spcPts val="1800"/>
              </a:spcBef>
              <a:defRPr/>
            </a:pPr>
            <a:r>
              <a:rPr lang="en-US" dirty="0"/>
              <a:t>technical excellence</a:t>
            </a:r>
          </a:p>
          <a:p>
            <a:pPr marL="0" indent="0" algn="just">
              <a:lnSpc>
                <a:spcPct val="100000"/>
              </a:lnSpc>
              <a:spcBef>
                <a:spcPts val="1800"/>
              </a:spcBef>
              <a:buFontTx/>
              <a:buNone/>
              <a:defRPr/>
            </a:pPr>
            <a:r>
              <a:rPr lang="en-GB" altLang="en-US" sz="1600" i="1" dirty="0" smtClean="0"/>
              <a:t>                                                                                                                      - PO(2016)0315 - 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600" b="1" dirty="0"/>
              <a:t>NATO Standardization Policy</a:t>
            </a:r>
            <a:endParaRPr lang="en-US" sz="2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F5B811-5BA5-44EB-B37E-A96084199B3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499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1450396" y="0"/>
            <a:ext cx="7236296" cy="96552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GB" sz="2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US" sz="2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99592" y="1844824"/>
            <a:ext cx="7704856" cy="4114909"/>
            <a:chOff x="899592" y="1340768"/>
            <a:chExt cx="7704856" cy="4114909"/>
          </a:xfrm>
        </p:grpSpPr>
        <p:grpSp>
          <p:nvGrpSpPr>
            <p:cNvPr id="3" name="Group 2"/>
            <p:cNvGrpSpPr/>
            <p:nvPr/>
          </p:nvGrpSpPr>
          <p:grpSpPr>
            <a:xfrm>
              <a:off x="899592" y="2254079"/>
              <a:ext cx="7704856" cy="461665"/>
              <a:chOff x="251520" y="2276872"/>
              <a:chExt cx="8568952" cy="461665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4" name="TextBox 3"/>
              <p:cNvSpPr txBox="1"/>
              <p:nvPr/>
            </p:nvSpPr>
            <p:spPr>
              <a:xfrm>
                <a:off x="864096" y="2276872"/>
                <a:ext cx="7956376" cy="46166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Benefits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251520" y="2276872"/>
                <a:ext cx="495672" cy="46166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2.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899592" y="3167390"/>
              <a:ext cx="7704856" cy="461665"/>
              <a:chOff x="251520" y="2276872"/>
              <a:chExt cx="8568952" cy="461665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7" name="TextBox 6"/>
              <p:cNvSpPr txBox="1"/>
              <p:nvPr/>
            </p:nvSpPr>
            <p:spPr>
              <a:xfrm>
                <a:off x="864096" y="2276872"/>
                <a:ext cx="7956376" cy="461665"/>
              </a:xfrm>
              <a:prstGeom prst="rect">
                <a:avLst/>
              </a:prstGeom>
              <a:solidFill>
                <a:srgbClr val="BFBFBF"/>
              </a:solidFill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Direction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51520" y="2276872"/>
                <a:ext cx="495672" cy="461665"/>
              </a:xfrm>
              <a:prstGeom prst="rect">
                <a:avLst/>
              </a:prstGeom>
              <a:solidFill>
                <a:srgbClr val="BFBFBF"/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3.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899592" y="4994012"/>
              <a:ext cx="7704856" cy="461665"/>
              <a:chOff x="251520" y="2276872"/>
              <a:chExt cx="8568952" cy="461665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10" name="TextBox 9"/>
              <p:cNvSpPr txBox="1"/>
              <p:nvPr/>
            </p:nvSpPr>
            <p:spPr>
              <a:xfrm>
                <a:off x="864096" y="2276872"/>
                <a:ext cx="7956376" cy="46166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Reference Documents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51520" y="2276872"/>
                <a:ext cx="495672" cy="46166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5.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899592" y="4045714"/>
              <a:ext cx="7699341" cy="496652"/>
              <a:chOff x="251520" y="2241885"/>
              <a:chExt cx="8562819" cy="496652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13" name="TextBox 12"/>
              <p:cNvSpPr txBox="1"/>
              <p:nvPr/>
            </p:nvSpPr>
            <p:spPr>
              <a:xfrm>
                <a:off x="857963" y="2241885"/>
                <a:ext cx="7956376" cy="461665"/>
              </a:xfrm>
              <a:prstGeom prst="rect">
                <a:avLst/>
              </a:prstGeom>
              <a:solidFill>
                <a:srgbClr val="1F4E79"/>
              </a:solidFill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Use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51520" y="2276872"/>
                <a:ext cx="495672" cy="461665"/>
              </a:xfrm>
              <a:prstGeom prst="rect">
                <a:avLst/>
              </a:prstGeom>
              <a:solidFill>
                <a:srgbClr val="1F4E79"/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4.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899592" y="1340768"/>
              <a:ext cx="7704856" cy="461665"/>
              <a:chOff x="251520" y="2276872"/>
              <a:chExt cx="8568952" cy="461665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20" name="TextBox 19"/>
              <p:cNvSpPr txBox="1"/>
              <p:nvPr/>
            </p:nvSpPr>
            <p:spPr>
              <a:xfrm>
                <a:off x="864096" y="2276872"/>
                <a:ext cx="7956376" cy="461665"/>
              </a:xfrm>
              <a:prstGeom prst="rect">
                <a:avLst/>
              </a:prstGeom>
              <a:solidFill>
                <a:srgbClr val="BFBFBF"/>
              </a:solidFill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Introduction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51520" y="2276872"/>
                <a:ext cx="495672" cy="461665"/>
              </a:xfrm>
              <a:prstGeom prst="rect">
                <a:avLst/>
              </a:prstGeom>
              <a:solidFill>
                <a:srgbClr val="BFBFBF"/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1.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25852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65325" y="2690"/>
            <a:ext cx="7178675" cy="972000"/>
          </a:xfrm>
        </p:spPr>
        <p:txBody>
          <a:bodyPr/>
          <a:lstStyle/>
          <a:p>
            <a:pPr algn="ctr"/>
            <a:r>
              <a:rPr lang="en-GB" sz="2600" b="1" dirty="0" smtClean="0"/>
              <a:t>Use of Non-NATO </a:t>
            </a:r>
            <a:r>
              <a:rPr lang="en-GB" sz="2600" b="1" dirty="0"/>
              <a:t>standards </a:t>
            </a:r>
            <a:endParaRPr lang="en-US" sz="26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b="2381"/>
          <a:stretch/>
        </p:blipFill>
        <p:spPr>
          <a:xfrm>
            <a:off x="827584" y="2060848"/>
            <a:ext cx="8101460" cy="295232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F5B811-5BA5-44EB-B37E-A96084199B3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548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85084" y="1383564"/>
            <a:ext cx="1430419" cy="2092305"/>
          </a:xfrm>
          <a:custGeom>
            <a:avLst/>
            <a:gdLst>
              <a:gd name="connsiteX0" fmla="*/ 0 w 1344105"/>
              <a:gd name="connsiteY0" fmla="*/ 224022 h 2050652"/>
              <a:gd name="connsiteX1" fmla="*/ 224022 w 1344105"/>
              <a:gd name="connsiteY1" fmla="*/ 0 h 2050652"/>
              <a:gd name="connsiteX2" fmla="*/ 1120083 w 1344105"/>
              <a:gd name="connsiteY2" fmla="*/ 0 h 2050652"/>
              <a:gd name="connsiteX3" fmla="*/ 1344105 w 1344105"/>
              <a:gd name="connsiteY3" fmla="*/ 224022 h 2050652"/>
              <a:gd name="connsiteX4" fmla="*/ 1344105 w 1344105"/>
              <a:gd name="connsiteY4" fmla="*/ 1826630 h 2050652"/>
              <a:gd name="connsiteX5" fmla="*/ 1120083 w 1344105"/>
              <a:gd name="connsiteY5" fmla="*/ 2050652 h 2050652"/>
              <a:gd name="connsiteX6" fmla="*/ 224022 w 1344105"/>
              <a:gd name="connsiteY6" fmla="*/ 2050652 h 2050652"/>
              <a:gd name="connsiteX7" fmla="*/ 0 w 1344105"/>
              <a:gd name="connsiteY7" fmla="*/ 1826630 h 2050652"/>
              <a:gd name="connsiteX8" fmla="*/ 0 w 1344105"/>
              <a:gd name="connsiteY8" fmla="*/ 224022 h 2050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4105" h="2050652">
                <a:moveTo>
                  <a:pt x="0" y="224022"/>
                </a:moveTo>
                <a:cubicBezTo>
                  <a:pt x="0" y="100298"/>
                  <a:pt x="100298" y="0"/>
                  <a:pt x="224022" y="0"/>
                </a:cubicBezTo>
                <a:lnTo>
                  <a:pt x="1120083" y="0"/>
                </a:lnTo>
                <a:cubicBezTo>
                  <a:pt x="1243807" y="0"/>
                  <a:pt x="1344105" y="100298"/>
                  <a:pt x="1344105" y="224022"/>
                </a:cubicBezTo>
                <a:lnTo>
                  <a:pt x="1344105" y="1826630"/>
                </a:lnTo>
                <a:cubicBezTo>
                  <a:pt x="1344105" y="1950354"/>
                  <a:pt x="1243807" y="2050652"/>
                  <a:pt x="1120083" y="2050652"/>
                </a:cubicBezTo>
                <a:lnTo>
                  <a:pt x="224022" y="2050652"/>
                </a:lnTo>
                <a:cubicBezTo>
                  <a:pt x="100298" y="2050652"/>
                  <a:pt x="0" y="1950354"/>
                  <a:pt x="0" y="1826630"/>
                </a:cubicBezTo>
                <a:lnTo>
                  <a:pt x="0" y="224022"/>
                </a:lnTo>
                <a:close/>
              </a:path>
            </a:pathLst>
          </a:custGeom>
          <a:solidFill>
            <a:srgbClr val="92D050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3777884"/>
              <a:satOff val="0"/>
              <a:lumOff val="-15216"/>
              <a:alphaOff val="0"/>
            </a:schemeClr>
          </a:fillRef>
          <a:effectRef idx="2">
            <a:schemeClr val="accent5">
              <a:hueOff val="3777884"/>
              <a:satOff val="0"/>
              <a:lumOff val="-1521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6574" tIns="126574" rIns="126574" bIns="126574" numCol="1" spcCol="1270" anchor="ctr" anchorCtr="0">
            <a:no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711200">
              <a:lnSpc>
                <a:spcPct val="90000"/>
              </a:lnSpc>
              <a:spcAft>
                <a:spcPct val="35000"/>
              </a:spcAft>
            </a:pPr>
            <a:r>
              <a:rPr lang="en-US" sz="1600" b="1" dirty="0">
                <a:solidFill>
                  <a:schemeClr val="tx1"/>
                </a:solidFill>
              </a:rPr>
              <a:t>Stand. Documents  Development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7699" y="1529791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3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242856"/>
            <a:ext cx="2582960" cy="1906224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2339752" y="2154986"/>
            <a:ext cx="21580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>
                    <a:lumMod val="50000"/>
                  </a:schemeClr>
                </a:solidFill>
              </a:rPr>
              <a:t>WORKING GROUP:</a:t>
            </a:r>
            <a:endParaRPr 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507726"/>
              </p:ext>
            </p:extLst>
          </p:nvPr>
        </p:nvGraphicFramePr>
        <p:xfrm>
          <a:off x="1618754" y="3393400"/>
          <a:ext cx="7633766" cy="363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231"/>
                <a:gridCol w="2761535"/>
              </a:tblGrid>
              <a:tr h="612000">
                <a:tc>
                  <a:txBody>
                    <a:bodyPr/>
                    <a:lstStyle/>
                    <a:p>
                      <a:pPr algn="r"/>
                      <a:endParaRPr lang="en-US" sz="18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Suitable Non-NATO Standards</a:t>
                      </a:r>
                      <a:endParaRPr lang="en-US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Recommend Adoption</a:t>
                      </a:r>
                      <a:endParaRPr lang="en-US" sz="18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Suitable NATO Standards to Modify</a:t>
                      </a:r>
                      <a:endParaRPr lang="en-US" sz="18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Modify NATO Standards</a:t>
                      </a:r>
                      <a:endParaRPr lang="en-US" sz="18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Suitable civil SDOs for co-development</a:t>
                      </a:r>
                      <a:endParaRPr lang="en-US" sz="18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Co-develop</a:t>
                      </a:r>
                      <a:endParaRPr lang="en-US" sz="18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r>
                        <a:rPr lang="en-GB" sz="18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Develop new NATO Standards</a:t>
                      </a:r>
                      <a:endParaRPr lang="en-US" sz="18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3148512" y="4358235"/>
            <a:ext cx="721532" cy="338554"/>
            <a:chOff x="3039992" y="3745763"/>
            <a:chExt cx="721532" cy="338554"/>
          </a:xfrm>
        </p:grpSpPr>
        <p:sp>
          <p:nvSpPr>
            <p:cNvPr id="61" name="Down Arrow 60"/>
            <p:cNvSpPr/>
            <p:nvPr/>
          </p:nvSpPr>
          <p:spPr>
            <a:xfrm>
              <a:off x="3039992" y="3789040"/>
              <a:ext cx="144000" cy="252000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186533" y="3745763"/>
              <a:ext cx="5749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bg1">
                      <a:lumMod val="50000"/>
                    </a:schemeClr>
                  </a:solidFill>
                </a:rPr>
                <a:t>NO</a:t>
              </a:r>
              <a:endParaRPr lang="en-US" sz="16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148512" y="5134429"/>
            <a:ext cx="721532" cy="338554"/>
            <a:chOff x="3039992" y="4521957"/>
            <a:chExt cx="721532" cy="338554"/>
          </a:xfrm>
        </p:grpSpPr>
        <p:sp>
          <p:nvSpPr>
            <p:cNvPr id="62" name="Down Arrow 61"/>
            <p:cNvSpPr/>
            <p:nvPr/>
          </p:nvSpPr>
          <p:spPr>
            <a:xfrm>
              <a:off x="3039992" y="4565234"/>
              <a:ext cx="144000" cy="252000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186533" y="4521957"/>
              <a:ext cx="5749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bg1">
                      <a:lumMod val="50000"/>
                    </a:schemeClr>
                  </a:solidFill>
                </a:rPr>
                <a:t>NO</a:t>
              </a:r>
              <a:endParaRPr lang="en-US" sz="16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48512" y="5910623"/>
            <a:ext cx="721532" cy="338554"/>
            <a:chOff x="3039992" y="5298151"/>
            <a:chExt cx="721532" cy="338554"/>
          </a:xfrm>
        </p:grpSpPr>
        <p:sp>
          <p:nvSpPr>
            <p:cNvPr id="64" name="Down Arrow 63"/>
            <p:cNvSpPr/>
            <p:nvPr/>
          </p:nvSpPr>
          <p:spPr>
            <a:xfrm>
              <a:off x="3039992" y="5341428"/>
              <a:ext cx="144000" cy="252000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186533" y="5298151"/>
              <a:ext cx="5749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bg1">
                      <a:lumMod val="50000"/>
                    </a:schemeClr>
                  </a:solidFill>
                </a:rPr>
                <a:t>NO</a:t>
              </a:r>
              <a:endParaRPr lang="en-US" sz="16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918268" y="3812283"/>
            <a:ext cx="1548104" cy="417851"/>
            <a:chOff x="4809748" y="3199811"/>
            <a:chExt cx="1548104" cy="417851"/>
          </a:xfrm>
        </p:grpSpPr>
        <p:sp>
          <p:nvSpPr>
            <p:cNvPr id="66" name="Down Arrow 65"/>
            <p:cNvSpPr/>
            <p:nvPr/>
          </p:nvSpPr>
          <p:spPr>
            <a:xfrm rot="16200000">
              <a:off x="5511800" y="2771610"/>
              <a:ext cx="144000" cy="1548104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264066" y="3199811"/>
              <a:ext cx="6394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bg1">
                      <a:lumMod val="50000"/>
                    </a:schemeClr>
                  </a:solidFill>
                </a:rPr>
                <a:t>YES</a:t>
              </a:r>
              <a:endParaRPr lang="en-US" sz="16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73632" y="4503984"/>
            <a:ext cx="1092739" cy="466923"/>
            <a:chOff x="5265112" y="3891512"/>
            <a:chExt cx="1092739" cy="466923"/>
          </a:xfrm>
        </p:grpSpPr>
        <p:sp>
          <p:nvSpPr>
            <p:cNvPr id="68" name="Down Arrow 67"/>
            <p:cNvSpPr/>
            <p:nvPr/>
          </p:nvSpPr>
          <p:spPr>
            <a:xfrm rot="16200000">
              <a:off x="5739482" y="3740065"/>
              <a:ext cx="144000" cy="1092739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491748" y="3891512"/>
              <a:ext cx="6394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bg1">
                      <a:lumMod val="50000"/>
                    </a:schemeClr>
                  </a:solidFill>
                </a:rPr>
                <a:t>YES</a:t>
              </a:r>
              <a:endParaRPr lang="en-US" sz="16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767579" y="5303706"/>
            <a:ext cx="724276" cy="444333"/>
            <a:chOff x="5659059" y="4691234"/>
            <a:chExt cx="724276" cy="444333"/>
          </a:xfrm>
        </p:grpSpPr>
        <p:sp>
          <p:nvSpPr>
            <p:cNvPr id="69" name="Down Arrow 68"/>
            <p:cNvSpPr/>
            <p:nvPr/>
          </p:nvSpPr>
          <p:spPr>
            <a:xfrm rot="16200000">
              <a:off x="5949197" y="4701429"/>
              <a:ext cx="144000" cy="724276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701463" y="4691234"/>
              <a:ext cx="6394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bg1">
                      <a:lumMod val="50000"/>
                    </a:schemeClr>
                  </a:solidFill>
                </a:rPr>
                <a:t>YES</a:t>
              </a:r>
              <a:endParaRPr lang="en-US" sz="16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0" name="Rounded Rectangle 19"/>
          <p:cNvSpPr/>
          <p:nvPr/>
        </p:nvSpPr>
        <p:spPr>
          <a:xfrm>
            <a:off x="-36512" y="1268760"/>
            <a:ext cx="1673359" cy="228885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673252" y="3797632"/>
            <a:ext cx="7255740" cy="66994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2"/>
          <p:cNvSpPr txBox="1">
            <a:spLocks/>
          </p:cNvSpPr>
          <p:nvPr/>
        </p:nvSpPr>
        <p:spPr>
          <a:xfrm>
            <a:off x="1965325" y="2690"/>
            <a:ext cx="7178675" cy="972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GB" sz="2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Adoption Process</a:t>
            </a:r>
            <a:endParaRPr lang="en-US" sz="2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4328" y="1054575"/>
            <a:ext cx="1527045" cy="2520000"/>
          </a:xfrm>
          <a:prstGeom prst="rect">
            <a:avLst/>
          </a:prstGeom>
        </p:spPr>
      </p:pic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F5B811-5BA5-44EB-B37E-A96084199B3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441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2212" y="1340768"/>
            <a:ext cx="8350697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IDENTIFICATION … of SUITABLE NON-NATO STANDARD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Might be in the SP/SI responses/ST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WG can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ask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for support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of experts in national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defence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standardization management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bodies (SMG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and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NSO)</a:t>
            </a:r>
            <a:endParaRPr lang="en-US" sz="220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SELECTION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If necessary,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WG modifies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or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augments</a:t>
            </a:r>
            <a:endParaRPr lang="en-US" sz="220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WG drafts covering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document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WG proposes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the selection to TA/DTA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ADOPTION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Through ratification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or approval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Hexagon 7"/>
          <p:cNvSpPr/>
          <p:nvPr/>
        </p:nvSpPr>
        <p:spPr>
          <a:xfrm>
            <a:off x="971600" y="5459607"/>
            <a:ext cx="7741368" cy="1029329"/>
          </a:xfrm>
          <a:prstGeom prst="hexagon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Adoption of a non-NATO standard is an expression of acceptance for use by NATO. Once adopted, a non-NATO standard becomes an Allied standard for NATO.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59632" y="5315958"/>
            <a:ext cx="218613" cy="1107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C55A11"/>
                </a:solidFill>
              </a:rPr>
              <a:t>!</a:t>
            </a:r>
            <a:r>
              <a:rPr lang="en-GB" sz="6600" b="1" dirty="0" smtClean="0">
                <a:solidFill>
                  <a:srgbClr val="C55A11"/>
                </a:solidFill>
              </a:rPr>
              <a:t>    </a:t>
            </a:r>
            <a:endParaRPr lang="en-US" sz="6600" b="1" dirty="0">
              <a:solidFill>
                <a:srgbClr val="C55A11"/>
              </a:solidFill>
            </a:endParaRPr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1963823" y="-9278"/>
            <a:ext cx="7178675" cy="972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GB" sz="2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Adoption Process</a:t>
            </a:r>
            <a:endParaRPr lang="en-US" sz="2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F5B811-5BA5-44EB-B37E-A96084199B3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4321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85084" y="1383564"/>
            <a:ext cx="1430419" cy="2092305"/>
          </a:xfrm>
          <a:custGeom>
            <a:avLst/>
            <a:gdLst>
              <a:gd name="connsiteX0" fmla="*/ 0 w 1344105"/>
              <a:gd name="connsiteY0" fmla="*/ 224022 h 2050652"/>
              <a:gd name="connsiteX1" fmla="*/ 224022 w 1344105"/>
              <a:gd name="connsiteY1" fmla="*/ 0 h 2050652"/>
              <a:gd name="connsiteX2" fmla="*/ 1120083 w 1344105"/>
              <a:gd name="connsiteY2" fmla="*/ 0 h 2050652"/>
              <a:gd name="connsiteX3" fmla="*/ 1344105 w 1344105"/>
              <a:gd name="connsiteY3" fmla="*/ 224022 h 2050652"/>
              <a:gd name="connsiteX4" fmla="*/ 1344105 w 1344105"/>
              <a:gd name="connsiteY4" fmla="*/ 1826630 h 2050652"/>
              <a:gd name="connsiteX5" fmla="*/ 1120083 w 1344105"/>
              <a:gd name="connsiteY5" fmla="*/ 2050652 h 2050652"/>
              <a:gd name="connsiteX6" fmla="*/ 224022 w 1344105"/>
              <a:gd name="connsiteY6" fmla="*/ 2050652 h 2050652"/>
              <a:gd name="connsiteX7" fmla="*/ 0 w 1344105"/>
              <a:gd name="connsiteY7" fmla="*/ 1826630 h 2050652"/>
              <a:gd name="connsiteX8" fmla="*/ 0 w 1344105"/>
              <a:gd name="connsiteY8" fmla="*/ 224022 h 2050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4105" h="2050652">
                <a:moveTo>
                  <a:pt x="0" y="224022"/>
                </a:moveTo>
                <a:cubicBezTo>
                  <a:pt x="0" y="100298"/>
                  <a:pt x="100298" y="0"/>
                  <a:pt x="224022" y="0"/>
                </a:cubicBezTo>
                <a:lnTo>
                  <a:pt x="1120083" y="0"/>
                </a:lnTo>
                <a:cubicBezTo>
                  <a:pt x="1243807" y="0"/>
                  <a:pt x="1344105" y="100298"/>
                  <a:pt x="1344105" y="224022"/>
                </a:cubicBezTo>
                <a:lnTo>
                  <a:pt x="1344105" y="1826630"/>
                </a:lnTo>
                <a:cubicBezTo>
                  <a:pt x="1344105" y="1950354"/>
                  <a:pt x="1243807" y="2050652"/>
                  <a:pt x="1120083" y="2050652"/>
                </a:cubicBezTo>
                <a:lnTo>
                  <a:pt x="224022" y="2050652"/>
                </a:lnTo>
                <a:cubicBezTo>
                  <a:pt x="100298" y="2050652"/>
                  <a:pt x="0" y="1950354"/>
                  <a:pt x="0" y="1826630"/>
                </a:cubicBezTo>
                <a:lnTo>
                  <a:pt x="0" y="224022"/>
                </a:lnTo>
                <a:close/>
              </a:path>
            </a:pathLst>
          </a:custGeom>
          <a:solidFill>
            <a:srgbClr val="92D050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3777884"/>
              <a:satOff val="0"/>
              <a:lumOff val="-15216"/>
              <a:alphaOff val="0"/>
            </a:schemeClr>
          </a:fillRef>
          <a:effectRef idx="2">
            <a:schemeClr val="accent5">
              <a:hueOff val="3777884"/>
              <a:satOff val="0"/>
              <a:lumOff val="-1521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6574" tIns="126574" rIns="126574" bIns="126574" numCol="1" spcCol="1270" anchor="ctr" anchorCtr="0">
            <a:no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711200">
              <a:lnSpc>
                <a:spcPct val="90000"/>
              </a:lnSpc>
              <a:spcAft>
                <a:spcPct val="35000"/>
              </a:spcAft>
            </a:pPr>
            <a:r>
              <a:rPr lang="en-US" sz="1600" b="1" dirty="0">
                <a:solidFill>
                  <a:schemeClr val="tx1"/>
                </a:solidFill>
              </a:rPr>
              <a:t>Stand. Documents  Development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7699" y="1529791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3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242856"/>
            <a:ext cx="2582960" cy="1906224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2339752" y="2154986"/>
            <a:ext cx="21580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>
                    <a:lumMod val="50000"/>
                  </a:schemeClr>
                </a:solidFill>
              </a:rPr>
              <a:t>WORKING GROUP:</a:t>
            </a:r>
            <a:endParaRPr 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507726"/>
              </p:ext>
            </p:extLst>
          </p:nvPr>
        </p:nvGraphicFramePr>
        <p:xfrm>
          <a:off x="1618754" y="3393400"/>
          <a:ext cx="7633766" cy="363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231"/>
                <a:gridCol w="2761535"/>
              </a:tblGrid>
              <a:tr h="612000">
                <a:tc>
                  <a:txBody>
                    <a:bodyPr/>
                    <a:lstStyle/>
                    <a:p>
                      <a:pPr algn="r"/>
                      <a:endParaRPr lang="en-US" sz="18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Suitable Non-NATO Standards</a:t>
                      </a:r>
                      <a:endParaRPr lang="en-US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Recommend Adoption</a:t>
                      </a:r>
                      <a:endParaRPr lang="en-US" sz="18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Suitable NATO Standards to Modify</a:t>
                      </a:r>
                      <a:endParaRPr lang="en-US" sz="18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Modify NATO Standards</a:t>
                      </a:r>
                      <a:endParaRPr lang="en-US" sz="18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Suitable civil SDOs for co-development</a:t>
                      </a:r>
                      <a:endParaRPr lang="en-US" sz="18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Co-develop</a:t>
                      </a:r>
                      <a:endParaRPr lang="en-US" sz="18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r>
                        <a:rPr lang="en-GB" sz="18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Develop new NATO Standards</a:t>
                      </a:r>
                      <a:endParaRPr lang="en-US" sz="18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3148512" y="4358235"/>
            <a:ext cx="721532" cy="338554"/>
            <a:chOff x="3039992" y="3745763"/>
            <a:chExt cx="721532" cy="338554"/>
          </a:xfrm>
        </p:grpSpPr>
        <p:sp>
          <p:nvSpPr>
            <p:cNvPr id="61" name="Down Arrow 60"/>
            <p:cNvSpPr/>
            <p:nvPr/>
          </p:nvSpPr>
          <p:spPr>
            <a:xfrm>
              <a:off x="3039992" y="3789040"/>
              <a:ext cx="144000" cy="252000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186533" y="3745763"/>
              <a:ext cx="5749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bg1">
                      <a:lumMod val="50000"/>
                    </a:schemeClr>
                  </a:solidFill>
                </a:rPr>
                <a:t>NO</a:t>
              </a:r>
              <a:endParaRPr lang="en-US" sz="16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148512" y="5134429"/>
            <a:ext cx="721532" cy="338554"/>
            <a:chOff x="3039992" y="4521957"/>
            <a:chExt cx="721532" cy="338554"/>
          </a:xfrm>
        </p:grpSpPr>
        <p:sp>
          <p:nvSpPr>
            <p:cNvPr id="62" name="Down Arrow 61"/>
            <p:cNvSpPr/>
            <p:nvPr/>
          </p:nvSpPr>
          <p:spPr>
            <a:xfrm>
              <a:off x="3039992" y="4565234"/>
              <a:ext cx="144000" cy="252000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186533" y="4521957"/>
              <a:ext cx="5749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bg1">
                      <a:lumMod val="50000"/>
                    </a:schemeClr>
                  </a:solidFill>
                </a:rPr>
                <a:t>NO</a:t>
              </a:r>
              <a:endParaRPr lang="en-US" sz="16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48512" y="5910623"/>
            <a:ext cx="721532" cy="338554"/>
            <a:chOff x="3039992" y="5298151"/>
            <a:chExt cx="721532" cy="338554"/>
          </a:xfrm>
        </p:grpSpPr>
        <p:sp>
          <p:nvSpPr>
            <p:cNvPr id="64" name="Down Arrow 63"/>
            <p:cNvSpPr/>
            <p:nvPr/>
          </p:nvSpPr>
          <p:spPr>
            <a:xfrm>
              <a:off x="3039992" y="5341428"/>
              <a:ext cx="144000" cy="252000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186533" y="5298151"/>
              <a:ext cx="5749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bg1">
                      <a:lumMod val="50000"/>
                    </a:schemeClr>
                  </a:solidFill>
                </a:rPr>
                <a:t>NO</a:t>
              </a:r>
              <a:endParaRPr lang="en-US" sz="16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918268" y="3812283"/>
            <a:ext cx="1548104" cy="417851"/>
            <a:chOff x="4809748" y="3199811"/>
            <a:chExt cx="1548104" cy="417851"/>
          </a:xfrm>
        </p:grpSpPr>
        <p:sp>
          <p:nvSpPr>
            <p:cNvPr id="66" name="Down Arrow 65"/>
            <p:cNvSpPr/>
            <p:nvPr/>
          </p:nvSpPr>
          <p:spPr>
            <a:xfrm rot="16200000">
              <a:off x="5511800" y="2771610"/>
              <a:ext cx="144000" cy="1548104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264066" y="3199811"/>
              <a:ext cx="6394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bg1">
                      <a:lumMod val="50000"/>
                    </a:schemeClr>
                  </a:solidFill>
                </a:rPr>
                <a:t>YES</a:t>
              </a:r>
              <a:endParaRPr lang="en-US" sz="16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73632" y="4503984"/>
            <a:ext cx="1092739" cy="466923"/>
            <a:chOff x="5265112" y="3891512"/>
            <a:chExt cx="1092739" cy="466923"/>
          </a:xfrm>
        </p:grpSpPr>
        <p:sp>
          <p:nvSpPr>
            <p:cNvPr id="68" name="Down Arrow 67"/>
            <p:cNvSpPr/>
            <p:nvPr/>
          </p:nvSpPr>
          <p:spPr>
            <a:xfrm rot="16200000">
              <a:off x="5739482" y="3740065"/>
              <a:ext cx="144000" cy="1092739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491748" y="3891512"/>
              <a:ext cx="6394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bg1">
                      <a:lumMod val="50000"/>
                    </a:schemeClr>
                  </a:solidFill>
                </a:rPr>
                <a:t>YES</a:t>
              </a:r>
              <a:endParaRPr lang="en-US" sz="16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767579" y="5303706"/>
            <a:ext cx="724276" cy="444333"/>
            <a:chOff x="5659059" y="4691234"/>
            <a:chExt cx="724276" cy="444333"/>
          </a:xfrm>
        </p:grpSpPr>
        <p:sp>
          <p:nvSpPr>
            <p:cNvPr id="69" name="Down Arrow 68"/>
            <p:cNvSpPr/>
            <p:nvPr/>
          </p:nvSpPr>
          <p:spPr>
            <a:xfrm rot="16200000">
              <a:off x="5949197" y="4701429"/>
              <a:ext cx="144000" cy="724276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701463" y="4691234"/>
              <a:ext cx="6394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bg1">
                      <a:lumMod val="50000"/>
                    </a:schemeClr>
                  </a:solidFill>
                </a:rPr>
                <a:t>YES</a:t>
              </a:r>
              <a:endParaRPr lang="en-US" sz="16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0" name="Rounded Rectangle 19"/>
          <p:cNvSpPr/>
          <p:nvPr/>
        </p:nvSpPr>
        <p:spPr>
          <a:xfrm>
            <a:off x="-36512" y="1268760"/>
            <a:ext cx="1673359" cy="228885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673252" y="5306080"/>
            <a:ext cx="7255740" cy="66994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2"/>
          <p:cNvSpPr txBox="1">
            <a:spLocks/>
          </p:cNvSpPr>
          <p:nvPr/>
        </p:nvSpPr>
        <p:spPr>
          <a:xfrm>
            <a:off x="1965325" y="2690"/>
            <a:ext cx="7178675" cy="972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GB" sz="2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Co-Development Process</a:t>
            </a:r>
            <a:endParaRPr lang="en-US" sz="2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2143" y="1017016"/>
            <a:ext cx="1518342" cy="2556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F5B811-5BA5-44EB-B37E-A96084199B3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2959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74690"/>
            <a:ext cx="8532440" cy="562266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IDENTIFICATION …OF A RELEVANT CIVIL SDO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Might be in the SP/SI responses/ST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WG can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ask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for support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of experts in national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defence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standardization management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bodies (SMG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and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NSO)</a:t>
            </a:r>
            <a:endParaRPr lang="en-US" sz="220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AGREEMENT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WG informs TA/DTA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TA/DTA initiates formal contact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 agreement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  <a:sym typeface="Wingdings" panose="05000000000000000000" pitchFamily="2" charset="2"/>
              </a:rPr>
              <a:t>TA/DTA can ask for support by the NSO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CO-DEVELOPMENT 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WG/custodian and civil SDO develop standard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WG drafts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covering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document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WG submits to TA/DTA</a:t>
            </a:r>
          </a:p>
          <a:p>
            <a:endParaRPr lang="en-US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ADOPTION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Through ratification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or approval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process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1965325" y="2690"/>
            <a:ext cx="7178675" cy="972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GB" sz="2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Co-Development Process</a:t>
            </a:r>
            <a:endParaRPr lang="en-US" sz="2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F5B811-5BA5-44EB-B37E-A96084199B3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24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80728"/>
            <a:ext cx="8532440" cy="561662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Copyrights </a:t>
            </a:r>
            <a:r>
              <a:rPr lang="en-US" alt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shall be respected in all cases</a:t>
            </a:r>
          </a:p>
          <a:p>
            <a:pPr marL="265113" indent="0">
              <a:buNone/>
            </a:pPr>
            <a:r>
              <a:rPr lang="en-US" altLang="en-US" sz="20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(</a:t>
            </a:r>
            <a:r>
              <a:rPr lang="en-US" altLang="en-US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content </a:t>
            </a:r>
            <a:r>
              <a:rPr lang="en-US" altLang="en-US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can be reproduced only with the permission of the </a:t>
            </a:r>
            <a:r>
              <a:rPr lang="en-US" altLang="en-US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/>
            </a:r>
            <a:br>
              <a:rPr lang="en-US" altLang="en-US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US" altLang="en-US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copyright holder)</a:t>
            </a:r>
            <a:endParaRPr lang="en-US" altLang="en-US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altLang="en-US" sz="220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All </a:t>
            </a:r>
            <a:r>
              <a:rPr lang="en-US" alt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referenced non-NATO standards shall be </a:t>
            </a:r>
            <a:r>
              <a:rPr lang="en-US" alt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included</a:t>
            </a:r>
            <a:br>
              <a:rPr lang="en-US" alt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US" alt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in </a:t>
            </a:r>
            <a:r>
              <a:rPr lang="en-US" alt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the list of </a:t>
            </a:r>
            <a:r>
              <a:rPr lang="en-US" alt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references </a:t>
            </a:r>
          </a:p>
          <a:p>
            <a:r>
              <a:rPr lang="en-US" alt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  (</a:t>
            </a:r>
            <a:r>
              <a:rPr lang="en-US" altLang="en-US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owner</a:t>
            </a:r>
            <a:r>
              <a:rPr lang="en-US" altLang="en-US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, alphanumeric code, title and date of </a:t>
            </a:r>
            <a:r>
              <a:rPr lang="en-US" altLang="en-US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publication)</a:t>
            </a:r>
            <a:endParaRPr lang="en-US" altLang="en-US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altLang="en-US" sz="220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Specific </a:t>
            </a:r>
            <a:r>
              <a:rPr lang="en-US" alt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use of referenced non-NATO standards </a:t>
            </a:r>
            <a:r>
              <a:rPr lang="en-US" altLang="en-US" sz="2200" u="sng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shall</a:t>
            </a:r>
            <a:r>
              <a:rPr lang="en-US" alt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be </a:t>
            </a:r>
            <a:r>
              <a:rPr lang="en-US" alt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/>
            </a:r>
            <a:br>
              <a:rPr lang="en-US" alt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US" alt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identified </a:t>
            </a:r>
            <a:r>
              <a:rPr lang="en-US" alt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as follows</a:t>
            </a:r>
            <a:r>
              <a:rPr lang="en-US" alt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:</a:t>
            </a:r>
          </a:p>
          <a:p>
            <a:endParaRPr lang="en-US" altLang="en-US" sz="105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608013" indent="-342900">
              <a:buFont typeface="Wingdings" panose="05000000000000000000" pitchFamily="2" charset="2"/>
              <a:buChar char="ü"/>
            </a:pPr>
            <a:r>
              <a:rPr lang="en-US" altLang="en-US" sz="2200" dirty="0">
                <a:solidFill>
                  <a:srgbClr val="C00000"/>
                </a:solidFill>
                <a:cs typeface="Arial" panose="020B0604020202020204" pitchFamily="34" charset="0"/>
              </a:rPr>
              <a:t>normative references</a:t>
            </a:r>
            <a:r>
              <a:rPr lang="en-US" alt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: those directly referenced as part of </a:t>
            </a:r>
            <a:r>
              <a:rPr lang="en-US" alt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/>
            </a:r>
            <a:br>
              <a:rPr lang="en-US" alt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US" alt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the requirement (in </a:t>
            </a:r>
            <a:r>
              <a:rPr lang="en-US" alt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STANAG</a:t>
            </a:r>
            <a:r>
              <a:rPr lang="en-US" alt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)</a:t>
            </a:r>
          </a:p>
          <a:p>
            <a:pPr marL="265113" indent="0">
              <a:buNone/>
            </a:pPr>
            <a:endParaRPr lang="en-US" altLang="en-US" sz="105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608013" indent="-342900">
              <a:buFont typeface="Wingdings" panose="05000000000000000000" pitchFamily="2" charset="2"/>
              <a:buChar char="ü"/>
            </a:pPr>
            <a:r>
              <a:rPr lang="en-US" altLang="en-US" sz="2200" dirty="0">
                <a:solidFill>
                  <a:srgbClr val="C00000"/>
                </a:solidFill>
                <a:cs typeface="Arial" panose="020B0604020202020204" pitchFamily="34" charset="0"/>
              </a:rPr>
              <a:t>informative references</a:t>
            </a:r>
            <a:r>
              <a:rPr lang="en-US" alt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: those listed for information purposes </a:t>
            </a:r>
            <a:r>
              <a:rPr lang="en-US" alt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/>
            </a:r>
            <a:br>
              <a:rPr lang="en-US" alt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US" alt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only (</a:t>
            </a:r>
            <a:r>
              <a:rPr lang="en-US" alt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not part of the requirement)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6161" y="980728"/>
            <a:ext cx="1517839" cy="2592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smtClean="0"/>
              <a:t>Reference / Quote</a:t>
            </a:r>
            <a:endParaRPr lang="en-US" sz="26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F5B811-5BA5-44EB-B37E-A96084199B3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030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1" y="980728"/>
            <a:ext cx="8532440" cy="56886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SELECTION </a:t>
            </a:r>
            <a:r>
              <a:rPr lang="en-US" sz="1000" b="1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OF A INTERESTED AND APPROPRIATE CIVIL SDO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WG can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ask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for support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of experts in national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defence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n-US" sz="2200" dirty="0" smtClean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  standardization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management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bodies (SMG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and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NSO)</a:t>
            </a:r>
            <a:endParaRPr lang="en-US" sz="220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AGREEMENT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WG informs TA/DTA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TA/DTA initiates formal contact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 agreement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  <a:sym typeface="Wingdings" panose="05000000000000000000" pitchFamily="2" charset="2"/>
              </a:rPr>
              <a:t>TA/DTA can ask for support by the NSO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TRANSFER 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TA/DTA transfers NATO standard to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c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ivil SDO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Civil SDO publishes as its own standard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– with or without modification</a:t>
            </a:r>
            <a:endParaRPr lang="en-US" sz="200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NATO standard kept in NSDD until cancelled or superseded</a:t>
            </a:r>
          </a:p>
          <a:p>
            <a:endParaRPr lang="en-US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ADOPTION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TA/DTA may adopt standard published by civil SDO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352" y="980728"/>
            <a:ext cx="1368152" cy="2592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smtClean="0"/>
              <a:t>Transfer Process</a:t>
            </a:r>
            <a:endParaRPr lang="en-US" sz="26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F5B811-5BA5-44EB-B37E-A96084199B3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7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1450396" y="0"/>
            <a:ext cx="7236296" cy="96552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GB" sz="2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US" sz="2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99592" y="1844824"/>
            <a:ext cx="7704856" cy="4114909"/>
            <a:chOff x="899592" y="1340768"/>
            <a:chExt cx="7704856" cy="4114909"/>
          </a:xfrm>
        </p:grpSpPr>
        <p:grpSp>
          <p:nvGrpSpPr>
            <p:cNvPr id="3" name="Group 2"/>
            <p:cNvGrpSpPr/>
            <p:nvPr/>
          </p:nvGrpSpPr>
          <p:grpSpPr>
            <a:xfrm>
              <a:off x="899592" y="2254079"/>
              <a:ext cx="7704856" cy="461665"/>
              <a:chOff x="251520" y="2276872"/>
              <a:chExt cx="8568952" cy="461665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4" name="TextBox 3"/>
              <p:cNvSpPr txBox="1"/>
              <p:nvPr/>
            </p:nvSpPr>
            <p:spPr>
              <a:xfrm>
                <a:off x="864096" y="2276872"/>
                <a:ext cx="7956376" cy="461665"/>
              </a:xfrm>
              <a:prstGeom prst="rect">
                <a:avLst/>
              </a:prstGeom>
              <a:grpFill/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Benefits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251520" y="2276872"/>
                <a:ext cx="495672" cy="461665"/>
              </a:xfrm>
              <a:prstGeom prst="rect">
                <a:avLst/>
              </a:prstGeom>
              <a:grp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2.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899592" y="3167390"/>
              <a:ext cx="7704856" cy="461665"/>
              <a:chOff x="251520" y="2276872"/>
              <a:chExt cx="8568952" cy="461665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7" name="TextBox 6"/>
              <p:cNvSpPr txBox="1"/>
              <p:nvPr/>
            </p:nvSpPr>
            <p:spPr>
              <a:xfrm>
                <a:off x="864096" y="2276872"/>
                <a:ext cx="7956376" cy="461665"/>
              </a:xfrm>
              <a:prstGeom prst="rect">
                <a:avLst/>
              </a:prstGeom>
              <a:grpFill/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Direction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51520" y="2276872"/>
                <a:ext cx="495672" cy="461665"/>
              </a:xfrm>
              <a:prstGeom prst="rect">
                <a:avLst/>
              </a:prstGeom>
              <a:grp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3.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899592" y="4994012"/>
              <a:ext cx="7704856" cy="461665"/>
              <a:chOff x="251520" y="2276872"/>
              <a:chExt cx="8568952" cy="461665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10" name="TextBox 9"/>
              <p:cNvSpPr txBox="1"/>
              <p:nvPr/>
            </p:nvSpPr>
            <p:spPr>
              <a:xfrm>
                <a:off x="864096" y="2276872"/>
                <a:ext cx="7956376" cy="461665"/>
              </a:xfrm>
              <a:prstGeom prst="rect">
                <a:avLst/>
              </a:prstGeom>
              <a:grpFill/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Reference Documents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51520" y="2276872"/>
                <a:ext cx="495672" cy="461665"/>
              </a:xfrm>
              <a:prstGeom prst="rect">
                <a:avLst/>
              </a:prstGeom>
              <a:grp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5.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899592" y="4080701"/>
              <a:ext cx="7704856" cy="461665"/>
              <a:chOff x="251520" y="2276872"/>
              <a:chExt cx="8568952" cy="461665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13" name="TextBox 12"/>
              <p:cNvSpPr txBox="1"/>
              <p:nvPr/>
            </p:nvSpPr>
            <p:spPr>
              <a:xfrm>
                <a:off x="864096" y="2276872"/>
                <a:ext cx="7956376" cy="461665"/>
              </a:xfrm>
              <a:prstGeom prst="rect">
                <a:avLst/>
              </a:prstGeom>
              <a:grpFill/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Use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51520" y="2276872"/>
                <a:ext cx="495672" cy="461665"/>
              </a:xfrm>
              <a:prstGeom prst="rect">
                <a:avLst/>
              </a:prstGeom>
              <a:grp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4.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899592" y="1340768"/>
              <a:ext cx="7704856" cy="461665"/>
              <a:chOff x="251520" y="2276872"/>
              <a:chExt cx="8568952" cy="461665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20" name="TextBox 19"/>
              <p:cNvSpPr txBox="1"/>
              <p:nvPr/>
            </p:nvSpPr>
            <p:spPr>
              <a:xfrm>
                <a:off x="864096" y="2276872"/>
                <a:ext cx="7956376" cy="461665"/>
              </a:xfrm>
              <a:prstGeom prst="rect">
                <a:avLst/>
              </a:prstGeom>
              <a:grpFill/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Introduction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51520" y="2276872"/>
                <a:ext cx="495672" cy="461665"/>
              </a:xfrm>
              <a:prstGeom prst="rect">
                <a:avLst/>
              </a:prstGeom>
              <a:grp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1.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221179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1450396" y="0"/>
            <a:ext cx="7236296" cy="96552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GB" sz="2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US" sz="2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99592" y="1844824"/>
            <a:ext cx="7704856" cy="4114909"/>
            <a:chOff x="899592" y="1340768"/>
            <a:chExt cx="7704856" cy="4114909"/>
          </a:xfrm>
        </p:grpSpPr>
        <p:grpSp>
          <p:nvGrpSpPr>
            <p:cNvPr id="3" name="Group 2"/>
            <p:cNvGrpSpPr/>
            <p:nvPr/>
          </p:nvGrpSpPr>
          <p:grpSpPr>
            <a:xfrm>
              <a:off x="899592" y="2254079"/>
              <a:ext cx="7704856" cy="461665"/>
              <a:chOff x="251520" y="2276872"/>
              <a:chExt cx="8568952" cy="461665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4" name="TextBox 3"/>
              <p:cNvSpPr txBox="1"/>
              <p:nvPr/>
            </p:nvSpPr>
            <p:spPr>
              <a:xfrm>
                <a:off x="864096" y="2276872"/>
                <a:ext cx="7956376" cy="46166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Benefits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251520" y="2276872"/>
                <a:ext cx="495672" cy="46166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2.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899592" y="3167390"/>
              <a:ext cx="7704856" cy="461665"/>
              <a:chOff x="251520" y="2276872"/>
              <a:chExt cx="8568952" cy="461665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7" name="TextBox 6"/>
              <p:cNvSpPr txBox="1"/>
              <p:nvPr/>
            </p:nvSpPr>
            <p:spPr>
              <a:xfrm>
                <a:off x="864096" y="2276872"/>
                <a:ext cx="7956376" cy="461665"/>
              </a:xfrm>
              <a:prstGeom prst="rect">
                <a:avLst/>
              </a:prstGeom>
              <a:solidFill>
                <a:srgbClr val="BFBFBF"/>
              </a:solidFill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Direction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51520" y="2276872"/>
                <a:ext cx="495672" cy="461665"/>
              </a:xfrm>
              <a:prstGeom prst="rect">
                <a:avLst/>
              </a:prstGeom>
              <a:solidFill>
                <a:srgbClr val="BFBFBF"/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3.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899592" y="4994012"/>
              <a:ext cx="7704856" cy="461665"/>
              <a:chOff x="251520" y="2276872"/>
              <a:chExt cx="8568952" cy="461665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10" name="TextBox 9"/>
              <p:cNvSpPr txBox="1"/>
              <p:nvPr/>
            </p:nvSpPr>
            <p:spPr>
              <a:xfrm>
                <a:off x="864096" y="2276872"/>
                <a:ext cx="7956376" cy="461665"/>
              </a:xfrm>
              <a:prstGeom prst="rect">
                <a:avLst/>
              </a:prstGeom>
              <a:solidFill>
                <a:srgbClr val="1F4E79"/>
              </a:solidFill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Reference Documents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51520" y="2276872"/>
                <a:ext cx="495672" cy="461665"/>
              </a:xfrm>
              <a:prstGeom prst="rect">
                <a:avLst/>
              </a:prstGeom>
              <a:solidFill>
                <a:srgbClr val="1F4E79"/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5.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899592" y="4080701"/>
              <a:ext cx="7704856" cy="461665"/>
              <a:chOff x="251520" y="2276872"/>
              <a:chExt cx="8568952" cy="461665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13" name="TextBox 12"/>
              <p:cNvSpPr txBox="1"/>
              <p:nvPr/>
            </p:nvSpPr>
            <p:spPr>
              <a:xfrm>
                <a:off x="864096" y="2276872"/>
                <a:ext cx="7956376" cy="461665"/>
              </a:xfrm>
              <a:prstGeom prst="rect">
                <a:avLst/>
              </a:prstGeom>
              <a:solidFill>
                <a:srgbClr val="BFBFBF"/>
              </a:solidFill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Use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51520" y="2276872"/>
                <a:ext cx="495672" cy="461665"/>
              </a:xfrm>
              <a:prstGeom prst="rect">
                <a:avLst/>
              </a:prstGeom>
              <a:solidFill>
                <a:srgbClr val="BFBFBF"/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4.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899592" y="1340768"/>
              <a:ext cx="7704856" cy="461665"/>
              <a:chOff x="251520" y="2276872"/>
              <a:chExt cx="8568952" cy="461665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20" name="TextBox 19"/>
              <p:cNvSpPr txBox="1"/>
              <p:nvPr/>
            </p:nvSpPr>
            <p:spPr>
              <a:xfrm>
                <a:off x="864096" y="2276872"/>
                <a:ext cx="7956376" cy="461665"/>
              </a:xfrm>
              <a:prstGeom prst="rect">
                <a:avLst/>
              </a:prstGeom>
              <a:solidFill>
                <a:srgbClr val="BFBFBF"/>
              </a:solidFill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Introduction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51520" y="2276872"/>
                <a:ext cx="495672" cy="461665"/>
              </a:xfrm>
              <a:prstGeom prst="rect">
                <a:avLst/>
              </a:prstGeom>
              <a:solidFill>
                <a:srgbClr val="BFBFBF"/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1.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1888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974690"/>
            <a:ext cx="8532440" cy="5673797"/>
          </a:xfrm>
        </p:spPr>
        <p:txBody>
          <a:bodyPr anchor="t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700" dirty="0">
              <a:solidFill>
                <a:srgbClr val="002060"/>
              </a:solidFill>
              <a:cs typeface="+mn-cs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en-GB" sz="2200" dirty="0"/>
          </a:p>
          <a:p>
            <a:pPr marL="285750" indent="-2857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GB" sz="2000" dirty="0"/>
              <a:t>NATO Interoperability </a:t>
            </a:r>
            <a:r>
              <a:rPr lang="en-GB" sz="2000" dirty="0" smtClean="0"/>
              <a:t>Policy</a:t>
            </a:r>
            <a:br>
              <a:rPr lang="en-GB" sz="2000" dirty="0" smtClean="0"/>
            </a:br>
            <a:r>
              <a:rPr lang="en-GB" sz="2000" dirty="0">
                <a:solidFill>
                  <a:schemeClr val="bg1">
                    <a:lumMod val="50000"/>
                  </a:schemeClr>
                </a:solidFill>
                <a:cs typeface="+mn-cs"/>
              </a:rPr>
              <a:t>C-M(2009)0145</a:t>
            </a:r>
          </a:p>
          <a:p>
            <a:pPr marL="285750" indent="-2857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GB" sz="2000" dirty="0"/>
              <a:t>NATO Policy for </a:t>
            </a:r>
            <a:r>
              <a:rPr lang="en-GB" sz="2000" dirty="0" smtClean="0"/>
              <a:t>Standardization</a:t>
            </a:r>
            <a:br>
              <a:rPr lang="en-GB" sz="2000" dirty="0" smtClean="0"/>
            </a:br>
            <a:r>
              <a:rPr lang="en-GB" altLang="en-US" sz="2000" dirty="0">
                <a:solidFill>
                  <a:schemeClr val="bg1">
                    <a:lumMod val="50000"/>
                  </a:schemeClr>
                </a:solidFill>
                <a:cs typeface="+mn-cs"/>
              </a:rPr>
              <a:t>PO(2016)0315</a:t>
            </a:r>
          </a:p>
          <a:p>
            <a:pPr marL="285750" indent="-2857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GB" sz="2000" dirty="0" smtClean="0"/>
              <a:t>Directive for the Production, Maintenance and Management of NATO Standardization Documents</a:t>
            </a:r>
            <a:br>
              <a:rPr lang="en-GB" sz="2000" dirty="0" smtClean="0"/>
            </a:b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cs typeface="+mn-cs"/>
              </a:rPr>
              <a:t>AAP-03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cs typeface="+mn-cs"/>
              </a:rPr>
              <a:t>Edition K Version 1</a:t>
            </a:r>
          </a:p>
          <a:p>
            <a:pPr marL="285750" indent="-2857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GB" sz="2000" dirty="0" smtClean="0"/>
              <a:t>Standard Related Document - Facilitating the Development and Use of Civil Standards</a:t>
            </a:r>
            <a:br>
              <a:rPr lang="en-GB" sz="2000" dirty="0" smtClean="0"/>
            </a:br>
            <a:r>
              <a:rPr lang="en-GB" sz="2000" dirty="0">
                <a:solidFill>
                  <a:schemeClr val="bg1">
                    <a:lumMod val="50000"/>
                  </a:schemeClr>
                </a:solidFill>
                <a:cs typeface="+mn-cs"/>
              </a:rPr>
              <a:t>AAP-03.1 Edition A, Version 1</a:t>
            </a:r>
            <a:endParaRPr lang="en-US" sz="2000" dirty="0">
              <a:solidFill>
                <a:schemeClr val="bg1">
                  <a:lumMod val="50000"/>
                </a:schemeClr>
              </a:solidFill>
              <a:cs typeface="+mn-cs"/>
            </a:endParaRPr>
          </a:p>
          <a:p>
            <a:pPr marL="285750" indent="-28575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/>
            </a:pPr>
            <a:endParaRPr lang="en-GB" altLang="en-US" sz="2000" dirty="0" smtClean="0"/>
          </a:p>
          <a:p>
            <a:pPr marL="285750" indent="-28575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/>
            </a:pPr>
            <a:endParaRPr lang="en-GB" sz="20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65325" y="2690"/>
            <a:ext cx="7178675" cy="972000"/>
          </a:xfrm>
        </p:spPr>
        <p:txBody>
          <a:bodyPr/>
          <a:lstStyle/>
          <a:p>
            <a:pPr algn="ctr"/>
            <a:r>
              <a:rPr lang="en-GB" sz="2600" b="1" dirty="0" smtClean="0"/>
              <a:t>Reference Documents</a:t>
            </a:r>
            <a:endParaRPr lang="en-US" sz="2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F5B811-5BA5-44EB-B37E-A96084199B3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0852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437112"/>
            <a:ext cx="7488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Non-NATO vs NATO Standards</a:t>
            </a:r>
            <a:endParaRPr lang="en-US" sz="200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6084585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LtCol 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Christoph K</a:t>
            </a:r>
            <a:r>
              <a:rPr lang="az-Latn-AZ" sz="14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Ü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CK </a:t>
            </a:r>
          </a:p>
          <a:p>
            <a:r>
              <a:rPr lang="en-GB" sz="14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NSO, Policy and Coordination Branch</a:t>
            </a:r>
            <a:endParaRPr lang="en-US" sz="140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6300028"/>
            <a:ext cx="2535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Warsaw, 18 September 2019 </a:t>
            </a:r>
            <a:endParaRPr lang="en-US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14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1450396" y="0"/>
            <a:ext cx="7236296" cy="96552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GB" sz="2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US" sz="2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99592" y="1844824"/>
            <a:ext cx="7704856" cy="4114909"/>
            <a:chOff x="899592" y="1340768"/>
            <a:chExt cx="7704856" cy="4114909"/>
          </a:xfrm>
        </p:grpSpPr>
        <p:grpSp>
          <p:nvGrpSpPr>
            <p:cNvPr id="3" name="Group 2"/>
            <p:cNvGrpSpPr/>
            <p:nvPr/>
          </p:nvGrpSpPr>
          <p:grpSpPr>
            <a:xfrm>
              <a:off x="899592" y="2254079"/>
              <a:ext cx="7704856" cy="461665"/>
              <a:chOff x="251520" y="2276872"/>
              <a:chExt cx="8568952" cy="461665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4" name="TextBox 3"/>
              <p:cNvSpPr txBox="1"/>
              <p:nvPr/>
            </p:nvSpPr>
            <p:spPr>
              <a:xfrm>
                <a:off x="864096" y="2276872"/>
                <a:ext cx="7956376" cy="46166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Benefits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251520" y="2276872"/>
                <a:ext cx="495672" cy="46166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2.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899592" y="3167390"/>
              <a:ext cx="7704856" cy="475893"/>
              <a:chOff x="251520" y="2276872"/>
              <a:chExt cx="8568952" cy="475893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7" name="TextBox 6"/>
              <p:cNvSpPr txBox="1"/>
              <p:nvPr/>
            </p:nvSpPr>
            <p:spPr>
              <a:xfrm>
                <a:off x="864096" y="2291100"/>
                <a:ext cx="7956376" cy="46166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Direction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51520" y="2276872"/>
                <a:ext cx="495672" cy="46166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3.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899592" y="4994012"/>
              <a:ext cx="7704856" cy="461665"/>
              <a:chOff x="251520" y="2276872"/>
              <a:chExt cx="8568952" cy="461665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10" name="TextBox 9"/>
              <p:cNvSpPr txBox="1"/>
              <p:nvPr/>
            </p:nvSpPr>
            <p:spPr>
              <a:xfrm>
                <a:off x="864096" y="2276872"/>
                <a:ext cx="7956376" cy="46166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Reference Documents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51520" y="2276872"/>
                <a:ext cx="495672" cy="46166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5.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899592" y="4080701"/>
              <a:ext cx="7704856" cy="461665"/>
              <a:chOff x="251520" y="2276872"/>
              <a:chExt cx="8568952" cy="461665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13" name="TextBox 12"/>
              <p:cNvSpPr txBox="1"/>
              <p:nvPr/>
            </p:nvSpPr>
            <p:spPr>
              <a:xfrm>
                <a:off x="864096" y="2276872"/>
                <a:ext cx="7956376" cy="46166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Use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51520" y="2276872"/>
                <a:ext cx="495672" cy="46166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4.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899592" y="1340768"/>
              <a:ext cx="7704856" cy="461665"/>
              <a:chOff x="251520" y="2276872"/>
              <a:chExt cx="8568952" cy="461665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20" name="TextBox 19"/>
              <p:cNvSpPr txBox="1"/>
              <p:nvPr/>
            </p:nvSpPr>
            <p:spPr>
              <a:xfrm>
                <a:off x="864096" y="2276872"/>
                <a:ext cx="7956376" cy="461665"/>
              </a:xfrm>
              <a:prstGeom prst="rect">
                <a:avLst/>
              </a:prstGeom>
              <a:grpFill/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Introduction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51520" y="2276872"/>
                <a:ext cx="495672" cy="461665"/>
              </a:xfrm>
              <a:prstGeom prst="rect">
                <a:avLst/>
              </a:prstGeom>
              <a:grp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1.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87379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ight Arrow 20"/>
          <p:cNvSpPr/>
          <p:nvPr/>
        </p:nvSpPr>
        <p:spPr>
          <a:xfrm>
            <a:off x="107504" y="1030231"/>
            <a:ext cx="8836017" cy="4858612"/>
          </a:xfrm>
          <a:prstGeom prst="rightArrow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144450" h="6350" prst="relaxedInset"/>
            <a:contourClr>
              <a:schemeClr val="bg1"/>
            </a:contourClr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170591" y="2381372"/>
            <a:ext cx="1482509" cy="2092305"/>
          </a:xfrm>
          <a:custGeom>
            <a:avLst/>
            <a:gdLst>
              <a:gd name="connsiteX0" fmla="*/ 0 w 1344105"/>
              <a:gd name="connsiteY0" fmla="*/ 224022 h 2050652"/>
              <a:gd name="connsiteX1" fmla="*/ 224022 w 1344105"/>
              <a:gd name="connsiteY1" fmla="*/ 0 h 2050652"/>
              <a:gd name="connsiteX2" fmla="*/ 1120083 w 1344105"/>
              <a:gd name="connsiteY2" fmla="*/ 0 h 2050652"/>
              <a:gd name="connsiteX3" fmla="*/ 1344105 w 1344105"/>
              <a:gd name="connsiteY3" fmla="*/ 224022 h 2050652"/>
              <a:gd name="connsiteX4" fmla="*/ 1344105 w 1344105"/>
              <a:gd name="connsiteY4" fmla="*/ 1826630 h 2050652"/>
              <a:gd name="connsiteX5" fmla="*/ 1120083 w 1344105"/>
              <a:gd name="connsiteY5" fmla="*/ 2050652 h 2050652"/>
              <a:gd name="connsiteX6" fmla="*/ 224022 w 1344105"/>
              <a:gd name="connsiteY6" fmla="*/ 2050652 h 2050652"/>
              <a:gd name="connsiteX7" fmla="*/ 0 w 1344105"/>
              <a:gd name="connsiteY7" fmla="*/ 1826630 h 2050652"/>
              <a:gd name="connsiteX8" fmla="*/ 0 w 1344105"/>
              <a:gd name="connsiteY8" fmla="*/ 224022 h 2050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4105" h="2050652">
                <a:moveTo>
                  <a:pt x="0" y="224022"/>
                </a:moveTo>
                <a:cubicBezTo>
                  <a:pt x="0" y="100298"/>
                  <a:pt x="100298" y="0"/>
                  <a:pt x="224022" y="0"/>
                </a:cubicBezTo>
                <a:lnTo>
                  <a:pt x="1120083" y="0"/>
                </a:lnTo>
                <a:cubicBezTo>
                  <a:pt x="1243807" y="0"/>
                  <a:pt x="1344105" y="100298"/>
                  <a:pt x="1344105" y="224022"/>
                </a:cubicBezTo>
                <a:lnTo>
                  <a:pt x="1344105" y="1826630"/>
                </a:lnTo>
                <a:cubicBezTo>
                  <a:pt x="1344105" y="1950354"/>
                  <a:pt x="1243807" y="2050652"/>
                  <a:pt x="1120083" y="2050652"/>
                </a:cubicBezTo>
                <a:lnTo>
                  <a:pt x="224022" y="2050652"/>
                </a:lnTo>
                <a:cubicBezTo>
                  <a:pt x="100298" y="2050652"/>
                  <a:pt x="0" y="1950354"/>
                  <a:pt x="0" y="1826630"/>
                </a:cubicBezTo>
                <a:lnTo>
                  <a:pt x="0" y="224022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6574" tIns="126574" rIns="126574" bIns="126574" numCol="1" spcCol="1270" anchor="ctr" anchorCtr="0">
            <a:no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smtClean="0">
                <a:solidFill>
                  <a:schemeClr val="tx1"/>
                </a:solidFill>
              </a:rPr>
              <a:t>Requirements Identification</a:t>
            </a:r>
            <a:endParaRPr lang="en-US" sz="1600" b="1" kern="1200" dirty="0">
              <a:solidFill>
                <a:schemeClr val="tx1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1763688" y="2381370"/>
            <a:ext cx="1522265" cy="2092305"/>
          </a:xfrm>
          <a:custGeom>
            <a:avLst/>
            <a:gdLst>
              <a:gd name="connsiteX0" fmla="*/ 0 w 1344105"/>
              <a:gd name="connsiteY0" fmla="*/ 224022 h 2050652"/>
              <a:gd name="connsiteX1" fmla="*/ 224022 w 1344105"/>
              <a:gd name="connsiteY1" fmla="*/ 0 h 2050652"/>
              <a:gd name="connsiteX2" fmla="*/ 1120083 w 1344105"/>
              <a:gd name="connsiteY2" fmla="*/ 0 h 2050652"/>
              <a:gd name="connsiteX3" fmla="*/ 1344105 w 1344105"/>
              <a:gd name="connsiteY3" fmla="*/ 224022 h 2050652"/>
              <a:gd name="connsiteX4" fmla="*/ 1344105 w 1344105"/>
              <a:gd name="connsiteY4" fmla="*/ 1826630 h 2050652"/>
              <a:gd name="connsiteX5" fmla="*/ 1120083 w 1344105"/>
              <a:gd name="connsiteY5" fmla="*/ 2050652 h 2050652"/>
              <a:gd name="connsiteX6" fmla="*/ 224022 w 1344105"/>
              <a:gd name="connsiteY6" fmla="*/ 2050652 h 2050652"/>
              <a:gd name="connsiteX7" fmla="*/ 0 w 1344105"/>
              <a:gd name="connsiteY7" fmla="*/ 1826630 h 2050652"/>
              <a:gd name="connsiteX8" fmla="*/ 0 w 1344105"/>
              <a:gd name="connsiteY8" fmla="*/ 224022 h 2050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4105" h="2050652">
                <a:moveTo>
                  <a:pt x="0" y="224022"/>
                </a:moveTo>
                <a:cubicBezTo>
                  <a:pt x="0" y="100298"/>
                  <a:pt x="100298" y="0"/>
                  <a:pt x="224022" y="0"/>
                </a:cubicBezTo>
                <a:lnTo>
                  <a:pt x="1120083" y="0"/>
                </a:lnTo>
                <a:cubicBezTo>
                  <a:pt x="1243807" y="0"/>
                  <a:pt x="1344105" y="100298"/>
                  <a:pt x="1344105" y="224022"/>
                </a:cubicBezTo>
                <a:lnTo>
                  <a:pt x="1344105" y="1826630"/>
                </a:lnTo>
                <a:cubicBezTo>
                  <a:pt x="1344105" y="1950354"/>
                  <a:pt x="1243807" y="2050652"/>
                  <a:pt x="1120083" y="2050652"/>
                </a:cubicBezTo>
                <a:lnTo>
                  <a:pt x="224022" y="2050652"/>
                </a:lnTo>
                <a:cubicBezTo>
                  <a:pt x="100298" y="2050652"/>
                  <a:pt x="0" y="1950354"/>
                  <a:pt x="0" y="1826630"/>
                </a:cubicBezTo>
                <a:lnTo>
                  <a:pt x="0" y="22402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1888942"/>
              <a:satOff val="0"/>
              <a:lumOff val="-7608"/>
              <a:alphaOff val="0"/>
            </a:schemeClr>
          </a:fillRef>
          <a:effectRef idx="2">
            <a:schemeClr val="accent5">
              <a:hueOff val="1888942"/>
              <a:satOff val="0"/>
              <a:lumOff val="-760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6574" tIns="126574" rIns="126574" bIns="126574" numCol="1" spcCol="1270" anchor="ctr" anchorCtr="0">
            <a:no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711200"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smtClean="0">
                <a:solidFill>
                  <a:schemeClr val="tx1"/>
                </a:solidFill>
              </a:rPr>
              <a:t>Requirements Validation and Task  Development</a:t>
            </a:r>
            <a:endParaRPr lang="en-US" sz="1600" b="1" kern="1200" dirty="0">
              <a:solidFill>
                <a:schemeClr val="tx1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3429613" y="2381370"/>
            <a:ext cx="1430419" cy="2092305"/>
          </a:xfrm>
          <a:custGeom>
            <a:avLst/>
            <a:gdLst>
              <a:gd name="connsiteX0" fmla="*/ 0 w 1344105"/>
              <a:gd name="connsiteY0" fmla="*/ 224022 h 2050652"/>
              <a:gd name="connsiteX1" fmla="*/ 224022 w 1344105"/>
              <a:gd name="connsiteY1" fmla="*/ 0 h 2050652"/>
              <a:gd name="connsiteX2" fmla="*/ 1120083 w 1344105"/>
              <a:gd name="connsiteY2" fmla="*/ 0 h 2050652"/>
              <a:gd name="connsiteX3" fmla="*/ 1344105 w 1344105"/>
              <a:gd name="connsiteY3" fmla="*/ 224022 h 2050652"/>
              <a:gd name="connsiteX4" fmla="*/ 1344105 w 1344105"/>
              <a:gd name="connsiteY4" fmla="*/ 1826630 h 2050652"/>
              <a:gd name="connsiteX5" fmla="*/ 1120083 w 1344105"/>
              <a:gd name="connsiteY5" fmla="*/ 2050652 h 2050652"/>
              <a:gd name="connsiteX6" fmla="*/ 224022 w 1344105"/>
              <a:gd name="connsiteY6" fmla="*/ 2050652 h 2050652"/>
              <a:gd name="connsiteX7" fmla="*/ 0 w 1344105"/>
              <a:gd name="connsiteY7" fmla="*/ 1826630 h 2050652"/>
              <a:gd name="connsiteX8" fmla="*/ 0 w 1344105"/>
              <a:gd name="connsiteY8" fmla="*/ 224022 h 2050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4105" h="2050652">
                <a:moveTo>
                  <a:pt x="0" y="224022"/>
                </a:moveTo>
                <a:cubicBezTo>
                  <a:pt x="0" y="100298"/>
                  <a:pt x="100298" y="0"/>
                  <a:pt x="224022" y="0"/>
                </a:cubicBezTo>
                <a:lnTo>
                  <a:pt x="1120083" y="0"/>
                </a:lnTo>
                <a:cubicBezTo>
                  <a:pt x="1243807" y="0"/>
                  <a:pt x="1344105" y="100298"/>
                  <a:pt x="1344105" y="224022"/>
                </a:cubicBezTo>
                <a:lnTo>
                  <a:pt x="1344105" y="1826630"/>
                </a:lnTo>
                <a:cubicBezTo>
                  <a:pt x="1344105" y="1950354"/>
                  <a:pt x="1243807" y="2050652"/>
                  <a:pt x="1120083" y="2050652"/>
                </a:cubicBezTo>
                <a:lnTo>
                  <a:pt x="224022" y="2050652"/>
                </a:lnTo>
                <a:cubicBezTo>
                  <a:pt x="100298" y="2050652"/>
                  <a:pt x="0" y="1950354"/>
                  <a:pt x="0" y="1826630"/>
                </a:cubicBezTo>
                <a:lnTo>
                  <a:pt x="0" y="224022"/>
                </a:lnTo>
                <a:close/>
              </a:path>
            </a:pathLst>
          </a:custGeom>
          <a:solidFill>
            <a:srgbClr val="92D050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3777884"/>
              <a:satOff val="0"/>
              <a:lumOff val="-15216"/>
              <a:alphaOff val="0"/>
            </a:schemeClr>
          </a:fillRef>
          <a:effectRef idx="2">
            <a:schemeClr val="accent5">
              <a:hueOff val="3777884"/>
              <a:satOff val="0"/>
              <a:lumOff val="-1521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6574" tIns="126574" rIns="126574" bIns="126574" numCol="1" spcCol="1270" anchor="ctr" anchorCtr="0">
            <a:no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711200">
              <a:spcBef>
                <a:spcPct val="0"/>
              </a:spcBef>
              <a:spcAft>
                <a:spcPts val="0"/>
              </a:spcAft>
            </a:pPr>
            <a:r>
              <a:rPr lang="en-US" sz="1600" b="1" kern="1200" dirty="0" smtClean="0">
                <a:solidFill>
                  <a:schemeClr val="tx1"/>
                </a:solidFill>
              </a:rPr>
              <a:t>Stand. Documents  Selection /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smtClean="0">
                <a:solidFill>
                  <a:schemeClr val="tx1"/>
                </a:solidFill>
              </a:rPr>
              <a:t>Development</a:t>
            </a:r>
            <a:endParaRPr lang="en-US" sz="1600" b="1" kern="1200" dirty="0">
              <a:solidFill>
                <a:schemeClr val="tx1"/>
              </a:solidFill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5008743" y="2381370"/>
            <a:ext cx="1435465" cy="2092305"/>
          </a:xfrm>
          <a:custGeom>
            <a:avLst/>
            <a:gdLst>
              <a:gd name="connsiteX0" fmla="*/ 0 w 1344105"/>
              <a:gd name="connsiteY0" fmla="*/ 224022 h 2050652"/>
              <a:gd name="connsiteX1" fmla="*/ 224022 w 1344105"/>
              <a:gd name="connsiteY1" fmla="*/ 0 h 2050652"/>
              <a:gd name="connsiteX2" fmla="*/ 1120083 w 1344105"/>
              <a:gd name="connsiteY2" fmla="*/ 0 h 2050652"/>
              <a:gd name="connsiteX3" fmla="*/ 1344105 w 1344105"/>
              <a:gd name="connsiteY3" fmla="*/ 224022 h 2050652"/>
              <a:gd name="connsiteX4" fmla="*/ 1344105 w 1344105"/>
              <a:gd name="connsiteY4" fmla="*/ 1826630 h 2050652"/>
              <a:gd name="connsiteX5" fmla="*/ 1120083 w 1344105"/>
              <a:gd name="connsiteY5" fmla="*/ 2050652 h 2050652"/>
              <a:gd name="connsiteX6" fmla="*/ 224022 w 1344105"/>
              <a:gd name="connsiteY6" fmla="*/ 2050652 h 2050652"/>
              <a:gd name="connsiteX7" fmla="*/ 0 w 1344105"/>
              <a:gd name="connsiteY7" fmla="*/ 1826630 h 2050652"/>
              <a:gd name="connsiteX8" fmla="*/ 0 w 1344105"/>
              <a:gd name="connsiteY8" fmla="*/ 224022 h 2050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4105" h="2050652">
                <a:moveTo>
                  <a:pt x="0" y="224022"/>
                </a:moveTo>
                <a:cubicBezTo>
                  <a:pt x="0" y="100298"/>
                  <a:pt x="100298" y="0"/>
                  <a:pt x="224022" y="0"/>
                </a:cubicBezTo>
                <a:lnTo>
                  <a:pt x="1120083" y="0"/>
                </a:lnTo>
                <a:cubicBezTo>
                  <a:pt x="1243807" y="0"/>
                  <a:pt x="1344105" y="100298"/>
                  <a:pt x="1344105" y="224022"/>
                </a:cubicBezTo>
                <a:lnTo>
                  <a:pt x="1344105" y="1826630"/>
                </a:lnTo>
                <a:cubicBezTo>
                  <a:pt x="1344105" y="1950354"/>
                  <a:pt x="1243807" y="2050652"/>
                  <a:pt x="1120083" y="2050652"/>
                </a:cubicBezTo>
                <a:lnTo>
                  <a:pt x="224022" y="2050652"/>
                </a:lnTo>
                <a:cubicBezTo>
                  <a:pt x="100298" y="2050652"/>
                  <a:pt x="0" y="1950354"/>
                  <a:pt x="0" y="1826630"/>
                </a:cubicBezTo>
                <a:lnTo>
                  <a:pt x="0" y="224022"/>
                </a:lnTo>
                <a:close/>
              </a:path>
            </a:pathLst>
          </a:custGeom>
          <a:solidFill>
            <a:srgbClr val="33CC33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5666826"/>
              <a:satOff val="0"/>
              <a:lumOff val="-22823"/>
              <a:alphaOff val="0"/>
            </a:schemeClr>
          </a:fillRef>
          <a:effectRef idx="2">
            <a:schemeClr val="accent5">
              <a:hueOff val="5666826"/>
              <a:satOff val="0"/>
              <a:lumOff val="-2282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6574" tIns="126574" rIns="126574" bIns="126574" numCol="1" spcCol="1270" anchor="ctr" anchorCtr="0">
            <a:no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smtClean="0">
                <a:solidFill>
                  <a:schemeClr val="tx1"/>
                </a:solidFill>
              </a:rPr>
              <a:t>Ratification / Approval &amp;</a:t>
            </a:r>
            <a:br>
              <a:rPr lang="en-US" sz="1600" b="1" kern="1200" dirty="0" smtClean="0">
                <a:solidFill>
                  <a:schemeClr val="tx1"/>
                </a:solidFill>
              </a:rPr>
            </a:br>
            <a:r>
              <a:rPr lang="en-US" sz="1600" b="1" kern="1200" dirty="0" smtClean="0">
                <a:solidFill>
                  <a:schemeClr val="tx1"/>
                </a:solidFill>
              </a:rPr>
              <a:t>Promulgation</a:t>
            </a:r>
            <a:endParaRPr lang="en-US" sz="1600" b="1" kern="1200" dirty="0">
              <a:solidFill>
                <a:schemeClr val="tx1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6592918" y="2381370"/>
            <a:ext cx="1478150" cy="2081773"/>
          </a:xfrm>
          <a:custGeom>
            <a:avLst/>
            <a:gdLst>
              <a:gd name="connsiteX0" fmla="*/ 0 w 1344105"/>
              <a:gd name="connsiteY0" fmla="*/ 224022 h 2050652"/>
              <a:gd name="connsiteX1" fmla="*/ 224022 w 1344105"/>
              <a:gd name="connsiteY1" fmla="*/ 0 h 2050652"/>
              <a:gd name="connsiteX2" fmla="*/ 1120083 w 1344105"/>
              <a:gd name="connsiteY2" fmla="*/ 0 h 2050652"/>
              <a:gd name="connsiteX3" fmla="*/ 1344105 w 1344105"/>
              <a:gd name="connsiteY3" fmla="*/ 224022 h 2050652"/>
              <a:gd name="connsiteX4" fmla="*/ 1344105 w 1344105"/>
              <a:gd name="connsiteY4" fmla="*/ 1826630 h 2050652"/>
              <a:gd name="connsiteX5" fmla="*/ 1120083 w 1344105"/>
              <a:gd name="connsiteY5" fmla="*/ 2050652 h 2050652"/>
              <a:gd name="connsiteX6" fmla="*/ 224022 w 1344105"/>
              <a:gd name="connsiteY6" fmla="*/ 2050652 h 2050652"/>
              <a:gd name="connsiteX7" fmla="*/ 0 w 1344105"/>
              <a:gd name="connsiteY7" fmla="*/ 1826630 h 2050652"/>
              <a:gd name="connsiteX8" fmla="*/ 0 w 1344105"/>
              <a:gd name="connsiteY8" fmla="*/ 224022 h 2050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4105" h="2050652">
                <a:moveTo>
                  <a:pt x="0" y="224022"/>
                </a:moveTo>
                <a:cubicBezTo>
                  <a:pt x="0" y="100298"/>
                  <a:pt x="100298" y="0"/>
                  <a:pt x="224022" y="0"/>
                </a:cubicBezTo>
                <a:lnTo>
                  <a:pt x="1120083" y="0"/>
                </a:lnTo>
                <a:cubicBezTo>
                  <a:pt x="1243807" y="0"/>
                  <a:pt x="1344105" y="100298"/>
                  <a:pt x="1344105" y="224022"/>
                </a:cubicBezTo>
                <a:lnTo>
                  <a:pt x="1344105" y="1826630"/>
                </a:lnTo>
                <a:cubicBezTo>
                  <a:pt x="1344105" y="1950354"/>
                  <a:pt x="1243807" y="2050652"/>
                  <a:pt x="1120083" y="2050652"/>
                </a:cubicBezTo>
                <a:lnTo>
                  <a:pt x="224022" y="2050652"/>
                </a:lnTo>
                <a:cubicBezTo>
                  <a:pt x="100298" y="2050652"/>
                  <a:pt x="0" y="1950354"/>
                  <a:pt x="0" y="1826630"/>
                </a:cubicBezTo>
                <a:lnTo>
                  <a:pt x="0" y="224022"/>
                </a:lnTo>
                <a:close/>
              </a:path>
            </a:pathLst>
          </a:custGeom>
          <a:solidFill>
            <a:srgbClr val="006600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5">
              <a:hueOff val="9444710"/>
              <a:satOff val="0"/>
              <a:lumOff val="-3803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6574" tIns="126574" rIns="126574" bIns="126574" numCol="1" spcCol="1270" anchor="ctr" anchorCtr="0">
            <a:no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>
                <a:solidFill>
                  <a:schemeClr val="bg2"/>
                </a:solidFill>
              </a:rPr>
              <a:t>Implementation  / use of Standard(s)</a:t>
            </a:r>
            <a:endParaRPr lang="en-US" sz="1400" b="1" kern="1200" dirty="0">
              <a:solidFill>
                <a:schemeClr val="bg2"/>
              </a:solidFill>
            </a:endParaRPr>
          </a:p>
        </p:txBody>
      </p:sp>
      <p:sp>
        <p:nvSpPr>
          <p:cNvPr id="27" name="TextBox 60"/>
          <p:cNvSpPr txBox="1">
            <a:spLocks noChangeArrowheads="1"/>
          </p:cNvSpPr>
          <p:nvPr/>
        </p:nvSpPr>
        <p:spPr bwMode="auto">
          <a:xfrm>
            <a:off x="1985536" y="40006"/>
            <a:ext cx="7122968" cy="895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b="1" dirty="0" smtClean="0">
                <a:solidFill>
                  <a:srgbClr val="001A6E"/>
                </a:solidFill>
                <a:latin typeface="+mn-lt"/>
              </a:rPr>
              <a:t>  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a typeface="+mj-ea"/>
                <a:cs typeface="Arial" panose="020B0604020202020204" pitchFamily="34" charset="0"/>
              </a:rPr>
              <a:t>Standardization </a:t>
            </a:r>
            <a:r>
              <a:rPr lang="en-US" sz="2600" b="1" dirty="0" smtClean="0">
                <a:solidFill>
                  <a:schemeClr val="accent5">
                    <a:lumMod val="50000"/>
                  </a:schemeClr>
                </a:solidFill>
                <a:ea typeface="+mj-ea"/>
                <a:cs typeface="Arial" panose="020B0604020202020204" pitchFamily="34" charset="0"/>
              </a:rPr>
              <a:t>Document</a:t>
            </a:r>
          </a:p>
          <a:p>
            <a:pPr algn="ctr">
              <a:lnSpc>
                <a:spcPct val="90000"/>
              </a:lnSpc>
            </a:pPr>
            <a:r>
              <a:rPr lang="en-US" sz="2600" b="1" dirty="0" smtClean="0">
                <a:solidFill>
                  <a:schemeClr val="accent5">
                    <a:lumMod val="50000"/>
                  </a:schemeClr>
                </a:solidFill>
                <a:ea typeface="+mj-ea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a typeface="+mj-ea"/>
                <a:cs typeface="Arial" panose="020B0604020202020204" pitchFamily="34" charset="0"/>
              </a:rPr>
              <a:t>Development Process  </a:t>
            </a:r>
          </a:p>
        </p:txBody>
      </p:sp>
      <p:sp>
        <p:nvSpPr>
          <p:cNvPr id="10" name="Freeform 9"/>
          <p:cNvSpPr/>
          <p:nvPr/>
        </p:nvSpPr>
        <p:spPr>
          <a:xfrm>
            <a:off x="8100392" y="2636912"/>
            <a:ext cx="862115" cy="1505709"/>
          </a:xfrm>
          <a:custGeom>
            <a:avLst/>
            <a:gdLst>
              <a:gd name="connsiteX0" fmla="*/ 0 w 1344105"/>
              <a:gd name="connsiteY0" fmla="*/ 224022 h 2050652"/>
              <a:gd name="connsiteX1" fmla="*/ 224022 w 1344105"/>
              <a:gd name="connsiteY1" fmla="*/ 0 h 2050652"/>
              <a:gd name="connsiteX2" fmla="*/ 1120083 w 1344105"/>
              <a:gd name="connsiteY2" fmla="*/ 0 h 2050652"/>
              <a:gd name="connsiteX3" fmla="*/ 1344105 w 1344105"/>
              <a:gd name="connsiteY3" fmla="*/ 224022 h 2050652"/>
              <a:gd name="connsiteX4" fmla="*/ 1344105 w 1344105"/>
              <a:gd name="connsiteY4" fmla="*/ 1826630 h 2050652"/>
              <a:gd name="connsiteX5" fmla="*/ 1120083 w 1344105"/>
              <a:gd name="connsiteY5" fmla="*/ 2050652 h 2050652"/>
              <a:gd name="connsiteX6" fmla="*/ 224022 w 1344105"/>
              <a:gd name="connsiteY6" fmla="*/ 2050652 h 2050652"/>
              <a:gd name="connsiteX7" fmla="*/ 0 w 1344105"/>
              <a:gd name="connsiteY7" fmla="*/ 1826630 h 2050652"/>
              <a:gd name="connsiteX8" fmla="*/ 0 w 1344105"/>
              <a:gd name="connsiteY8" fmla="*/ 224022 h 2050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4105" h="2050652">
                <a:moveTo>
                  <a:pt x="0" y="224022"/>
                </a:moveTo>
                <a:cubicBezTo>
                  <a:pt x="0" y="100298"/>
                  <a:pt x="100298" y="0"/>
                  <a:pt x="224022" y="0"/>
                </a:cubicBezTo>
                <a:lnTo>
                  <a:pt x="1120083" y="0"/>
                </a:lnTo>
                <a:cubicBezTo>
                  <a:pt x="1243807" y="0"/>
                  <a:pt x="1344105" y="100298"/>
                  <a:pt x="1344105" y="224022"/>
                </a:cubicBezTo>
                <a:lnTo>
                  <a:pt x="1344105" y="1826630"/>
                </a:lnTo>
                <a:cubicBezTo>
                  <a:pt x="1344105" y="1950354"/>
                  <a:pt x="1243807" y="2050652"/>
                  <a:pt x="1120083" y="2050652"/>
                </a:cubicBezTo>
                <a:lnTo>
                  <a:pt x="224022" y="2050652"/>
                </a:lnTo>
                <a:cubicBezTo>
                  <a:pt x="100298" y="2050652"/>
                  <a:pt x="0" y="1950354"/>
                  <a:pt x="0" y="1826630"/>
                </a:cubicBezTo>
                <a:lnTo>
                  <a:pt x="0" y="224022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5">
              <a:hueOff val="9444710"/>
              <a:satOff val="0"/>
              <a:lumOff val="-38039"/>
              <a:alphaOff val="0"/>
            </a:schemeClr>
          </a:effectRef>
          <a:fontRef idx="minor">
            <a:schemeClr val="lt1"/>
          </a:fontRef>
        </p:style>
        <p:txBody>
          <a:bodyPr spcFirstLastPara="0" vert="vert" wrap="square" lIns="126574" tIns="126574" rIns="126574" bIns="126574" numCol="1" spcCol="1270" anchor="ctr" anchorCtr="0">
            <a:no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smtClean="0">
                <a:solidFill>
                  <a:schemeClr val="tx1"/>
                </a:solidFill>
              </a:rPr>
              <a:t>Review</a:t>
            </a:r>
            <a:endParaRPr lang="en-US" sz="1600" b="1" kern="1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2420888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28781" y="2420888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635896" y="2420888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76056" y="242088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Phases 4/5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781309" y="2420888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Phase 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05445" y="2204864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Phase 7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271291" y="2204864"/>
            <a:ext cx="1790103" cy="2477532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F5B811-5BA5-44EB-B37E-A96084199B3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1475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907704" y="15205"/>
            <a:ext cx="7236296" cy="96552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GB" sz="2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Non-NATO Standards</a:t>
            </a:r>
            <a:endParaRPr lang="en-US" sz="2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1114098"/>
            <a:ext cx="8532440" cy="4316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Arial" panose="020B0604020202020204" pitchFamily="34" charset="0"/>
              </a:rPr>
              <a:t>A </a:t>
            </a:r>
            <a:r>
              <a:rPr lang="en-US" dirty="0">
                <a:latin typeface="Arial" panose="020B0604020202020204" pitchFamily="34" charset="0"/>
              </a:rPr>
              <a:t>non-NATO standard is a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</a:rPr>
              <a:t>standard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</a:rPr>
              <a:t>developed 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</a:rPr>
              <a:t>outside </a:t>
            </a: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</a:rPr>
              <a:t>NATO</a:t>
            </a:r>
            <a:r>
              <a:rPr lang="en-US" dirty="0">
                <a:latin typeface="Arial" panose="020B0604020202020204" pitchFamily="34" charset="0"/>
              </a:rPr>
              <a:t>. </a:t>
            </a:r>
            <a:endParaRPr lang="en-US" dirty="0" smtClean="0">
              <a:latin typeface="Arial" panose="020B0604020202020204" pitchFamily="34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Arial" panose="020B0604020202020204" pitchFamily="34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Arial" panose="020B0604020202020204" pitchFamily="34" charset="0"/>
              </a:rPr>
              <a:t>Non-NATO </a:t>
            </a:r>
            <a:r>
              <a:rPr lang="en-US" dirty="0">
                <a:latin typeface="Arial" panose="020B0604020202020204" pitchFamily="34" charset="0"/>
              </a:rPr>
              <a:t>standards include 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</a:rPr>
              <a:t>civil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</a:rPr>
              <a:t>standards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</a:rPr>
              <a:t>national </a:t>
            </a: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</a:rPr>
              <a:t>and 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</a:rPr>
              <a:t>multinational </a:t>
            </a:r>
            <a:r>
              <a:rPr lang="en-US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defence</a:t>
            </a: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</a:rPr>
              <a:t>standards</a:t>
            </a:r>
            <a:r>
              <a:rPr lang="en-US" dirty="0">
                <a:latin typeface="Arial" panose="020B0604020202020204" pitchFamily="34" charset="0"/>
              </a:rPr>
              <a:t>. </a:t>
            </a:r>
            <a:endParaRPr lang="en-US" dirty="0" smtClean="0">
              <a:latin typeface="Arial" panose="020B0604020202020204" pitchFamily="34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solidFill>
                <a:srgbClr val="C00000"/>
              </a:solidFill>
            </a:endParaRPr>
          </a:p>
          <a:p>
            <a:pPr lvl="1" indent="-396000">
              <a:buClr>
                <a:schemeClr val="accent5">
                  <a:lumMod val="50000"/>
                </a:schemeClr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 smtClean="0"/>
              <a:t>A </a:t>
            </a:r>
            <a:r>
              <a:rPr lang="en-US" sz="2200" b="1" dirty="0">
                <a:solidFill>
                  <a:srgbClr val="C00000"/>
                </a:solidFill>
              </a:rPr>
              <a:t>civil standard </a:t>
            </a:r>
            <a:r>
              <a:rPr lang="en-US" sz="2200" dirty="0"/>
              <a:t>is a standard published by a civil </a:t>
            </a:r>
            <a:r>
              <a:rPr lang="en-US" sz="2200" dirty="0" err="1" smtClean="0"/>
              <a:t>standar-dizing</a:t>
            </a:r>
            <a:r>
              <a:rPr lang="en-US" sz="2200" dirty="0" smtClean="0"/>
              <a:t> </a:t>
            </a:r>
            <a:r>
              <a:rPr lang="en-US" sz="2200" dirty="0"/>
              <a:t>body and made available to the public.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Civil standards </a:t>
            </a:r>
            <a:r>
              <a:rPr lang="en-US" sz="2200" dirty="0"/>
              <a:t>are developed, established and coordinated by civil </a:t>
            </a:r>
            <a:r>
              <a:rPr lang="en-US" sz="2200" dirty="0" smtClean="0"/>
              <a:t>Standard Developing Organizations (SDOs).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1000" dirty="0"/>
          </a:p>
          <a:p>
            <a:pPr lvl="1" indent="-396000">
              <a:buClr>
                <a:schemeClr val="accent5">
                  <a:lumMod val="50000"/>
                </a:schemeClr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 smtClean="0"/>
              <a:t>A </a:t>
            </a:r>
            <a:r>
              <a:rPr lang="en-US" sz="2200" b="1" dirty="0" err="1" smtClean="0">
                <a:solidFill>
                  <a:srgbClr val="C00000"/>
                </a:solidFill>
              </a:rPr>
              <a:t>defence</a:t>
            </a:r>
            <a:r>
              <a:rPr lang="en-US" sz="2200" b="1" dirty="0" smtClean="0">
                <a:solidFill>
                  <a:srgbClr val="C00000"/>
                </a:solidFill>
              </a:rPr>
              <a:t> standard </a:t>
            </a:r>
            <a:r>
              <a:rPr lang="en-US" sz="2200" dirty="0" smtClean="0"/>
              <a:t>is a standard developed by nations or group of nations in the </a:t>
            </a:r>
            <a:r>
              <a:rPr lang="en-US" sz="2200" dirty="0" err="1" smtClean="0"/>
              <a:t>defence</a:t>
            </a:r>
            <a:r>
              <a:rPr lang="en-US" sz="2200" dirty="0" smtClean="0"/>
              <a:t> field. </a:t>
            </a:r>
            <a:endParaRPr lang="en-US" sz="1000" b="1" dirty="0">
              <a:latin typeface="Arial" panose="020B0604020202020204" pitchFamily="34" charset="0"/>
            </a:endParaRPr>
          </a:p>
        </p:txBody>
      </p:sp>
      <p:sp>
        <p:nvSpPr>
          <p:cNvPr id="6" name="Hexagon 5"/>
          <p:cNvSpPr/>
          <p:nvPr/>
        </p:nvSpPr>
        <p:spPr>
          <a:xfrm>
            <a:off x="989620" y="5618214"/>
            <a:ext cx="7686836" cy="835122"/>
          </a:xfrm>
          <a:prstGeom prst="hexagon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Non-NATO standards 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become Allied Standards </a:t>
            </a: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adopted by 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NATO</a:t>
            </a:r>
            <a:endParaRPr lang="en-US" sz="22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1720" y="5583978"/>
            <a:ext cx="288032" cy="755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C55A11"/>
                </a:solidFill>
              </a:rPr>
              <a:t>!</a:t>
            </a:r>
            <a:endParaRPr lang="en-US" sz="4800" b="1" dirty="0">
              <a:solidFill>
                <a:srgbClr val="C55A1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F5B811-5BA5-44EB-B37E-A96084199B3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8380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600" b="1" dirty="0"/>
              <a:t>Civil SDOs</a:t>
            </a:r>
            <a:endParaRPr lang="en-US" sz="2600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1186234" y="3639800"/>
            <a:ext cx="7388085" cy="2736304"/>
            <a:chOff x="1314045" y="3501008"/>
            <a:chExt cx="7388085" cy="2736304"/>
          </a:xfrm>
        </p:grpSpPr>
        <p:grpSp>
          <p:nvGrpSpPr>
            <p:cNvPr id="23" name="Group 22"/>
            <p:cNvGrpSpPr/>
            <p:nvPr/>
          </p:nvGrpSpPr>
          <p:grpSpPr>
            <a:xfrm>
              <a:off x="1961381" y="3501008"/>
              <a:ext cx="6740749" cy="2580646"/>
              <a:chOff x="855587" y="1472731"/>
              <a:chExt cx="9117013" cy="5005387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855587" y="1729609"/>
                <a:ext cx="9117013" cy="127456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457200" indent="-4572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/>
                </a:pPr>
                <a:endParaRPr lang="en-GB" sz="2800" dirty="0">
                  <a:solidFill>
                    <a:schemeClr val="bg2"/>
                  </a:solidFill>
                </a:endParaRPr>
              </a:p>
              <a:p>
                <a:pPr marL="285750" indent="-285750">
                  <a:spcAft>
                    <a:spcPts val="0"/>
                  </a:spcAft>
                  <a:buFont typeface="Wingdings" panose="05000000000000000000" pitchFamily="2" charset="2"/>
                  <a:buChar char="§"/>
                  <a:defRPr/>
                </a:pPr>
                <a:endParaRPr lang="en-US" sz="1800" b="1" u="sng" dirty="0">
                  <a:solidFill>
                    <a:schemeClr val="bg2"/>
                  </a:solidFill>
                </a:endParaRPr>
              </a:p>
            </p:txBody>
          </p:sp>
          <p:pic>
            <p:nvPicPr>
              <p:cNvPr id="25" name="Picture 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89713" y="1496543"/>
                <a:ext cx="922337" cy="719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" name="Picture 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61313" y="1472731"/>
                <a:ext cx="788987" cy="720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" name="Picture 9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1838" y="2888781"/>
                <a:ext cx="814387" cy="719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" name="Picture 10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73500" y="2891956"/>
                <a:ext cx="1614488" cy="719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77063" y="2844331"/>
                <a:ext cx="1927225" cy="720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" name="Picture 14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75088" y="1580681"/>
                <a:ext cx="719137" cy="768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" name="Picture 15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11750" y="1542581"/>
                <a:ext cx="825500" cy="720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" name="Picture 16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70863" y="4873156"/>
                <a:ext cx="714375" cy="719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3" name="Picture 17"/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3338" y="4879506"/>
                <a:ext cx="1158875" cy="719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" name="Picture 18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24500" y="4862043"/>
                <a:ext cx="1047750" cy="720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" name="Picture 19"/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21488" y="4862043"/>
                <a:ext cx="976312" cy="720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6" name="Picture 20"/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84600" y="5676431"/>
                <a:ext cx="1620838" cy="720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7" name="Picture 1"/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18025" y="3714281"/>
                <a:ext cx="3400425" cy="762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8" name="Picture 2"/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198" t="6157" r="1897" b="-3322"/>
              <a:stretch>
                <a:fillRect/>
              </a:stretch>
            </p:blipFill>
            <p:spPr bwMode="auto">
              <a:xfrm>
                <a:off x="5954713" y="5757393"/>
                <a:ext cx="1179512" cy="720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9" name="TextBox 38"/>
            <p:cNvSpPr txBox="1"/>
            <p:nvPr/>
          </p:nvSpPr>
          <p:spPr>
            <a:xfrm>
              <a:off x="1320897" y="3604641"/>
              <a:ext cx="22653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b="1" dirty="0" smtClean="0">
                  <a:solidFill>
                    <a:srgbClr val="003399"/>
                  </a:solidFill>
                </a:rPr>
                <a:t>INTERNATIONAL</a:t>
              </a:r>
              <a:endParaRPr lang="en-US" b="1" dirty="0">
                <a:solidFill>
                  <a:srgbClr val="003399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320897" y="4539221"/>
              <a:ext cx="22653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b="1" dirty="0" smtClean="0">
                  <a:solidFill>
                    <a:srgbClr val="003399"/>
                  </a:solidFill>
                </a:rPr>
                <a:t>REGIONAL</a:t>
              </a:r>
              <a:endParaRPr lang="en-US" b="1" dirty="0">
                <a:solidFill>
                  <a:srgbClr val="003399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314045" y="5526528"/>
              <a:ext cx="22653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b="1" dirty="0" smtClean="0">
                  <a:solidFill>
                    <a:srgbClr val="003399"/>
                  </a:solidFill>
                </a:rPr>
                <a:t>NATIONAL</a:t>
              </a:r>
              <a:endParaRPr lang="en-US" b="1" dirty="0">
                <a:solidFill>
                  <a:srgbClr val="003399"/>
                </a:solidFill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1473198" y="4077072"/>
              <a:ext cx="67687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1473198" y="5157192"/>
              <a:ext cx="67687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1473198" y="6237312"/>
              <a:ext cx="67687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ectangle 44"/>
          <p:cNvSpPr/>
          <p:nvPr/>
        </p:nvSpPr>
        <p:spPr>
          <a:xfrm>
            <a:off x="625393" y="1167708"/>
            <a:ext cx="556576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Unique organizations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Specific interests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Variety of memberships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Variety of standards development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processes </a:t>
            </a:r>
            <a:endParaRPr lang="en-US" sz="200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Variety of voting and funding mechanisms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877800" y="1622888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STANDARDS PRODUCED</a:t>
            </a:r>
          </a:p>
          <a:p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REFLECT THIS VARIETY </a:t>
            </a:r>
          </a:p>
        </p:txBody>
      </p:sp>
      <p:sp>
        <p:nvSpPr>
          <p:cNvPr id="48" name="Striped Right Arrow 47"/>
          <p:cNvSpPr/>
          <p:nvPr/>
        </p:nvSpPr>
        <p:spPr>
          <a:xfrm>
            <a:off x="5200319" y="1700808"/>
            <a:ext cx="708685" cy="550001"/>
          </a:xfrm>
          <a:prstGeom prst="striped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F5B811-5BA5-44EB-B37E-A96084199B3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7897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1450396" y="0"/>
            <a:ext cx="7236296" cy="96552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GB" sz="2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US" sz="2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99592" y="1844824"/>
            <a:ext cx="7704856" cy="4114909"/>
            <a:chOff x="899592" y="1340768"/>
            <a:chExt cx="7704856" cy="4114909"/>
          </a:xfrm>
        </p:grpSpPr>
        <p:grpSp>
          <p:nvGrpSpPr>
            <p:cNvPr id="3" name="Group 2"/>
            <p:cNvGrpSpPr/>
            <p:nvPr/>
          </p:nvGrpSpPr>
          <p:grpSpPr>
            <a:xfrm>
              <a:off x="899592" y="2254079"/>
              <a:ext cx="7704856" cy="461665"/>
              <a:chOff x="251520" y="2276872"/>
              <a:chExt cx="8568952" cy="461665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4" name="TextBox 3"/>
              <p:cNvSpPr txBox="1"/>
              <p:nvPr/>
            </p:nvSpPr>
            <p:spPr>
              <a:xfrm>
                <a:off x="864096" y="2276872"/>
                <a:ext cx="7956376" cy="461665"/>
              </a:xfrm>
              <a:prstGeom prst="rect">
                <a:avLst/>
              </a:prstGeom>
              <a:solidFill>
                <a:srgbClr val="1F4E79"/>
              </a:solidFill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Benefits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251520" y="2276872"/>
                <a:ext cx="495672" cy="461665"/>
              </a:xfrm>
              <a:prstGeom prst="rect">
                <a:avLst/>
              </a:prstGeom>
              <a:solidFill>
                <a:srgbClr val="1F4E79"/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2.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899592" y="3167390"/>
              <a:ext cx="7704856" cy="461665"/>
              <a:chOff x="251520" y="2276872"/>
              <a:chExt cx="8568952" cy="461665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7" name="TextBox 6"/>
              <p:cNvSpPr txBox="1"/>
              <p:nvPr/>
            </p:nvSpPr>
            <p:spPr>
              <a:xfrm>
                <a:off x="864096" y="2276872"/>
                <a:ext cx="7956376" cy="46166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Direction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51520" y="2276872"/>
                <a:ext cx="495672" cy="46166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3.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899592" y="4994012"/>
              <a:ext cx="7704856" cy="461665"/>
              <a:chOff x="251520" y="2276872"/>
              <a:chExt cx="8568952" cy="461665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10" name="TextBox 9"/>
              <p:cNvSpPr txBox="1"/>
              <p:nvPr/>
            </p:nvSpPr>
            <p:spPr>
              <a:xfrm>
                <a:off x="864096" y="2276872"/>
                <a:ext cx="7956376" cy="46166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Reference Documents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51520" y="2276872"/>
                <a:ext cx="495672" cy="46166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5.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899592" y="4080701"/>
              <a:ext cx="7704856" cy="461665"/>
              <a:chOff x="251520" y="2276872"/>
              <a:chExt cx="8568952" cy="461665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13" name="TextBox 12"/>
              <p:cNvSpPr txBox="1"/>
              <p:nvPr/>
            </p:nvSpPr>
            <p:spPr>
              <a:xfrm>
                <a:off x="864096" y="2276872"/>
                <a:ext cx="7956376" cy="46166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Use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51520" y="2276872"/>
                <a:ext cx="495672" cy="46166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4.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899592" y="1340768"/>
              <a:ext cx="7704856" cy="461665"/>
              <a:chOff x="251520" y="2276872"/>
              <a:chExt cx="8568952" cy="461665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20" name="TextBox 19"/>
              <p:cNvSpPr txBox="1"/>
              <p:nvPr/>
            </p:nvSpPr>
            <p:spPr>
              <a:xfrm>
                <a:off x="864096" y="2276872"/>
                <a:ext cx="7956376" cy="461665"/>
              </a:xfrm>
              <a:prstGeom prst="rect">
                <a:avLst/>
              </a:prstGeom>
              <a:solidFill>
                <a:srgbClr val="BFBFBF"/>
              </a:solidFill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Introduction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51520" y="2276872"/>
                <a:ext cx="495672" cy="461665"/>
              </a:xfrm>
              <a:prstGeom prst="rect">
                <a:avLst/>
              </a:prstGeom>
              <a:solidFill>
                <a:srgbClr val="BFBFBF"/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1.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309860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991002"/>
            <a:ext cx="8537422" cy="5497934"/>
          </a:xfrm>
        </p:spPr>
        <p:txBody>
          <a:bodyPr anchor="t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700" dirty="0">
              <a:solidFill>
                <a:srgbClr val="002060"/>
              </a:solidFill>
              <a:cs typeface="+mn-cs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en-GB" sz="2200" dirty="0"/>
          </a:p>
          <a:p>
            <a:pPr marL="285750" indent="-28575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 smtClean="0"/>
              <a:t>Leverage </a:t>
            </a:r>
            <a:r>
              <a:rPr lang="en-US" dirty="0"/>
              <a:t>the </a:t>
            </a:r>
            <a:r>
              <a:rPr lang="en-US" dirty="0">
                <a:solidFill>
                  <a:srgbClr val="C00000"/>
                </a:solidFill>
              </a:rPr>
              <a:t>expertise</a:t>
            </a:r>
            <a:r>
              <a:rPr lang="en-US" dirty="0"/>
              <a:t> of a very wide and diverse set of experts</a:t>
            </a:r>
          </a:p>
          <a:p>
            <a:pPr marL="285750" indent="-28575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/>
              <a:t>Benefit from the </a:t>
            </a:r>
            <a:r>
              <a:rPr lang="en-US" dirty="0">
                <a:solidFill>
                  <a:srgbClr val="C00000"/>
                </a:solidFill>
              </a:rPr>
              <a:t>most advanced technologies</a:t>
            </a:r>
          </a:p>
          <a:p>
            <a:pPr marL="285750" indent="-28575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/>
              <a:t>Reduced  </a:t>
            </a:r>
            <a:r>
              <a:rPr lang="en-US" dirty="0">
                <a:solidFill>
                  <a:srgbClr val="C00000"/>
                </a:solidFill>
              </a:rPr>
              <a:t>procurement costs</a:t>
            </a:r>
          </a:p>
          <a:p>
            <a:pPr marL="285750" indent="-28575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/>
              <a:t>Reduced </a:t>
            </a:r>
            <a:r>
              <a:rPr lang="en-US" dirty="0">
                <a:solidFill>
                  <a:srgbClr val="C00000"/>
                </a:solidFill>
              </a:rPr>
              <a:t>costs for standards </a:t>
            </a:r>
            <a:r>
              <a:rPr lang="en-US" dirty="0"/>
              <a:t>production</a:t>
            </a:r>
          </a:p>
          <a:p>
            <a:pPr marL="285750" indent="-28575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/>
              <a:t>Possibly </a:t>
            </a:r>
            <a:r>
              <a:rPr lang="en-US" dirty="0">
                <a:solidFill>
                  <a:srgbClr val="C00000"/>
                </a:solidFill>
              </a:rPr>
              <a:t>faster</a:t>
            </a:r>
            <a:r>
              <a:rPr lang="en-US" dirty="0"/>
              <a:t> availability as Allied standard (reduced time between identification of </a:t>
            </a:r>
            <a:r>
              <a:rPr lang="en-US" dirty="0" smtClean="0"/>
              <a:t>requirements </a:t>
            </a:r>
            <a:r>
              <a:rPr lang="en-US" dirty="0"/>
              <a:t>and </a:t>
            </a:r>
            <a:r>
              <a:rPr lang="en-US" dirty="0" smtClean="0"/>
              <a:t>availability </a:t>
            </a:r>
            <a:r>
              <a:rPr lang="en-US" dirty="0"/>
              <a:t>of standards)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24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en-GB" sz="2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65325" y="2690"/>
            <a:ext cx="7183657" cy="972000"/>
          </a:xfrm>
        </p:spPr>
        <p:txBody>
          <a:bodyPr/>
          <a:lstStyle/>
          <a:p>
            <a:pPr algn="ctr"/>
            <a:r>
              <a:rPr lang="en-GB" sz="2600" b="1" dirty="0"/>
              <a:t>Benefits of Using Non-NATO Standards</a:t>
            </a:r>
            <a:endParaRPr lang="en-US" sz="2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F5B811-5BA5-44EB-B37E-A96084199B3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136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1450396" y="0"/>
            <a:ext cx="7236296" cy="96552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GB" sz="2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US" sz="2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99592" y="1844824"/>
            <a:ext cx="7704856" cy="4114909"/>
            <a:chOff x="899592" y="1340768"/>
            <a:chExt cx="7704856" cy="4114909"/>
          </a:xfrm>
        </p:grpSpPr>
        <p:grpSp>
          <p:nvGrpSpPr>
            <p:cNvPr id="3" name="Group 2"/>
            <p:cNvGrpSpPr/>
            <p:nvPr/>
          </p:nvGrpSpPr>
          <p:grpSpPr>
            <a:xfrm>
              <a:off x="899592" y="2254079"/>
              <a:ext cx="7704856" cy="461665"/>
              <a:chOff x="251520" y="2276872"/>
              <a:chExt cx="8568952" cy="461665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4" name="TextBox 3"/>
              <p:cNvSpPr txBox="1"/>
              <p:nvPr/>
            </p:nvSpPr>
            <p:spPr>
              <a:xfrm>
                <a:off x="864096" y="2276872"/>
                <a:ext cx="7956376" cy="46166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Benefits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251520" y="2276872"/>
                <a:ext cx="495672" cy="46166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2.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899592" y="3167390"/>
              <a:ext cx="7704856" cy="461665"/>
              <a:chOff x="251520" y="2276872"/>
              <a:chExt cx="8568952" cy="461665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7" name="TextBox 6"/>
              <p:cNvSpPr txBox="1"/>
              <p:nvPr/>
            </p:nvSpPr>
            <p:spPr>
              <a:xfrm>
                <a:off x="864096" y="2276872"/>
                <a:ext cx="7956376" cy="461665"/>
              </a:xfrm>
              <a:prstGeom prst="rect">
                <a:avLst/>
              </a:prstGeom>
              <a:solidFill>
                <a:srgbClr val="1F4E79"/>
              </a:solidFill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Direction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51520" y="2276872"/>
                <a:ext cx="495672" cy="461665"/>
              </a:xfrm>
              <a:prstGeom prst="rect">
                <a:avLst/>
              </a:prstGeom>
              <a:solidFill>
                <a:srgbClr val="1F4E79"/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3.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899592" y="4994012"/>
              <a:ext cx="7704856" cy="461665"/>
              <a:chOff x="251520" y="2276872"/>
              <a:chExt cx="8568952" cy="461665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10" name="TextBox 9"/>
              <p:cNvSpPr txBox="1"/>
              <p:nvPr/>
            </p:nvSpPr>
            <p:spPr>
              <a:xfrm>
                <a:off x="864096" y="2276872"/>
                <a:ext cx="7956376" cy="46166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Reference Documents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51520" y="2276872"/>
                <a:ext cx="495672" cy="46166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5.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899592" y="4080701"/>
              <a:ext cx="7704855" cy="461665"/>
              <a:chOff x="251520" y="2276872"/>
              <a:chExt cx="8568951" cy="461665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13" name="TextBox 12"/>
              <p:cNvSpPr txBox="1"/>
              <p:nvPr/>
            </p:nvSpPr>
            <p:spPr>
              <a:xfrm>
                <a:off x="864096" y="2276872"/>
                <a:ext cx="7956375" cy="46166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Uses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51520" y="2276872"/>
                <a:ext cx="495672" cy="46166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4.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899592" y="1340768"/>
              <a:ext cx="7704856" cy="461665"/>
              <a:chOff x="251520" y="2276872"/>
              <a:chExt cx="8568952" cy="461665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20" name="TextBox 19"/>
              <p:cNvSpPr txBox="1"/>
              <p:nvPr/>
            </p:nvSpPr>
            <p:spPr>
              <a:xfrm>
                <a:off x="864096" y="2276872"/>
                <a:ext cx="7956376" cy="461665"/>
              </a:xfrm>
              <a:prstGeom prst="rect">
                <a:avLst/>
              </a:prstGeom>
              <a:solidFill>
                <a:srgbClr val="BFBFBF"/>
              </a:solidFill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Introduction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51520" y="2276872"/>
                <a:ext cx="495672" cy="461665"/>
              </a:xfrm>
              <a:prstGeom prst="rect">
                <a:avLst/>
              </a:prstGeom>
              <a:solidFill>
                <a:srgbClr val="BFBFBF"/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1.</a:t>
                </a:r>
                <a:endParaRPr lang="en-US" sz="24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4739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70515_NSO Template" id="{FD399FE6-74A3-4021-A21F-996D0C447BEE}" vid="{5070A3ED-7B60-4253-958E-7E503CA1F60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5254</TotalTime>
  <Words>745</Words>
  <Application>Microsoft Office PowerPoint</Application>
  <PresentationFormat>On-screen Show (4:3)</PresentationFormat>
  <Paragraphs>266</Paragraphs>
  <Slides>22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Civil SDOs</vt:lpstr>
      <vt:lpstr>PowerPoint Presentation</vt:lpstr>
      <vt:lpstr>Benefits of Using Non-NATO Standards</vt:lpstr>
      <vt:lpstr>PowerPoint Presentation</vt:lpstr>
      <vt:lpstr>NATO Interoperability Policy</vt:lpstr>
      <vt:lpstr>NATO Standardization Policy</vt:lpstr>
      <vt:lpstr>PowerPoint Presentation</vt:lpstr>
      <vt:lpstr>Use of Non-NATO standards </vt:lpstr>
      <vt:lpstr>PowerPoint Presentation</vt:lpstr>
      <vt:lpstr>PowerPoint Presentation</vt:lpstr>
      <vt:lpstr>PowerPoint Presentation</vt:lpstr>
      <vt:lpstr>PowerPoint Presentation</vt:lpstr>
      <vt:lpstr>Reference / Quote</vt:lpstr>
      <vt:lpstr>Transfer Process</vt:lpstr>
      <vt:lpstr>PowerPoint Presentation</vt:lpstr>
      <vt:lpstr>Reference Documents</vt:lpstr>
      <vt:lpstr>PowerPoint Presentation</vt:lpstr>
    </vt:vector>
  </TitlesOfParts>
  <Company>NATO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Kueck Christoph</dc:creator>
  <cp:lastModifiedBy>Schmaglowski Dieter</cp:lastModifiedBy>
  <cp:revision>310</cp:revision>
  <cp:lastPrinted>2017-01-18T14:48:18Z</cp:lastPrinted>
  <dcterms:created xsi:type="dcterms:W3CDTF">2017-05-15T09:07:31Z</dcterms:created>
  <dcterms:modified xsi:type="dcterms:W3CDTF">2019-08-09T05:45:59Z</dcterms:modified>
</cp:coreProperties>
</file>