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27"/>
  </p:notesMasterIdLst>
  <p:handoutMasterIdLst>
    <p:handoutMasterId r:id="rId28"/>
  </p:handoutMasterIdLst>
  <p:sldIdLst>
    <p:sldId id="560" r:id="rId2"/>
    <p:sldId id="576" r:id="rId3"/>
    <p:sldId id="606" r:id="rId4"/>
    <p:sldId id="607" r:id="rId5"/>
    <p:sldId id="581" r:id="rId6"/>
    <p:sldId id="582" r:id="rId7"/>
    <p:sldId id="608" r:id="rId8"/>
    <p:sldId id="609" r:id="rId9"/>
    <p:sldId id="586" r:id="rId10"/>
    <p:sldId id="587" r:id="rId11"/>
    <p:sldId id="585" r:id="rId12"/>
    <p:sldId id="601" r:id="rId13"/>
    <p:sldId id="602" r:id="rId14"/>
    <p:sldId id="603" r:id="rId15"/>
    <p:sldId id="591" r:id="rId16"/>
    <p:sldId id="583" r:id="rId17"/>
    <p:sldId id="593" r:id="rId18"/>
    <p:sldId id="604" r:id="rId19"/>
    <p:sldId id="596" r:id="rId20"/>
    <p:sldId id="605" r:id="rId21"/>
    <p:sldId id="597" r:id="rId22"/>
    <p:sldId id="610" r:id="rId23"/>
    <p:sldId id="580" r:id="rId24"/>
    <p:sldId id="600" r:id="rId25"/>
    <p:sldId id="575" r:id="rId26"/>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6"/>
    <a:srgbClr val="FFFFCC"/>
    <a:srgbClr val="FFFFFF"/>
    <a:srgbClr val="FFFF99"/>
    <a:srgbClr val="FF0000"/>
    <a:srgbClr val="008000"/>
    <a:srgbClr val="99CCFF"/>
    <a:srgbClr val="5F5F5F"/>
    <a:srgbClr val="33CC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485" autoAdjust="0"/>
  </p:normalViewPr>
  <p:slideViewPr>
    <p:cSldViewPr>
      <p:cViewPr varScale="1">
        <p:scale>
          <a:sx n="89" d="100"/>
          <a:sy n="89" d="100"/>
        </p:scale>
        <p:origin x="850" y="82"/>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8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84003" name="Rectangle 3"/>
          <p:cNvSpPr>
            <a:spLocks noGrp="1" noChangeArrowheads="1"/>
          </p:cNvSpPr>
          <p:nvPr>
            <p:ph type="dt" sz="quarter" idx="1"/>
          </p:nvPr>
        </p:nvSpPr>
        <p:spPr bwMode="auto">
          <a:xfrm>
            <a:off x="3851098"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384004" name="Rectangle 4"/>
          <p:cNvSpPr>
            <a:spLocks noGrp="1" noChangeArrowheads="1"/>
          </p:cNvSpPr>
          <p:nvPr>
            <p:ph type="ftr" sz="quarter" idx="2"/>
          </p:nvPr>
        </p:nvSpPr>
        <p:spPr bwMode="auto">
          <a:xfrm>
            <a:off x="0"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84005" name="Rectangle 5"/>
          <p:cNvSpPr>
            <a:spLocks noGrp="1" noChangeArrowheads="1"/>
          </p:cNvSpPr>
          <p:nvPr>
            <p:ph type="sldNum" sz="quarter" idx="3"/>
          </p:nvPr>
        </p:nvSpPr>
        <p:spPr bwMode="auto">
          <a:xfrm>
            <a:off x="3851098"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2D4B437-A2B5-4E45-B374-BEEFD36029E5}" type="slidenum">
              <a:rPr lang="en-US"/>
              <a:pPr>
                <a:defRPr/>
              </a:pPr>
              <a:t>‹#›</a:t>
            </a:fld>
            <a:endParaRPr lang="en-US" dirty="0"/>
          </a:p>
        </p:txBody>
      </p:sp>
    </p:spTree>
    <p:extLst>
      <p:ext uri="{BB962C8B-B14F-4D97-AF65-F5344CB8AC3E}">
        <p14:creationId xmlns:p14="http://schemas.microsoft.com/office/powerpoint/2010/main" val="48980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10243" name="Rectangle 3"/>
          <p:cNvSpPr>
            <a:spLocks noGrp="1" noChangeArrowheads="1"/>
          </p:cNvSpPr>
          <p:nvPr>
            <p:ph type="dt" idx="1"/>
          </p:nvPr>
        </p:nvSpPr>
        <p:spPr bwMode="auto">
          <a:xfrm>
            <a:off x="3851098"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230485" y="4716464"/>
            <a:ext cx="6336704" cy="49281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
        <p:nvSpPr>
          <p:cNvPr id="10246" name="Rectangle 6"/>
          <p:cNvSpPr>
            <a:spLocks noGrp="1" noChangeArrowheads="1"/>
          </p:cNvSpPr>
          <p:nvPr>
            <p:ph type="ftr" sz="quarter" idx="4"/>
          </p:nvPr>
        </p:nvSpPr>
        <p:spPr bwMode="auto">
          <a:xfrm>
            <a:off x="0"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10247" name="Rectangle 7"/>
          <p:cNvSpPr>
            <a:spLocks noGrp="1" noChangeArrowheads="1"/>
          </p:cNvSpPr>
          <p:nvPr>
            <p:ph type="sldNum" sz="quarter" idx="5"/>
          </p:nvPr>
        </p:nvSpPr>
        <p:spPr bwMode="auto">
          <a:xfrm>
            <a:off x="3851098"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0">
                <a:latin typeface="Arial" charset="0"/>
              </a:defRPr>
            </a:lvl1pPr>
          </a:lstStyle>
          <a:p>
            <a:pPr>
              <a:defRPr/>
            </a:pPr>
            <a:fld id="{357BC759-7E54-41E5-A7AD-94B7ABD9B863}" type="slidenum">
              <a:rPr lang="en-GB" smtClean="0"/>
              <a:pPr>
                <a:defRPr/>
              </a:pPr>
              <a:t>‹#›</a:t>
            </a:fld>
            <a:endParaRPr lang="en-GB" dirty="0"/>
          </a:p>
        </p:txBody>
      </p:sp>
    </p:spTree>
    <p:extLst>
      <p:ext uri="{BB962C8B-B14F-4D97-AF65-F5344CB8AC3E}">
        <p14:creationId xmlns:p14="http://schemas.microsoft.com/office/powerpoint/2010/main" val="982405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360000" indent="-285750" algn="l" rtl="0" eaLnBrk="0" fontAlgn="base" hangingPunct="0">
      <a:spcBef>
        <a:spcPct val="30000"/>
      </a:spcBef>
      <a:spcAft>
        <a:spcPct val="0"/>
      </a:spcAft>
      <a:buFont typeface="Arial" panose="020B0604020202020204" pitchFamily="34" charset="0"/>
      <a:buChar char="•"/>
      <a:defRPr sz="1400" kern="1200">
        <a:solidFill>
          <a:schemeClr val="tx1"/>
        </a:solidFill>
        <a:latin typeface="Arial" charset="0"/>
        <a:ea typeface="+mn-ea"/>
        <a:cs typeface="+mn-cs"/>
      </a:defRPr>
    </a:lvl2pPr>
    <a:lvl3pPr marL="540000" indent="-171450" algn="l" rtl="0" eaLnBrk="0" fontAlgn="base" hangingPunct="0">
      <a:spcBef>
        <a:spcPct val="30000"/>
      </a:spcBef>
      <a:spcAft>
        <a:spcPct val="0"/>
      </a:spcAft>
      <a:buFont typeface="Wingdings" panose="05000000000000000000" pitchFamily="2" charset="2"/>
      <a:buChar char="ü"/>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600" kern="1200">
        <a:solidFill>
          <a:schemeClr val="tx1"/>
        </a:solidFill>
        <a:latin typeface="Arial" charset="0"/>
        <a:ea typeface="+mn-ea"/>
        <a:cs typeface="+mn-cs"/>
      </a:defRPr>
    </a:lvl4pPr>
    <a:lvl5pPr marL="1828800" algn="l"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5" name="Notes Placeholder 2"/>
          <p:cNvSpPr>
            <a:spLocks noGrp="1"/>
          </p:cNvSpPr>
          <p:nvPr>
            <p:ph type="body" idx="3"/>
          </p:nvPr>
        </p:nvSpPr>
        <p:spPr>
          <a:xfrm>
            <a:off x="679606" y="4716464"/>
            <a:ext cx="5438464" cy="4467225"/>
          </a:xfrm>
        </p:spPr>
        <p:txBody>
          <a:bodyPr/>
          <a:lstStyle/>
          <a:p>
            <a:endParaRPr lang="en-US" sz="1400" dirty="0">
              <a:latin typeface="+mj-lt"/>
            </a:endParaRPr>
          </a:p>
        </p:txBody>
      </p:sp>
    </p:spTree>
    <p:extLst>
      <p:ext uri="{BB962C8B-B14F-4D97-AF65-F5344CB8AC3E}">
        <p14:creationId xmlns:p14="http://schemas.microsoft.com/office/powerpoint/2010/main" val="245217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2</a:t>
            </a:fld>
            <a:endParaRPr lang="en-GB" dirty="0"/>
          </a:p>
        </p:txBody>
      </p:sp>
    </p:spTree>
    <p:extLst>
      <p:ext uri="{BB962C8B-B14F-4D97-AF65-F5344CB8AC3E}">
        <p14:creationId xmlns:p14="http://schemas.microsoft.com/office/powerpoint/2010/main" val="3060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7</a:t>
            </a:fld>
            <a:endParaRPr lang="en-GB" dirty="0"/>
          </a:p>
        </p:txBody>
      </p:sp>
    </p:spTree>
    <p:extLst>
      <p:ext uri="{BB962C8B-B14F-4D97-AF65-F5344CB8AC3E}">
        <p14:creationId xmlns:p14="http://schemas.microsoft.com/office/powerpoint/2010/main" val="32751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8</a:t>
            </a:fld>
            <a:endParaRPr lang="en-GB" dirty="0"/>
          </a:p>
        </p:txBody>
      </p:sp>
    </p:spTree>
    <p:extLst>
      <p:ext uri="{BB962C8B-B14F-4D97-AF65-F5344CB8AC3E}">
        <p14:creationId xmlns:p14="http://schemas.microsoft.com/office/powerpoint/2010/main" val="397122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25</a:t>
            </a:fld>
            <a:endParaRPr lang="en-GB" dirty="0"/>
          </a:p>
        </p:txBody>
      </p:sp>
      <p:sp>
        <p:nvSpPr>
          <p:cNvPr id="5" name="Notes Placeholder 2"/>
          <p:cNvSpPr>
            <a:spLocks noGrp="1"/>
          </p:cNvSpPr>
          <p:nvPr>
            <p:ph type="body" idx="3"/>
          </p:nvPr>
        </p:nvSpPr>
        <p:spPr>
          <a:xfrm>
            <a:off x="679606" y="4716464"/>
            <a:ext cx="5438464" cy="4467225"/>
          </a:xfrm>
        </p:spPr>
        <p:txBody>
          <a:bodyPr/>
          <a:lstStyle/>
          <a:p>
            <a:endParaRPr lang="en-US" sz="1600" dirty="0">
              <a:latin typeface="+mj-lt"/>
            </a:endParaRPr>
          </a:p>
        </p:txBody>
      </p:sp>
    </p:spTree>
    <p:extLst>
      <p:ext uri="{BB962C8B-B14F-4D97-AF65-F5344CB8AC3E}">
        <p14:creationId xmlns:p14="http://schemas.microsoft.com/office/powerpoint/2010/main" val="1767198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Rectangle 4"/>
          <p:cNvSpPr/>
          <p:nvPr/>
        </p:nvSpPr>
        <p:spPr>
          <a:xfrm>
            <a:off x="7383" y="2379"/>
            <a:ext cx="9144000" cy="1195200"/>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400" dirty="0">
              <a:solidFill>
                <a:prstClr val="white"/>
              </a:solidFill>
            </a:endParaRPr>
          </a:p>
        </p:txBody>
      </p:sp>
      <p:sp>
        <p:nvSpPr>
          <p:cNvPr id="9" name="Title Placeholder 1"/>
          <p:cNvSpPr>
            <a:spLocks noGrp="1"/>
          </p:cNvSpPr>
          <p:nvPr>
            <p:ph type="title"/>
          </p:nvPr>
        </p:nvSpPr>
        <p:spPr>
          <a:xfrm>
            <a:off x="611560" y="15205"/>
            <a:ext cx="7886700" cy="1181547"/>
          </a:xfrm>
          <a:prstGeom prst="rect">
            <a:avLst/>
          </a:prstGeom>
        </p:spPr>
        <p:txBody>
          <a:bodyPr vert="horz" lIns="91440" tIns="45720" rIns="91440" bIns="45720" rtlCol="0" anchor="ctr">
            <a:normAutofit/>
          </a:bodyPr>
          <a:lstStyle>
            <a:lvl1pPr algn="ctr">
              <a:lnSpc>
                <a:spcPct val="100000"/>
              </a:lnSpc>
              <a:defRPr sz="3600">
                <a:solidFill>
                  <a:schemeClr val="accent1">
                    <a:lumMod val="50000"/>
                  </a:schemeClr>
                </a:solidFill>
              </a:defRPr>
            </a:lvl1pPr>
          </a:lstStyle>
          <a:p>
            <a:r>
              <a:rPr lang="en-US" smtClean="0"/>
              <a:t>Click to edit Master title style</a:t>
            </a:r>
            <a:endParaRPr lang="en-US" dirty="0"/>
          </a:p>
        </p:txBody>
      </p:sp>
      <p:sp>
        <p:nvSpPr>
          <p:cNvPr id="10" name="Slide Number Placeholder 5"/>
          <p:cNvSpPr>
            <a:spLocks noGrp="1"/>
          </p:cNvSpPr>
          <p:nvPr>
            <p:ph type="sldNum" sz="quarter" idx="12"/>
          </p:nvPr>
        </p:nvSpPr>
        <p:spPr>
          <a:xfrm>
            <a:off x="7091582" y="6488936"/>
            <a:ext cx="2057400" cy="365125"/>
          </a:xfrm>
          <a:prstGeom prst="rect">
            <a:avLst/>
          </a:prstGeom>
        </p:spPr>
        <p:txBody>
          <a:bodyPr/>
          <a:lstStyle>
            <a:lvl1pPr algn="r">
              <a:defRPr sz="1100" baseline="0">
                <a:solidFill>
                  <a:schemeClr val="accent5">
                    <a:lumMod val="50000"/>
                  </a:schemeClr>
                </a:solidFill>
                <a:latin typeface="Arial" panose="020B0604020202020204" pitchFamily="34" charset="0"/>
                <a:cs typeface="Arial" panose="020B0604020202020204" pitchFamily="34" charset="0"/>
              </a:defRPr>
            </a:lvl1pPr>
          </a:lstStyle>
          <a:p>
            <a:fld id="{DB6E6061-A72F-467D-8B00-670F455A61A8}" type="slidenum">
              <a:rPr lang="en-US" smtClean="0"/>
              <a:pPr/>
              <a:t>‹#›</a:t>
            </a:fld>
            <a:endParaRPr lang="en-US" dirty="0"/>
          </a:p>
        </p:txBody>
      </p:sp>
      <p:grpSp>
        <p:nvGrpSpPr>
          <p:cNvPr id="6" name="Group 5"/>
          <p:cNvGrpSpPr/>
          <p:nvPr userDrawn="1"/>
        </p:nvGrpSpPr>
        <p:grpSpPr>
          <a:xfrm>
            <a:off x="-1407" y="-1"/>
            <a:ext cx="9145407" cy="3552498"/>
            <a:chOff x="-1407" y="-1"/>
            <a:chExt cx="9145407" cy="3552498"/>
          </a:xfrm>
        </p:grpSpPr>
        <p:grpSp>
          <p:nvGrpSpPr>
            <p:cNvPr id="7" name="Group 6"/>
            <p:cNvGrpSpPr/>
            <p:nvPr/>
          </p:nvGrpSpPr>
          <p:grpSpPr>
            <a:xfrm>
              <a:off x="0" y="1323473"/>
              <a:ext cx="9144000" cy="2229024"/>
              <a:chOff x="0" y="1323473"/>
              <a:chExt cx="9144000" cy="2229024"/>
            </a:xfrm>
          </p:grpSpPr>
          <p:grpSp>
            <p:nvGrpSpPr>
              <p:cNvPr id="11" name="Group 10"/>
              <p:cNvGrpSpPr/>
              <p:nvPr/>
            </p:nvGrpSpPr>
            <p:grpSpPr>
              <a:xfrm>
                <a:off x="0" y="1323473"/>
                <a:ext cx="9144000" cy="2225842"/>
                <a:chOff x="0" y="2141621"/>
                <a:chExt cx="9144000" cy="2225842"/>
              </a:xfrm>
            </p:grpSpPr>
            <p:sp>
              <p:nvSpPr>
                <p:cNvPr id="13" name="Rectangle 12"/>
                <p:cNvSpPr/>
                <p:nvPr/>
              </p:nvSpPr>
              <p:spPr>
                <a:xfrm>
                  <a:off x="0" y="2141621"/>
                  <a:ext cx="9144000" cy="2225842"/>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4" name="Picture 13"/>
                <p:cNvPicPr>
                  <a:picLocks noChangeAspect="1"/>
                </p:cNvPicPr>
                <p:nvPr/>
              </p:nvPicPr>
              <p:blipFill>
                <a:blip r:embed="rId2"/>
                <a:stretch>
                  <a:fillRect/>
                </a:stretch>
              </p:blipFill>
              <p:spPr>
                <a:xfrm>
                  <a:off x="6025623" y="2177714"/>
                  <a:ext cx="2999740" cy="2153654"/>
                </a:xfrm>
                <a:prstGeom prst="rect">
                  <a:avLst/>
                </a:prstGeom>
                <a:solidFill>
                  <a:srgbClr val="EAEDF6"/>
                </a:solidFill>
              </p:spPr>
            </p:pic>
            <p:sp>
              <p:nvSpPr>
                <p:cNvPr id="15" name="Rectangle 14"/>
                <p:cNvSpPr/>
                <p:nvPr/>
              </p:nvSpPr>
              <p:spPr>
                <a:xfrm>
                  <a:off x="1" y="2213809"/>
                  <a:ext cx="5787188" cy="2141622"/>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en-GB" sz="2800" b="1" kern="1700" spc="100" dirty="0" smtClean="0">
                      <a:solidFill>
                        <a:srgbClr val="27568B"/>
                      </a:solidFill>
                    </a:rPr>
                    <a:t>NATO  STANDARDIZATION  OFFICE                                                                </a:t>
                  </a:r>
                  <a:endParaRPr lang="en-US" sz="2800" b="1" kern="1700" spc="100" dirty="0">
                    <a:solidFill>
                      <a:srgbClr val="27568B"/>
                    </a:solidFill>
                  </a:endParaRPr>
                </a:p>
              </p:txBody>
            </p:sp>
          </p:grpSp>
          <p:pic>
            <p:nvPicPr>
              <p:cNvPr id="12" name="Picture 11" descr="new NSO Logo_sans.png"/>
              <p:cNvPicPr>
                <a:picLocks noChangeAspect="1"/>
              </p:cNvPicPr>
              <p:nvPr/>
            </p:nvPicPr>
            <p:blipFill rotWithShape="1">
              <a:blip r:embed="rId3" cstate="print"/>
              <a:srcRect t="13424" b="15647"/>
              <a:stretch/>
            </p:blipFill>
            <p:spPr>
              <a:xfrm>
                <a:off x="5931245" y="1323833"/>
                <a:ext cx="3142114" cy="2228664"/>
              </a:xfrm>
              <a:prstGeom prst="rect">
                <a:avLst/>
              </a:prstGeom>
            </p:spPr>
          </p:pic>
        </p:grpSp>
        <p:sp>
          <p:nvSpPr>
            <p:cNvPr id="8" name="TextBox 7"/>
            <p:cNvSpPr txBox="1"/>
            <p:nvPr/>
          </p:nvSpPr>
          <p:spPr>
            <a:xfrm>
              <a:off x="-1407" y="-1"/>
              <a:ext cx="9143999" cy="1347535"/>
            </a:xfrm>
            <a:prstGeom prst="rect">
              <a:avLst/>
            </a:prstGeom>
            <a:solidFill>
              <a:schemeClr val="bg1"/>
            </a:solidFill>
          </p:spPr>
          <p:txBody>
            <a:bodyPr wrap="square" rtlCol="0" anchor="ctr" anchorCtr="0">
              <a:noAutofit/>
            </a:bodyPr>
            <a:lstStyle/>
            <a:p>
              <a:pPr algn="ctr" fontAlgn="auto">
                <a:spcBef>
                  <a:spcPts val="0"/>
                </a:spcBef>
                <a:spcAft>
                  <a:spcPts val="0"/>
                </a:spcAft>
              </a:pPr>
              <a:endParaRPr lang="en-US" sz="3200" b="1" dirty="0">
                <a:solidFill>
                  <a:srgbClr val="002060"/>
                </a:solidFill>
                <a:latin typeface="+mn-lt"/>
              </a:endParaRPr>
            </a:p>
          </p:txBody>
        </p:sp>
      </p:grpSp>
      <p:sp>
        <p:nvSpPr>
          <p:cNvPr id="2" name="Rectangle 1"/>
          <p:cNvSpPr/>
          <p:nvPr userDrawn="1"/>
        </p:nvSpPr>
        <p:spPr>
          <a:xfrm>
            <a:off x="0" y="3551995"/>
            <a:ext cx="827584" cy="3306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45775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91582" y="6488936"/>
            <a:ext cx="2057400" cy="365125"/>
          </a:xfrm>
          <a:prstGeom prst="rect">
            <a:avLst/>
          </a:prstGeom>
        </p:spPr>
        <p:txBody>
          <a:bodyPr/>
          <a:lstStyle>
            <a:lvl1pPr algn="r">
              <a:defRPr sz="1100" baseline="0">
                <a:solidFill>
                  <a:schemeClr val="accent5">
                    <a:lumMod val="50000"/>
                  </a:schemeClr>
                </a:solidFill>
                <a:latin typeface="Arial" panose="020B0604020202020204" pitchFamily="34" charset="0"/>
                <a:cs typeface="Arial" panose="020B0604020202020204" pitchFamily="34" charset="0"/>
              </a:defRPr>
            </a:lvl1pPr>
          </a:lstStyle>
          <a:p>
            <a:fld id="{DB6E6061-A72F-467D-8B00-670F455A61A8}" type="slidenum">
              <a:rPr lang="en-US" smtClean="0"/>
              <a:pPr/>
              <a:t>‹#›</a:t>
            </a:fld>
            <a:endParaRPr lang="en-US" dirty="0"/>
          </a:p>
        </p:txBody>
      </p:sp>
      <p:sp>
        <p:nvSpPr>
          <p:cNvPr id="5" name="Rectangle 4"/>
          <p:cNvSpPr>
            <a:spLocks noChangeArrowheads="1"/>
          </p:cNvSpPr>
          <p:nvPr userDrawn="1"/>
        </p:nvSpPr>
        <p:spPr bwMode="auto">
          <a:xfrm>
            <a:off x="1965325" y="-4500"/>
            <a:ext cx="7178675" cy="979937"/>
          </a:xfrm>
          <a:prstGeom prst="rect">
            <a:avLst/>
          </a:prstGeom>
          <a:solidFill>
            <a:srgbClr val="EAEDF6"/>
          </a:solidFill>
          <a:ln>
            <a:noFill/>
          </a:ln>
          <a:effectLst/>
          <a:extLst/>
        </p:spPr>
        <p:txBody>
          <a:bodyPr wrap="none" anchor="ctr"/>
          <a:lstStyle>
            <a:defPPr>
              <a:defRPr lang="en-US"/>
            </a:defPPr>
            <a:lvl1pPr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5pPr>
            <a:lvl6pPr marL="2286000" algn="l" defTabSz="914400" rtl="0" eaLnBrk="1" latinLnBrk="0" hangingPunct="1">
              <a:defRPr sz="1200" kern="1200">
                <a:solidFill>
                  <a:schemeClr val="bg2"/>
                </a:solidFill>
                <a:latin typeface="Arial" panose="020B0604020202020204" pitchFamily="34" charset="0"/>
                <a:ea typeface="+mn-ea"/>
                <a:cs typeface="+mn-cs"/>
              </a:defRPr>
            </a:lvl6pPr>
            <a:lvl7pPr marL="2743200" algn="l" defTabSz="914400" rtl="0" eaLnBrk="1" latinLnBrk="0" hangingPunct="1">
              <a:defRPr sz="1200" kern="1200">
                <a:solidFill>
                  <a:schemeClr val="bg2"/>
                </a:solidFill>
                <a:latin typeface="Arial" panose="020B0604020202020204" pitchFamily="34" charset="0"/>
                <a:ea typeface="+mn-ea"/>
                <a:cs typeface="+mn-cs"/>
              </a:defRPr>
            </a:lvl7pPr>
            <a:lvl8pPr marL="3200400" algn="l" defTabSz="914400" rtl="0" eaLnBrk="1" latinLnBrk="0" hangingPunct="1">
              <a:defRPr sz="1200" kern="1200">
                <a:solidFill>
                  <a:schemeClr val="bg2"/>
                </a:solidFill>
                <a:latin typeface="Arial" panose="020B0604020202020204" pitchFamily="34" charset="0"/>
                <a:ea typeface="+mn-ea"/>
                <a:cs typeface="+mn-cs"/>
              </a:defRPr>
            </a:lvl8pPr>
            <a:lvl9pPr marL="3657600" algn="l" defTabSz="914400" rtl="0" eaLnBrk="1" latinLnBrk="0" hangingPunct="1">
              <a:defRPr sz="1200" kern="1200">
                <a:solidFill>
                  <a:schemeClr val="bg2"/>
                </a:solidFill>
                <a:latin typeface="Arial" panose="020B0604020202020204" pitchFamily="34" charset="0"/>
                <a:ea typeface="+mn-ea"/>
                <a:cs typeface="+mn-cs"/>
              </a:defRPr>
            </a:lvl9pPr>
          </a:lstStyle>
          <a:p>
            <a:endParaRPr lang="en-US"/>
          </a:p>
        </p:txBody>
      </p:sp>
      <p:pic>
        <p:nvPicPr>
          <p:cNvPr id="7" name="Picture 6" descr="NATO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3438"/>
            <a:ext cx="1971903" cy="972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961630" y="-908"/>
            <a:ext cx="7182370" cy="976345"/>
          </a:xfrm>
          <a:prstGeom prst="rect">
            <a:avLst/>
          </a:prstGeom>
        </p:spPr>
        <p:txBody>
          <a:bodyPr anchor="ctr"/>
          <a:lstStyle>
            <a:lvl1pPr algn="ctr">
              <a:defRPr sz="3600">
                <a:solidFill>
                  <a:schemeClr val="accent5">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Text Placeholder 2"/>
          <p:cNvSpPr>
            <a:spLocks noGrp="1"/>
          </p:cNvSpPr>
          <p:nvPr>
            <p:ph idx="1"/>
          </p:nvPr>
        </p:nvSpPr>
        <p:spPr>
          <a:xfrm>
            <a:off x="628650" y="991002"/>
            <a:ext cx="8515350" cy="5497934"/>
          </a:xfrm>
          <a:prstGeom prst="rect">
            <a:avLst/>
          </a:prstGeom>
        </p:spPr>
        <p:txBody>
          <a:bodyPr vert="horz" lIns="91440" tIns="45720" rIns="91440" bIns="45720" rtlCol="0" anchor="ctr">
            <a:noAutofit/>
          </a:bodyPr>
          <a:lstStyle>
            <a:lvl1pPr>
              <a:buClr>
                <a:schemeClr val="accent5">
                  <a:lumMod val="50000"/>
                </a:schemeClr>
              </a:buClr>
              <a:defRPr sz="2800">
                <a:solidFill>
                  <a:schemeClr val="accent5">
                    <a:lumMod val="50000"/>
                  </a:schemeClr>
                </a:solidFill>
                <a:latin typeface="Arial" panose="020B0604020202020204" pitchFamily="34" charset="0"/>
                <a:cs typeface="Arial" panose="020B0604020202020204" pitchFamily="34" charset="0"/>
              </a:defRPr>
            </a:lvl1pPr>
            <a:lvl2pPr marL="685800" indent="-228600">
              <a:buClr>
                <a:schemeClr val="accent5">
                  <a:lumMod val="50000"/>
                </a:schemeClr>
              </a:buClr>
              <a:buFont typeface="Wingdings" panose="05000000000000000000" pitchFamily="2" charset="2"/>
              <a:buChar char="ü"/>
              <a:defRPr sz="2400">
                <a:solidFill>
                  <a:schemeClr val="accent5">
                    <a:lumMod val="50000"/>
                  </a:schemeClr>
                </a:solidFill>
                <a:latin typeface="Arial" panose="020B0604020202020204" pitchFamily="34" charset="0"/>
                <a:cs typeface="Arial" panose="020B0604020202020204" pitchFamily="34" charset="0"/>
              </a:defRPr>
            </a:lvl2pPr>
            <a:lvl3pPr marL="1143000" indent="-228600">
              <a:buClr>
                <a:schemeClr val="accent5">
                  <a:lumMod val="50000"/>
                </a:schemeClr>
              </a:buClr>
              <a:buFont typeface="Wingdings" panose="05000000000000000000" pitchFamily="2" charset="2"/>
              <a:buChar char="§"/>
              <a:defRPr sz="2200">
                <a:solidFill>
                  <a:schemeClr val="accent5">
                    <a:lumMod val="50000"/>
                  </a:schemeClr>
                </a:solidFill>
                <a:latin typeface="Arial" panose="020B0604020202020204" pitchFamily="34" charset="0"/>
                <a:cs typeface="Arial" panose="020B0604020202020204" pitchFamily="34" charset="0"/>
              </a:defRPr>
            </a:lvl3pPr>
            <a:lvl4pPr marL="1600200" indent="-228600">
              <a:buClr>
                <a:schemeClr val="accent5">
                  <a:lumMod val="50000"/>
                </a:schemeClr>
              </a:buClr>
              <a:buSzPct val="90000"/>
              <a:buFont typeface="Courier New" panose="02070309020205020404" pitchFamily="49" charset="0"/>
              <a:buChar char="o"/>
              <a:defRPr sz="2000">
                <a:solidFill>
                  <a:schemeClr val="accent5">
                    <a:lumMod val="50000"/>
                  </a:schemeClr>
                </a:solidFill>
                <a:latin typeface="Arial" panose="020B0604020202020204" pitchFamily="34" charset="0"/>
                <a:cs typeface="Arial" panose="020B0604020202020204" pitchFamily="34" charset="0"/>
              </a:defRPr>
            </a:lvl4pPr>
            <a:lvl5pPr>
              <a:defRPr sz="1800">
                <a:solidFill>
                  <a:schemeClr val="accent5">
                    <a:lumMod val="50000"/>
                  </a:schemeClr>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612251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091582" y="6488936"/>
            <a:ext cx="2057400" cy="365125"/>
          </a:xfrm>
          <a:prstGeom prst="rect">
            <a:avLst/>
          </a:prstGeom>
        </p:spPr>
        <p:txBody>
          <a:bodyPr anchor="b"/>
          <a:lstStyle>
            <a:defPPr>
              <a:defRPr lang="en-GB"/>
            </a:defPPr>
            <a:lvl1pPr algn="l" rtl="0" fontAlgn="base">
              <a:spcBef>
                <a:spcPct val="0"/>
              </a:spcBef>
              <a:spcAft>
                <a:spcPct val="0"/>
              </a:spcAft>
              <a:defRPr sz="1600" kern="1200" baseline="0">
                <a:solidFill>
                  <a:schemeClr val="accent1">
                    <a:lumMod val="50000"/>
                  </a:schemeClr>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r"/>
            <a:fld id="{DB6E6061-A72F-467D-8B00-670F455A61A8}" type="slidenum">
              <a:rPr lang="en-US" sz="1100" smtClean="0">
                <a:solidFill>
                  <a:schemeClr val="accent5">
                    <a:lumMod val="50000"/>
                  </a:schemeClr>
                </a:solidFill>
                <a:latin typeface="Arial" panose="020B0604020202020204" pitchFamily="34" charset="0"/>
                <a:cs typeface="Arial" panose="020B0604020202020204" pitchFamily="34" charset="0"/>
              </a:rPr>
              <a:pPr algn="r"/>
              <a:t>‹#›</a:t>
            </a:fld>
            <a:endParaRPr lang="en-US" sz="1100" dirty="0">
              <a:solidFill>
                <a:schemeClr val="accent5">
                  <a:lumMod val="50000"/>
                </a:schemeClr>
              </a:solidFill>
              <a:latin typeface="Arial" panose="020B0604020202020204" pitchFamily="34" charset="0"/>
              <a:cs typeface="Arial" panose="020B0604020202020204" pitchFamily="34" charset="0"/>
            </a:endParaRPr>
          </a:p>
        </p:txBody>
      </p:sp>
      <p:sp>
        <p:nvSpPr>
          <p:cNvPr id="7" name="Rectangle 6"/>
          <p:cNvSpPr>
            <a:spLocks noChangeArrowheads="1"/>
          </p:cNvSpPr>
          <p:nvPr userDrawn="1"/>
        </p:nvSpPr>
        <p:spPr bwMode="auto">
          <a:xfrm>
            <a:off x="1965325" y="2689"/>
            <a:ext cx="7178675" cy="972000"/>
          </a:xfrm>
          <a:prstGeom prst="rect">
            <a:avLst/>
          </a:prstGeom>
          <a:solidFill>
            <a:srgbClr val="EAEDF6"/>
          </a:solidFill>
          <a:ln>
            <a:noFill/>
          </a:ln>
          <a:effectLst/>
          <a:extLst/>
        </p:spPr>
        <p:txBody>
          <a:bodyPr wrap="none" anchor="ctr"/>
          <a:lstStyle>
            <a:defPPr>
              <a:defRPr lang="en-US"/>
            </a:defPPr>
            <a:lvl1pPr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5pPr>
            <a:lvl6pPr marL="2286000" algn="l" defTabSz="914400" rtl="0" eaLnBrk="1" latinLnBrk="0" hangingPunct="1">
              <a:defRPr sz="1200" kern="1200">
                <a:solidFill>
                  <a:schemeClr val="bg2"/>
                </a:solidFill>
                <a:latin typeface="Arial" panose="020B0604020202020204" pitchFamily="34" charset="0"/>
                <a:ea typeface="+mn-ea"/>
                <a:cs typeface="+mn-cs"/>
              </a:defRPr>
            </a:lvl6pPr>
            <a:lvl7pPr marL="2743200" algn="l" defTabSz="914400" rtl="0" eaLnBrk="1" latinLnBrk="0" hangingPunct="1">
              <a:defRPr sz="1200" kern="1200">
                <a:solidFill>
                  <a:schemeClr val="bg2"/>
                </a:solidFill>
                <a:latin typeface="Arial" panose="020B0604020202020204" pitchFamily="34" charset="0"/>
                <a:ea typeface="+mn-ea"/>
                <a:cs typeface="+mn-cs"/>
              </a:defRPr>
            </a:lvl7pPr>
            <a:lvl8pPr marL="3200400" algn="l" defTabSz="914400" rtl="0" eaLnBrk="1" latinLnBrk="0" hangingPunct="1">
              <a:defRPr sz="1200" kern="1200">
                <a:solidFill>
                  <a:schemeClr val="bg2"/>
                </a:solidFill>
                <a:latin typeface="Arial" panose="020B0604020202020204" pitchFamily="34" charset="0"/>
                <a:ea typeface="+mn-ea"/>
                <a:cs typeface="+mn-cs"/>
              </a:defRPr>
            </a:lvl8pPr>
            <a:lvl9pPr marL="3657600" algn="l" defTabSz="914400" rtl="0" eaLnBrk="1" latinLnBrk="0" hangingPunct="1">
              <a:defRPr sz="1200" kern="1200">
                <a:solidFill>
                  <a:schemeClr val="bg2"/>
                </a:solidFill>
                <a:latin typeface="Arial" panose="020B0604020202020204" pitchFamily="34" charset="0"/>
                <a:ea typeface="+mn-ea"/>
                <a:cs typeface="+mn-cs"/>
              </a:defRPr>
            </a:lvl9pPr>
          </a:lstStyle>
          <a:p>
            <a:endParaRPr lang="en-US"/>
          </a:p>
        </p:txBody>
      </p:sp>
      <p:pic>
        <p:nvPicPr>
          <p:cNvPr id="8" name="Picture 7" descr="NATO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3438"/>
            <a:ext cx="1971903" cy="972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userDrawn="1"/>
        </p:nvSpPr>
        <p:spPr bwMode="auto">
          <a:xfrm>
            <a:off x="1958509" y="-6836"/>
            <a:ext cx="7178675" cy="972000"/>
          </a:xfrm>
          <a:prstGeom prst="rect">
            <a:avLst/>
          </a:prstGeom>
          <a:solidFill>
            <a:srgbClr val="EAEDF6"/>
          </a:solidFill>
          <a:ln>
            <a:noFill/>
          </a:ln>
          <a:effectLst/>
          <a:extLst/>
        </p:spPr>
        <p:txBody>
          <a:bodyPr wrap="none" anchor="ctr"/>
          <a:lstStyle>
            <a:defPPr>
              <a:defRPr lang="en-US"/>
            </a:defPPr>
            <a:lvl1pPr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bg2"/>
                </a:solidFill>
                <a:latin typeface="Arial" panose="020B0604020202020204" pitchFamily="34" charset="0"/>
                <a:ea typeface="+mn-ea"/>
                <a:cs typeface="+mn-cs"/>
              </a:defRPr>
            </a:lvl5pPr>
            <a:lvl6pPr marL="2286000" algn="l" defTabSz="914400" rtl="0" eaLnBrk="1" latinLnBrk="0" hangingPunct="1">
              <a:defRPr sz="1200" kern="1200">
                <a:solidFill>
                  <a:schemeClr val="bg2"/>
                </a:solidFill>
                <a:latin typeface="Arial" panose="020B0604020202020204" pitchFamily="34" charset="0"/>
                <a:ea typeface="+mn-ea"/>
                <a:cs typeface="+mn-cs"/>
              </a:defRPr>
            </a:lvl6pPr>
            <a:lvl7pPr marL="2743200" algn="l" defTabSz="914400" rtl="0" eaLnBrk="1" latinLnBrk="0" hangingPunct="1">
              <a:defRPr sz="1200" kern="1200">
                <a:solidFill>
                  <a:schemeClr val="bg2"/>
                </a:solidFill>
                <a:latin typeface="Arial" panose="020B0604020202020204" pitchFamily="34" charset="0"/>
                <a:ea typeface="+mn-ea"/>
                <a:cs typeface="+mn-cs"/>
              </a:defRPr>
            </a:lvl7pPr>
            <a:lvl8pPr marL="3200400" algn="l" defTabSz="914400" rtl="0" eaLnBrk="1" latinLnBrk="0" hangingPunct="1">
              <a:defRPr sz="1200" kern="1200">
                <a:solidFill>
                  <a:schemeClr val="bg2"/>
                </a:solidFill>
                <a:latin typeface="Arial" panose="020B0604020202020204" pitchFamily="34" charset="0"/>
                <a:ea typeface="+mn-ea"/>
                <a:cs typeface="+mn-cs"/>
              </a:defRPr>
            </a:lvl8pPr>
            <a:lvl9pPr marL="3657600" algn="l" defTabSz="914400" rtl="0" eaLnBrk="1" latinLnBrk="0" hangingPunct="1">
              <a:defRPr sz="1200" kern="1200">
                <a:solidFill>
                  <a:schemeClr val="bg2"/>
                </a:solidFill>
                <a:latin typeface="Arial" panose="020B0604020202020204" pitchFamily="34" charset="0"/>
                <a:ea typeface="+mn-ea"/>
                <a:cs typeface="+mn-cs"/>
              </a:defRPr>
            </a:lvl9pPr>
          </a:lstStyle>
          <a:p>
            <a:endParaRPr lang="en-US"/>
          </a:p>
        </p:txBody>
      </p:sp>
      <p:sp>
        <p:nvSpPr>
          <p:cNvPr id="12" name="Title 1"/>
          <p:cNvSpPr>
            <a:spLocks noGrp="1"/>
          </p:cNvSpPr>
          <p:nvPr>
            <p:ph type="title"/>
          </p:nvPr>
        </p:nvSpPr>
        <p:spPr>
          <a:xfrm>
            <a:off x="1961630" y="-908"/>
            <a:ext cx="7182370" cy="976345"/>
          </a:xfrm>
          <a:prstGeom prst="rect">
            <a:avLst/>
          </a:prstGeom>
        </p:spPr>
        <p:txBody>
          <a:bodyPr anchor="ctr"/>
          <a:lstStyle>
            <a:lvl1pPr algn="ctr">
              <a:defRPr sz="3600">
                <a:solidFill>
                  <a:schemeClr val="accent5">
                    <a:lumMod val="50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3" name="Text Placeholder 2"/>
          <p:cNvSpPr>
            <a:spLocks noGrp="1"/>
          </p:cNvSpPr>
          <p:nvPr>
            <p:ph idx="1"/>
          </p:nvPr>
        </p:nvSpPr>
        <p:spPr>
          <a:xfrm>
            <a:off x="628650" y="991002"/>
            <a:ext cx="8515350" cy="5497934"/>
          </a:xfrm>
          <a:prstGeom prst="rect">
            <a:avLst/>
          </a:prstGeom>
        </p:spPr>
        <p:txBody>
          <a:bodyPr vert="horz" lIns="91440" tIns="45720" rIns="91440" bIns="45720" rtlCol="0" anchor="ctr">
            <a:noAutofit/>
          </a:bodyPr>
          <a:lstStyle>
            <a:lvl1pPr>
              <a:buClr>
                <a:schemeClr val="accent5">
                  <a:lumMod val="50000"/>
                </a:schemeClr>
              </a:buClr>
              <a:defRPr sz="2800">
                <a:solidFill>
                  <a:schemeClr val="accent5">
                    <a:lumMod val="50000"/>
                  </a:schemeClr>
                </a:solidFill>
                <a:latin typeface="Arial" panose="020B0604020202020204" pitchFamily="34" charset="0"/>
                <a:cs typeface="Arial" panose="020B0604020202020204" pitchFamily="34" charset="0"/>
              </a:defRPr>
            </a:lvl1pPr>
            <a:lvl2pPr marL="685800" indent="-228600">
              <a:buClr>
                <a:schemeClr val="accent5">
                  <a:lumMod val="50000"/>
                </a:schemeClr>
              </a:buClr>
              <a:buFont typeface="Wingdings" panose="05000000000000000000" pitchFamily="2" charset="2"/>
              <a:buChar char="ü"/>
              <a:defRPr sz="2400">
                <a:solidFill>
                  <a:schemeClr val="accent5">
                    <a:lumMod val="50000"/>
                  </a:schemeClr>
                </a:solidFill>
                <a:latin typeface="Arial" panose="020B0604020202020204" pitchFamily="34" charset="0"/>
                <a:cs typeface="Arial" panose="020B0604020202020204" pitchFamily="34" charset="0"/>
              </a:defRPr>
            </a:lvl2pPr>
            <a:lvl3pPr marL="1143000" indent="-228600">
              <a:buClr>
                <a:schemeClr val="accent5">
                  <a:lumMod val="50000"/>
                </a:schemeClr>
              </a:buClr>
              <a:buFont typeface="Wingdings" panose="05000000000000000000" pitchFamily="2" charset="2"/>
              <a:buChar char="§"/>
              <a:defRPr sz="2200">
                <a:solidFill>
                  <a:schemeClr val="accent5">
                    <a:lumMod val="50000"/>
                  </a:schemeClr>
                </a:solidFill>
                <a:latin typeface="Arial" panose="020B0604020202020204" pitchFamily="34" charset="0"/>
                <a:cs typeface="Arial" panose="020B0604020202020204" pitchFamily="34" charset="0"/>
              </a:defRPr>
            </a:lvl3pPr>
            <a:lvl4pPr marL="1600200" indent="-228600">
              <a:buClr>
                <a:schemeClr val="accent5">
                  <a:lumMod val="50000"/>
                </a:schemeClr>
              </a:buClr>
              <a:buSzPct val="90000"/>
              <a:buFont typeface="Courier New" panose="02070309020205020404" pitchFamily="49" charset="0"/>
              <a:buChar char="o"/>
              <a:defRPr sz="2000">
                <a:solidFill>
                  <a:schemeClr val="accent5">
                    <a:lumMod val="50000"/>
                  </a:schemeClr>
                </a:solidFill>
                <a:latin typeface="Arial" panose="020B0604020202020204" pitchFamily="34" charset="0"/>
                <a:cs typeface="Arial" panose="020B0604020202020204" pitchFamily="34" charset="0"/>
              </a:defRPr>
            </a:lvl4pPr>
            <a:lvl5pPr>
              <a:defRPr sz="1800">
                <a:solidFill>
                  <a:schemeClr val="accent5">
                    <a:lumMod val="50000"/>
                  </a:schemeClr>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3156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 y="-2"/>
            <a:ext cx="617917" cy="6855889"/>
            <a:chOff x="1" y="-2"/>
            <a:chExt cx="617917" cy="6855889"/>
          </a:xfrm>
        </p:grpSpPr>
        <p:sp>
          <p:nvSpPr>
            <p:cNvPr id="14" name="Rectangle 13"/>
            <p:cNvSpPr/>
            <p:nvPr userDrawn="1"/>
          </p:nvSpPr>
          <p:spPr>
            <a:xfrm rot="16200000">
              <a:off x="-3118985" y="3118984"/>
              <a:ext cx="6855889" cy="617917"/>
            </a:xfrm>
            <a:prstGeom prst="rect">
              <a:avLst/>
            </a:prstGeom>
            <a:solidFill>
              <a:srgbClr val="EAE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400" dirty="0">
                <a:solidFill>
                  <a:prstClr val="white"/>
                </a:solidFill>
              </a:endParaRPr>
            </a:p>
          </p:txBody>
        </p:sp>
        <p:pic>
          <p:nvPicPr>
            <p:cNvPr id="15" name="Picture 14" descr="new NSO Logo_sans.png"/>
            <p:cNvPicPr>
              <a:picLocks noChangeAspect="1"/>
            </p:cNvPicPr>
            <p:nvPr userDrawn="1"/>
          </p:nvPicPr>
          <p:blipFill rotWithShape="1">
            <a:blip r:embed="rId5" cstate="print"/>
            <a:srcRect t="13424" b="15647"/>
            <a:stretch/>
          </p:blipFill>
          <p:spPr>
            <a:xfrm>
              <a:off x="8852" y="6417349"/>
              <a:ext cx="609066" cy="432000"/>
            </a:xfrm>
            <a:prstGeom prst="rect">
              <a:avLst/>
            </a:prstGeom>
          </p:spPr>
        </p:pic>
      </p:grpSp>
      <p:sp>
        <p:nvSpPr>
          <p:cNvPr id="17" name="Slide Number Placeholder 5"/>
          <p:cNvSpPr>
            <a:spLocks noGrp="1"/>
          </p:cNvSpPr>
          <p:nvPr>
            <p:ph type="sldNum" sz="quarter" idx="4"/>
          </p:nvPr>
        </p:nvSpPr>
        <p:spPr>
          <a:xfrm>
            <a:off x="7091582" y="6488936"/>
            <a:ext cx="2057400" cy="365125"/>
          </a:xfrm>
          <a:prstGeom prst="rect">
            <a:avLst/>
          </a:prstGeom>
        </p:spPr>
        <p:txBody>
          <a:bodyPr anchor="b"/>
          <a:lstStyle>
            <a:lvl1pPr algn="r">
              <a:defRPr sz="1100" baseline="0">
                <a:solidFill>
                  <a:schemeClr val="accent5">
                    <a:lumMod val="50000"/>
                  </a:schemeClr>
                </a:solidFill>
                <a:latin typeface="Arial" panose="020B0604020202020204" pitchFamily="34" charset="0"/>
                <a:cs typeface="Arial" panose="020B0604020202020204" pitchFamily="34" charset="0"/>
              </a:defRPr>
            </a:lvl1pPr>
          </a:lstStyle>
          <a:p>
            <a:fld id="{DB6E6061-A72F-467D-8B00-670F455A61A8}" type="slidenum">
              <a:rPr lang="en-US" smtClean="0"/>
              <a:pPr/>
              <a:t>‹#›</a:t>
            </a:fld>
            <a:endParaRPr lang="en-US" dirty="0"/>
          </a:p>
        </p:txBody>
      </p:sp>
    </p:spTree>
    <p:extLst>
      <p:ext uri="{BB962C8B-B14F-4D97-AF65-F5344CB8AC3E}">
        <p14:creationId xmlns:p14="http://schemas.microsoft.com/office/powerpoint/2010/main" val="2589098634"/>
      </p:ext>
    </p:extLst>
  </p:cSld>
  <p:clrMap bg1="lt1" tx1="dk1" bg2="lt2" tx2="dk2" accent1="accent1" accent2="accent2" accent3="accent3" accent4="accent4" accent5="accent5" accent6="accent6" hlink="hlink" folHlink="folHlink"/>
  <p:sldLayoutIdLst>
    <p:sldLayoutId id="2147483697" r:id="rId1"/>
    <p:sldLayoutId id="2147483712" r:id="rId2"/>
    <p:sldLayoutId id="2147483698"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
          <p:cNvSpPr txBox="1">
            <a:spLocks/>
          </p:cNvSpPr>
          <p:nvPr/>
        </p:nvSpPr>
        <p:spPr bwMode="auto">
          <a:xfrm>
            <a:off x="755576" y="0"/>
            <a:ext cx="7093024" cy="119675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lvl1pPr algn="ctr" defTabSz="762000" rtl="0" eaLnBrk="0" fontAlgn="base" hangingPunct="0">
              <a:spcBef>
                <a:spcPct val="0"/>
              </a:spcBef>
              <a:spcAft>
                <a:spcPct val="0"/>
              </a:spcAft>
              <a:defRPr sz="4400">
                <a:solidFill>
                  <a:srgbClr val="081D58"/>
                </a:solidFill>
                <a:latin typeface="+mj-lt"/>
                <a:ea typeface="+mj-ea"/>
                <a:cs typeface="+mj-cs"/>
              </a:defRPr>
            </a:lvl1pPr>
            <a:lvl2pPr algn="ctr" defTabSz="762000" rtl="0" eaLnBrk="0" fontAlgn="base" hangingPunct="0">
              <a:spcBef>
                <a:spcPct val="0"/>
              </a:spcBef>
              <a:spcAft>
                <a:spcPct val="0"/>
              </a:spcAft>
              <a:defRPr sz="4400">
                <a:solidFill>
                  <a:srgbClr val="081D58"/>
                </a:solidFill>
                <a:latin typeface="Arial" pitchFamily="34" charset="0"/>
              </a:defRPr>
            </a:lvl2pPr>
            <a:lvl3pPr algn="ctr" defTabSz="762000" rtl="0" eaLnBrk="0" fontAlgn="base" hangingPunct="0">
              <a:spcBef>
                <a:spcPct val="0"/>
              </a:spcBef>
              <a:spcAft>
                <a:spcPct val="0"/>
              </a:spcAft>
              <a:defRPr sz="4400">
                <a:solidFill>
                  <a:srgbClr val="081D58"/>
                </a:solidFill>
                <a:latin typeface="Arial" pitchFamily="34" charset="0"/>
              </a:defRPr>
            </a:lvl3pPr>
            <a:lvl4pPr algn="ctr" defTabSz="762000" rtl="0" eaLnBrk="0" fontAlgn="base" hangingPunct="0">
              <a:spcBef>
                <a:spcPct val="0"/>
              </a:spcBef>
              <a:spcAft>
                <a:spcPct val="0"/>
              </a:spcAft>
              <a:defRPr sz="4400">
                <a:solidFill>
                  <a:srgbClr val="081D58"/>
                </a:solidFill>
                <a:latin typeface="Arial" pitchFamily="34" charset="0"/>
              </a:defRPr>
            </a:lvl4pPr>
            <a:lvl5pPr algn="ctr" defTabSz="762000" rtl="0" eaLnBrk="0" fontAlgn="base" hangingPunct="0">
              <a:spcBef>
                <a:spcPct val="0"/>
              </a:spcBef>
              <a:spcAft>
                <a:spcPct val="0"/>
              </a:spcAft>
              <a:defRPr sz="4400">
                <a:solidFill>
                  <a:srgbClr val="081D58"/>
                </a:solidFill>
                <a:latin typeface="Arial" pitchFamily="34" charset="0"/>
              </a:defRPr>
            </a:lvl5pPr>
            <a:lvl6pPr marL="457200" algn="ctr" defTabSz="762000" rtl="0" eaLnBrk="0" fontAlgn="base" hangingPunct="0">
              <a:spcBef>
                <a:spcPct val="0"/>
              </a:spcBef>
              <a:spcAft>
                <a:spcPct val="0"/>
              </a:spcAft>
              <a:defRPr sz="4400">
                <a:solidFill>
                  <a:srgbClr val="081D58"/>
                </a:solidFill>
                <a:latin typeface="Arial" pitchFamily="34" charset="0"/>
              </a:defRPr>
            </a:lvl6pPr>
            <a:lvl7pPr marL="914400" algn="ctr" defTabSz="762000" rtl="0" eaLnBrk="0" fontAlgn="base" hangingPunct="0">
              <a:spcBef>
                <a:spcPct val="0"/>
              </a:spcBef>
              <a:spcAft>
                <a:spcPct val="0"/>
              </a:spcAft>
              <a:defRPr sz="4400">
                <a:solidFill>
                  <a:srgbClr val="081D58"/>
                </a:solidFill>
                <a:latin typeface="Arial" pitchFamily="34" charset="0"/>
              </a:defRPr>
            </a:lvl7pPr>
            <a:lvl8pPr marL="1371600" algn="ctr" defTabSz="762000" rtl="0" eaLnBrk="0" fontAlgn="base" hangingPunct="0">
              <a:spcBef>
                <a:spcPct val="0"/>
              </a:spcBef>
              <a:spcAft>
                <a:spcPct val="0"/>
              </a:spcAft>
              <a:defRPr sz="4400">
                <a:solidFill>
                  <a:srgbClr val="081D58"/>
                </a:solidFill>
                <a:latin typeface="Arial" pitchFamily="34" charset="0"/>
              </a:defRPr>
            </a:lvl8pPr>
            <a:lvl9pPr marL="1828800" algn="ctr" defTabSz="762000" rtl="0" eaLnBrk="0" fontAlgn="base" hangingPunct="0">
              <a:spcBef>
                <a:spcPct val="0"/>
              </a:spcBef>
              <a:spcAft>
                <a:spcPct val="0"/>
              </a:spcAft>
              <a:defRPr sz="4400">
                <a:solidFill>
                  <a:srgbClr val="081D58"/>
                </a:solidFill>
                <a:latin typeface="Arial" pitchFamily="34" charset="0"/>
              </a:defRPr>
            </a:lvl9pPr>
          </a:lstStyle>
          <a:p>
            <a:pPr defTabSz="914400" eaLnBrk="1" hangingPunct="1"/>
            <a:endParaRPr lang="en-US" altLang="sv-SE" sz="3600" dirty="0">
              <a:solidFill>
                <a:schemeClr val="accent1">
                  <a:lumMod val="50000"/>
                </a:schemeClr>
              </a:solidFill>
            </a:endParaRPr>
          </a:p>
        </p:txBody>
      </p:sp>
      <p:sp>
        <p:nvSpPr>
          <p:cNvPr id="7" name="TextBox 1"/>
          <p:cNvSpPr txBox="1"/>
          <p:nvPr/>
        </p:nvSpPr>
        <p:spPr>
          <a:xfrm>
            <a:off x="150569" y="3988802"/>
            <a:ext cx="8842870" cy="1600438"/>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GB" sz="3200" dirty="0" smtClean="0">
                <a:solidFill>
                  <a:srgbClr val="002060"/>
                </a:solidFill>
                <a:cs typeface="Arial" panose="020B0604020202020204" pitchFamily="34" charset="0"/>
              </a:rPr>
              <a:t>INTEROPERABILTY AND STANDARDIZATION</a:t>
            </a:r>
          </a:p>
          <a:p>
            <a:pPr algn="ctr">
              <a:spcBef>
                <a:spcPts val="1200"/>
              </a:spcBef>
            </a:pPr>
            <a:r>
              <a:rPr lang="en-GB" sz="2800" dirty="0" smtClean="0">
                <a:solidFill>
                  <a:srgbClr val="002060"/>
                </a:solidFill>
                <a:cs typeface="Arial" panose="020B0604020202020204" pitchFamily="34" charset="0"/>
              </a:rPr>
              <a:t>Standardization and the Defence Planning Process</a:t>
            </a:r>
          </a:p>
          <a:p>
            <a:pPr algn="ctr">
              <a:spcBef>
                <a:spcPts val="0"/>
              </a:spcBef>
            </a:pPr>
            <a:r>
              <a:rPr lang="en-GB" sz="2800" dirty="0" smtClean="0">
                <a:solidFill>
                  <a:srgbClr val="002060"/>
                </a:solidFill>
                <a:cs typeface="Arial" panose="020B0604020202020204" pitchFamily="34" charset="0"/>
              </a:rPr>
              <a:t>(NDPP)</a:t>
            </a:r>
            <a:endParaRPr lang="en-US" dirty="0">
              <a:solidFill>
                <a:srgbClr val="002060"/>
              </a:solidFill>
              <a:cs typeface="Arial" panose="020B0604020202020204" pitchFamily="34" charset="0"/>
            </a:endParaRPr>
          </a:p>
        </p:txBody>
      </p:sp>
      <p:sp>
        <p:nvSpPr>
          <p:cNvPr id="2" name="Rectangle 1"/>
          <p:cNvSpPr/>
          <p:nvPr/>
        </p:nvSpPr>
        <p:spPr>
          <a:xfrm>
            <a:off x="6199032" y="5877272"/>
            <a:ext cx="2771800" cy="923330"/>
          </a:xfrm>
          <a:prstGeom prst="rect">
            <a:avLst/>
          </a:prstGeom>
        </p:spPr>
        <p:txBody>
          <a:bodyPr wrap="square">
            <a:spAutoFit/>
          </a:bodyPr>
          <a:lstStyle/>
          <a:p>
            <a:r>
              <a:rPr lang="en-GB" dirty="0">
                <a:solidFill>
                  <a:schemeClr val="accent5">
                    <a:lumMod val="50000"/>
                  </a:schemeClr>
                </a:solidFill>
                <a:cs typeface="Arial" panose="020B0604020202020204" pitchFamily="34" charset="0"/>
              </a:rPr>
              <a:t>Dieter Schmaglowski</a:t>
            </a:r>
          </a:p>
          <a:p>
            <a:r>
              <a:rPr lang="en-GB" dirty="0">
                <a:solidFill>
                  <a:schemeClr val="accent5">
                    <a:lumMod val="50000"/>
                  </a:schemeClr>
                </a:solidFill>
                <a:cs typeface="Arial" panose="020B0604020202020204" pitchFamily="34" charset="0"/>
              </a:rPr>
              <a:t>Deputy Director NSO</a:t>
            </a:r>
          </a:p>
          <a:p>
            <a:pPr algn="ctr"/>
            <a:endParaRPr lang="en-US" i="1" dirty="0">
              <a:cs typeface="Arial" panose="020B0604020202020204" pitchFamily="34" charset="0"/>
            </a:endParaRPr>
          </a:p>
        </p:txBody>
      </p:sp>
      <p:sp>
        <p:nvSpPr>
          <p:cNvPr id="3" name="TextBox 2"/>
          <p:cNvSpPr txBox="1"/>
          <p:nvPr/>
        </p:nvSpPr>
        <p:spPr>
          <a:xfrm>
            <a:off x="738047" y="6027771"/>
            <a:ext cx="3151312" cy="369332"/>
          </a:xfrm>
          <a:prstGeom prst="rect">
            <a:avLst/>
          </a:prstGeom>
          <a:noFill/>
        </p:spPr>
        <p:txBody>
          <a:bodyPr wrap="none" rtlCol="0">
            <a:spAutoFit/>
          </a:bodyPr>
          <a:lstStyle/>
          <a:p>
            <a:r>
              <a:rPr lang="en-US" dirty="0" smtClean="0">
                <a:solidFill>
                  <a:schemeClr val="accent5">
                    <a:lumMod val="50000"/>
                  </a:schemeClr>
                </a:solidFill>
              </a:rPr>
              <a:t>Warsaw, 18 September 2019</a:t>
            </a:r>
            <a:endParaRPr lang="en-US" dirty="0">
              <a:solidFill>
                <a:schemeClr val="accent5">
                  <a:lumMod val="50000"/>
                </a:schemeClr>
              </a:solidFill>
            </a:endParaRPr>
          </a:p>
        </p:txBody>
      </p:sp>
    </p:spTree>
    <p:extLst>
      <p:ext uri="{BB962C8B-B14F-4D97-AF65-F5344CB8AC3E}">
        <p14:creationId xmlns:p14="http://schemas.microsoft.com/office/powerpoint/2010/main" val="488485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 Step 2</a:t>
            </a:r>
            <a:endParaRPr lang="en-US" dirty="0"/>
          </a:p>
        </p:txBody>
      </p:sp>
      <p:pic>
        <p:nvPicPr>
          <p:cNvPr id="4"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9786"/>
            <a:ext cx="2466974" cy="22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9"/>
          <p:cNvSpPr>
            <a:spLocks noChangeArrowheads="1"/>
          </p:cNvSpPr>
          <p:nvPr/>
        </p:nvSpPr>
        <p:spPr bwMode="auto">
          <a:xfrm>
            <a:off x="4080128" y="1844824"/>
            <a:ext cx="4392000" cy="576000"/>
          </a:xfrm>
          <a:prstGeom prst="rect">
            <a:avLst/>
          </a:prstGeom>
          <a:solidFill>
            <a:srgbClr val="F6A53A"/>
          </a:solidFill>
          <a:ln w="9525">
            <a:no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000" b="1" dirty="0" smtClean="0">
                <a:solidFill>
                  <a:schemeClr val="tx1"/>
                </a:solidFill>
              </a:rPr>
              <a:t>Determine Requirements </a:t>
            </a:r>
            <a:endParaRPr lang="en-US" altLang="en-US" sz="2000" b="1" dirty="0">
              <a:solidFill>
                <a:schemeClr val="tx1"/>
              </a:solidFill>
            </a:endParaRPr>
          </a:p>
        </p:txBody>
      </p:sp>
      <p:sp>
        <p:nvSpPr>
          <p:cNvPr id="10" name="Text Box 21"/>
          <p:cNvSpPr txBox="1">
            <a:spLocks noChangeArrowheads="1"/>
          </p:cNvSpPr>
          <p:nvPr/>
        </p:nvSpPr>
        <p:spPr bwMode="auto">
          <a:xfrm>
            <a:off x="3078535" y="3206473"/>
            <a:ext cx="5885954"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None/>
            </a:pPr>
            <a:r>
              <a:rPr lang="en-GB" altLang="en-US" sz="2400" b="1" u="sng" dirty="0" smtClean="0">
                <a:solidFill>
                  <a:schemeClr val="hlink"/>
                </a:solidFill>
              </a:rPr>
              <a:t>Final Products:</a:t>
            </a:r>
            <a:br>
              <a:rPr lang="en-GB" altLang="en-US" sz="2400" b="1" u="sng" dirty="0" smtClean="0">
                <a:solidFill>
                  <a:schemeClr val="hlink"/>
                </a:solidFill>
              </a:rPr>
            </a:br>
            <a:r>
              <a:rPr lang="en-GB" altLang="en-US" sz="2400" b="1" u="sng" dirty="0" smtClean="0">
                <a:solidFill>
                  <a:schemeClr val="hlink"/>
                </a:solidFill>
              </a:rPr>
              <a:t/>
            </a:r>
            <a:br>
              <a:rPr lang="en-GB" altLang="en-US" sz="2400" b="1" u="sng" dirty="0" smtClean="0">
                <a:solidFill>
                  <a:schemeClr val="hlink"/>
                </a:solidFill>
              </a:rPr>
            </a:br>
            <a:r>
              <a:rPr lang="en-GB" altLang="en-US" sz="2400" b="1" dirty="0" smtClean="0">
                <a:solidFill>
                  <a:schemeClr val="hlink"/>
                </a:solidFill>
              </a:rPr>
              <a:t>- Minimum Capability Requirements </a:t>
            </a:r>
            <a:r>
              <a:rPr lang="en-GB" altLang="en-US" sz="2000" b="1" dirty="0" smtClean="0">
                <a:solidFill>
                  <a:schemeClr val="hlink"/>
                </a:solidFill>
              </a:rPr>
              <a:t>(defined pool of capabilities required to meet NATO’s level of ambition) </a:t>
            </a:r>
            <a:r>
              <a:rPr lang="en-GB" altLang="en-US" sz="2400" b="1" dirty="0" smtClean="0">
                <a:solidFill>
                  <a:schemeClr val="hlink"/>
                </a:solidFill>
              </a:rPr>
              <a:t>and Prioritized Shortfall Areas</a:t>
            </a:r>
            <a:br>
              <a:rPr lang="en-GB" altLang="en-US" sz="2400" b="1" dirty="0" smtClean="0">
                <a:solidFill>
                  <a:schemeClr val="hlink"/>
                </a:solidFill>
              </a:rPr>
            </a:br>
            <a:r>
              <a:rPr lang="en-GB" altLang="en-US" sz="2400" b="1" dirty="0" smtClean="0">
                <a:solidFill>
                  <a:schemeClr val="hlink"/>
                </a:solidFill>
              </a:rPr>
              <a:t/>
            </a:r>
            <a:br>
              <a:rPr lang="en-GB" altLang="en-US" sz="2400" b="1" dirty="0" smtClean="0">
                <a:solidFill>
                  <a:schemeClr val="hlink"/>
                </a:solidFill>
              </a:rPr>
            </a:br>
            <a:r>
              <a:rPr lang="en-GB" altLang="en-US" sz="2400" b="1" dirty="0" smtClean="0">
                <a:solidFill>
                  <a:schemeClr val="hlink"/>
                </a:solidFill>
              </a:rPr>
              <a:t>- Bi-SC Capability Code and Capability Statements Catalogue</a:t>
            </a:r>
            <a:endParaRPr lang="en-US" altLang="en-US" sz="2400" b="1" dirty="0">
              <a:solidFill>
                <a:schemeClr val="hlink"/>
              </a:solidFill>
            </a:endParaRPr>
          </a:p>
        </p:txBody>
      </p:sp>
      <p:sp>
        <p:nvSpPr>
          <p:cNvPr id="12" name="AutoShape 22"/>
          <p:cNvSpPr>
            <a:spLocks noChangeArrowheads="1"/>
          </p:cNvSpPr>
          <p:nvPr/>
        </p:nvSpPr>
        <p:spPr bwMode="auto">
          <a:xfrm rot="3639768">
            <a:off x="3326807" y="2076435"/>
            <a:ext cx="414338" cy="1020129"/>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3" name="Slide Number Placeholder 2"/>
          <p:cNvSpPr>
            <a:spLocks noGrp="1"/>
          </p:cNvSpPr>
          <p:nvPr>
            <p:ph type="sldNum" sz="quarter" idx="12"/>
          </p:nvPr>
        </p:nvSpPr>
        <p:spPr/>
        <p:txBody>
          <a:bodyPr/>
          <a:lstStyle/>
          <a:p>
            <a:fld id="{DB6E6061-A72F-467D-8B00-670F455A61A8}" type="slidenum">
              <a:rPr lang="en-US" smtClean="0"/>
              <a:pPr/>
              <a:t>10</a:t>
            </a:fld>
            <a:endParaRPr lang="en-US" dirty="0"/>
          </a:p>
        </p:txBody>
      </p:sp>
    </p:spTree>
    <p:extLst>
      <p:ext uri="{BB962C8B-B14F-4D97-AF65-F5344CB8AC3E}">
        <p14:creationId xmlns:p14="http://schemas.microsoft.com/office/powerpoint/2010/main" val="4670308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BiSC</a:t>
            </a:r>
            <a:r>
              <a:rPr lang="en-GB" sz="2800" dirty="0" smtClean="0"/>
              <a:t> Capability Codes and Statements</a:t>
            </a:r>
            <a:br>
              <a:rPr lang="en-GB" sz="2800" dirty="0" smtClean="0"/>
            </a:br>
            <a:r>
              <a:rPr lang="en-GB" sz="2800" dirty="0" smtClean="0"/>
              <a:t>- Purpose -</a:t>
            </a:r>
            <a:endParaRPr lang="en-US" sz="2800" dirty="0"/>
          </a:p>
        </p:txBody>
      </p:sp>
      <p:sp>
        <p:nvSpPr>
          <p:cNvPr id="3" name="Content Placeholder 2"/>
          <p:cNvSpPr>
            <a:spLocks noGrp="1"/>
          </p:cNvSpPr>
          <p:nvPr>
            <p:ph idx="1"/>
          </p:nvPr>
        </p:nvSpPr>
        <p:spPr/>
        <p:txBody>
          <a:bodyPr/>
          <a:lstStyle/>
          <a:p>
            <a:pPr>
              <a:lnSpc>
                <a:spcPct val="114000"/>
              </a:lnSpc>
              <a:spcBef>
                <a:spcPts val="1800"/>
              </a:spcBef>
              <a:buSzPct val="100000"/>
              <a:buFont typeface="Arial" charset="0"/>
              <a:buChar char="•"/>
              <a:tabLst>
                <a:tab pos="3044825" algn="l"/>
              </a:tabLst>
              <a:defRPr/>
            </a:pPr>
            <a:r>
              <a:rPr lang="en-GB" sz="2400" dirty="0" smtClean="0"/>
              <a:t>Provides</a:t>
            </a:r>
            <a:r>
              <a:rPr lang="en-GB" sz="2400" dirty="0" smtClean="0">
                <a:solidFill>
                  <a:schemeClr val="accent1">
                    <a:lumMod val="50000"/>
                  </a:schemeClr>
                </a:solidFill>
              </a:rPr>
              <a:t> </a:t>
            </a:r>
            <a:r>
              <a:rPr lang="en-GB" sz="2400" dirty="0">
                <a:solidFill>
                  <a:srgbClr val="C00000"/>
                </a:solidFill>
              </a:rPr>
              <a:t>common language for capabilities </a:t>
            </a:r>
            <a:r>
              <a:rPr lang="en-GB" sz="2400" dirty="0"/>
              <a:t>in Defence Planning and Operational </a:t>
            </a:r>
            <a:r>
              <a:rPr lang="en-GB" sz="2400" dirty="0" smtClean="0"/>
              <a:t>Planning</a:t>
            </a:r>
            <a:endParaRPr lang="en-GB" sz="2400" dirty="0"/>
          </a:p>
          <a:p>
            <a:pPr>
              <a:lnSpc>
                <a:spcPct val="114000"/>
              </a:lnSpc>
              <a:spcBef>
                <a:spcPts val="1800"/>
              </a:spcBef>
              <a:buSzPct val="100000"/>
              <a:buFont typeface="Arial" charset="0"/>
              <a:buChar char="•"/>
              <a:tabLst>
                <a:tab pos="3044825" algn="l"/>
              </a:tabLst>
              <a:defRPr/>
            </a:pPr>
            <a:r>
              <a:rPr lang="en-GB" sz="2400" dirty="0" smtClean="0">
                <a:solidFill>
                  <a:schemeClr val="accent1">
                    <a:lumMod val="50000"/>
                  </a:schemeClr>
                </a:solidFill>
              </a:rPr>
              <a:t>Describes each of the roughly 350 capabilities required by the Alliance</a:t>
            </a:r>
          </a:p>
          <a:p>
            <a:pPr>
              <a:lnSpc>
                <a:spcPct val="114000"/>
              </a:lnSpc>
              <a:spcBef>
                <a:spcPts val="1800"/>
              </a:spcBef>
              <a:buSzPct val="100000"/>
              <a:buFont typeface="Arial" charset="0"/>
              <a:buChar char="•"/>
              <a:tabLst>
                <a:tab pos="3044825" algn="l"/>
              </a:tabLst>
              <a:defRPr/>
            </a:pPr>
            <a:r>
              <a:rPr lang="en-GB" sz="2400" dirty="0"/>
              <a:t> </a:t>
            </a:r>
            <a:r>
              <a:rPr lang="en-GB" sz="2400" dirty="0" smtClean="0"/>
              <a:t>Crucial </a:t>
            </a:r>
            <a:r>
              <a:rPr lang="en-GB" sz="2400" dirty="0" smtClean="0">
                <a:solidFill>
                  <a:srgbClr val="C00000"/>
                </a:solidFill>
              </a:rPr>
              <a:t>standards</a:t>
            </a:r>
            <a:r>
              <a:rPr lang="en-GB" sz="2400" dirty="0" smtClean="0"/>
              <a:t> supporting delivery of the capability are </a:t>
            </a:r>
            <a:r>
              <a:rPr lang="en-GB" sz="2400" dirty="0" smtClean="0">
                <a:solidFill>
                  <a:srgbClr val="C00000"/>
                </a:solidFill>
              </a:rPr>
              <a:t>addressed as reference documents </a:t>
            </a: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DB6E6061-A72F-467D-8B00-670F455A61A8}" type="slidenum">
              <a:rPr lang="en-US" smtClean="0"/>
              <a:pPr/>
              <a:t>11</a:t>
            </a:fld>
            <a:endParaRPr lang="en-US" dirty="0"/>
          </a:p>
        </p:txBody>
      </p:sp>
    </p:spTree>
    <p:extLst>
      <p:ext uri="{BB962C8B-B14F-4D97-AF65-F5344CB8AC3E}">
        <p14:creationId xmlns:p14="http://schemas.microsoft.com/office/powerpoint/2010/main" val="28127664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83768" y="2272809"/>
            <a:ext cx="2880320" cy="1939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z="2800" dirty="0" smtClean="0"/>
              <a:t>Standards in Support of Capabilities</a:t>
            </a:r>
            <a:br>
              <a:rPr lang="en-GB" sz="2800" dirty="0" smtClean="0"/>
            </a:br>
            <a:r>
              <a:rPr lang="en-GB" sz="2400" dirty="0" smtClean="0"/>
              <a:t>(CC/CS Catalogue, Example 1)</a:t>
            </a:r>
            <a:endParaRPr lang="en-US" sz="2400" dirty="0"/>
          </a:p>
        </p:txBody>
      </p:sp>
      <p:grpSp>
        <p:nvGrpSpPr>
          <p:cNvPr id="4" name="Group 3"/>
          <p:cNvGrpSpPr/>
          <p:nvPr/>
        </p:nvGrpSpPr>
        <p:grpSpPr>
          <a:xfrm>
            <a:off x="755576" y="1172329"/>
            <a:ext cx="8049490" cy="5340204"/>
            <a:chOff x="914998" y="1420813"/>
            <a:chExt cx="8049490" cy="5340204"/>
          </a:xfrm>
        </p:grpSpPr>
        <p:pic>
          <p:nvPicPr>
            <p:cNvPr id="5" name="Picture 4"/>
            <p:cNvPicPr>
              <a:picLocks noChangeAspect="1"/>
            </p:cNvPicPr>
            <p:nvPr/>
          </p:nvPicPr>
          <p:blipFill rotWithShape="1">
            <a:blip r:embed="rId2"/>
            <a:srcRect l="19549" t="9544" r="17514"/>
            <a:stretch/>
          </p:blipFill>
          <p:spPr>
            <a:xfrm>
              <a:off x="914998" y="1420813"/>
              <a:ext cx="8049490" cy="5340204"/>
            </a:xfrm>
            <a:prstGeom prst="rect">
              <a:avLst/>
            </a:prstGeom>
          </p:spPr>
        </p:pic>
        <p:sp>
          <p:nvSpPr>
            <p:cNvPr id="6" name="Right Arrow 5"/>
            <p:cNvSpPr/>
            <p:nvPr/>
          </p:nvSpPr>
          <p:spPr bwMode="auto">
            <a:xfrm>
              <a:off x="985276" y="2521293"/>
              <a:ext cx="346364" cy="19396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Arial" charset="0"/>
              </a:endParaRPr>
            </a:p>
          </p:txBody>
        </p:sp>
        <p:sp>
          <p:nvSpPr>
            <p:cNvPr id="7" name="Right Arrow 6"/>
            <p:cNvSpPr/>
            <p:nvPr/>
          </p:nvSpPr>
          <p:spPr bwMode="auto">
            <a:xfrm>
              <a:off x="985276" y="5292206"/>
              <a:ext cx="346364" cy="19396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Arial" charset="0"/>
              </a:endParaRPr>
            </a:p>
          </p:txBody>
        </p:sp>
      </p:grpSp>
      <p:sp>
        <p:nvSpPr>
          <p:cNvPr id="8" name="Slide Number Placeholder 7"/>
          <p:cNvSpPr>
            <a:spLocks noGrp="1"/>
          </p:cNvSpPr>
          <p:nvPr>
            <p:ph type="sldNum" sz="quarter" idx="12"/>
          </p:nvPr>
        </p:nvSpPr>
        <p:spPr/>
        <p:txBody>
          <a:bodyPr/>
          <a:lstStyle/>
          <a:p>
            <a:fld id="{DB6E6061-A72F-467D-8B00-670F455A61A8}" type="slidenum">
              <a:rPr lang="en-US" smtClean="0"/>
              <a:pPr/>
              <a:t>12</a:t>
            </a:fld>
            <a:endParaRPr lang="en-US" dirty="0"/>
          </a:p>
        </p:txBody>
      </p:sp>
      <p:sp>
        <p:nvSpPr>
          <p:cNvPr id="3" name="Rectangle 2"/>
          <p:cNvSpPr/>
          <p:nvPr/>
        </p:nvSpPr>
        <p:spPr>
          <a:xfrm>
            <a:off x="8676456" y="1196752"/>
            <a:ext cx="216024" cy="5474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83768" y="2272809"/>
            <a:ext cx="2880320" cy="1939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0013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Standards in Support of Capabilities</a:t>
            </a:r>
            <a:br>
              <a:rPr lang="en-GB" sz="2800" dirty="0" smtClean="0"/>
            </a:br>
            <a:r>
              <a:rPr lang="en-GB" sz="2400" dirty="0" smtClean="0"/>
              <a:t>(CC/CS Catalogue, Example 2)</a:t>
            </a:r>
            <a:endParaRPr lang="en-US" sz="2400" dirty="0"/>
          </a:p>
        </p:txBody>
      </p:sp>
      <p:grpSp>
        <p:nvGrpSpPr>
          <p:cNvPr id="8" name="Group 7"/>
          <p:cNvGrpSpPr/>
          <p:nvPr/>
        </p:nvGrpSpPr>
        <p:grpSpPr>
          <a:xfrm>
            <a:off x="755576" y="1292944"/>
            <a:ext cx="8201892" cy="5232400"/>
            <a:chOff x="651164" y="1496293"/>
            <a:chExt cx="8201892" cy="5232400"/>
          </a:xfrm>
        </p:grpSpPr>
        <p:pic>
          <p:nvPicPr>
            <p:cNvPr id="9" name="Picture 8"/>
            <p:cNvPicPr>
              <a:picLocks noChangeAspect="1"/>
            </p:cNvPicPr>
            <p:nvPr/>
          </p:nvPicPr>
          <p:blipFill rotWithShape="1">
            <a:blip r:embed="rId2"/>
            <a:srcRect l="27794" t="9323" r="25435" b="19979"/>
            <a:stretch/>
          </p:blipFill>
          <p:spPr>
            <a:xfrm>
              <a:off x="651164" y="1496293"/>
              <a:ext cx="8201892" cy="5232400"/>
            </a:xfrm>
            <a:prstGeom prst="rect">
              <a:avLst/>
            </a:prstGeom>
          </p:spPr>
        </p:pic>
        <p:sp>
          <p:nvSpPr>
            <p:cNvPr id="10" name="Right Arrow 9"/>
            <p:cNvSpPr/>
            <p:nvPr/>
          </p:nvSpPr>
          <p:spPr bwMode="auto">
            <a:xfrm>
              <a:off x="697244" y="2355033"/>
              <a:ext cx="346364" cy="19396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Arial" charset="0"/>
              </a:endParaRPr>
            </a:p>
          </p:txBody>
        </p:sp>
        <p:sp>
          <p:nvSpPr>
            <p:cNvPr id="11" name="Right Arrow 10"/>
            <p:cNvSpPr/>
            <p:nvPr/>
          </p:nvSpPr>
          <p:spPr bwMode="auto">
            <a:xfrm>
              <a:off x="697244" y="5804831"/>
              <a:ext cx="346364" cy="19396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FFFF"/>
                </a:solidFill>
                <a:effectLst/>
                <a:latin typeface="Arial" charset="0"/>
              </a:endParaRPr>
            </a:p>
          </p:txBody>
        </p:sp>
      </p:grpSp>
      <p:sp>
        <p:nvSpPr>
          <p:cNvPr id="3" name="Slide Number Placeholder 2"/>
          <p:cNvSpPr>
            <a:spLocks noGrp="1"/>
          </p:cNvSpPr>
          <p:nvPr>
            <p:ph type="sldNum" sz="quarter" idx="12"/>
          </p:nvPr>
        </p:nvSpPr>
        <p:spPr/>
        <p:txBody>
          <a:bodyPr/>
          <a:lstStyle/>
          <a:p>
            <a:fld id="{DB6E6061-A72F-467D-8B00-670F455A61A8}" type="slidenum">
              <a:rPr lang="en-US" smtClean="0"/>
              <a:pPr/>
              <a:t>13</a:t>
            </a:fld>
            <a:endParaRPr lang="en-US" dirty="0"/>
          </a:p>
        </p:txBody>
      </p:sp>
      <p:sp>
        <p:nvSpPr>
          <p:cNvPr id="4" name="Rectangle 3"/>
          <p:cNvSpPr/>
          <p:nvPr/>
        </p:nvSpPr>
        <p:spPr>
          <a:xfrm>
            <a:off x="8820472" y="1292944"/>
            <a:ext cx="216024" cy="523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11760" y="2132856"/>
            <a:ext cx="3384376" cy="1939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7085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Standards in Support of Capabilities</a:t>
            </a:r>
            <a:br>
              <a:rPr lang="en-GB" sz="2800" dirty="0" smtClean="0"/>
            </a:br>
            <a:r>
              <a:rPr lang="en-GB" sz="2400" dirty="0" smtClean="0"/>
              <a:t>(CC/CS Catalogue, identification of standards)</a:t>
            </a:r>
            <a:endParaRPr lang="en-US" sz="2400" dirty="0"/>
          </a:p>
        </p:txBody>
      </p:sp>
      <p:sp>
        <p:nvSpPr>
          <p:cNvPr id="3" name="Slide Number Placeholder 2"/>
          <p:cNvSpPr>
            <a:spLocks noGrp="1"/>
          </p:cNvSpPr>
          <p:nvPr>
            <p:ph type="sldNum" sz="quarter" idx="12"/>
          </p:nvPr>
        </p:nvSpPr>
        <p:spPr/>
        <p:txBody>
          <a:bodyPr/>
          <a:lstStyle/>
          <a:p>
            <a:fld id="{DB6E6061-A72F-467D-8B00-670F455A61A8}" type="slidenum">
              <a:rPr lang="en-US" smtClean="0"/>
              <a:pPr/>
              <a:t>14</a:t>
            </a:fld>
            <a:endParaRPr lang="en-US" dirty="0"/>
          </a:p>
        </p:txBody>
      </p:sp>
      <p:sp>
        <p:nvSpPr>
          <p:cNvPr id="4" name="Rectangle 3"/>
          <p:cNvSpPr/>
          <p:nvPr/>
        </p:nvSpPr>
        <p:spPr>
          <a:xfrm>
            <a:off x="8820472" y="1292944"/>
            <a:ext cx="216024" cy="523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1196752"/>
            <a:ext cx="8399149" cy="2800741"/>
          </a:xfrm>
          <a:prstGeom prst="rect">
            <a:avLst/>
          </a:prstGeom>
        </p:spPr>
      </p:pic>
      <p:sp>
        <p:nvSpPr>
          <p:cNvPr id="12" name="TextBox 11"/>
          <p:cNvSpPr txBox="1"/>
          <p:nvPr/>
        </p:nvSpPr>
        <p:spPr>
          <a:xfrm>
            <a:off x="1115616" y="4293096"/>
            <a:ext cx="7272808" cy="923330"/>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en-US" dirty="0" smtClean="0"/>
              <a:t>Revision of CC/CS catalogue under lead of ACT SEE completed </a:t>
            </a:r>
          </a:p>
          <a:p>
            <a:pPr marL="285750" indent="-285750">
              <a:buFont typeface="Arial" panose="020B0604020202020204" pitchFamily="34" charset="0"/>
              <a:buChar char="•"/>
            </a:pPr>
            <a:r>
              <a:rPr lang="en-US" dirty="0" smtClean="0"/>
              <a:t>NSO (P&amp;C) coordinated identification of standards crucial for delivery of capabilities</a:t>
            </a:r>
            <a:endParaRPr lang="en-US" dirty="0"/>
          </a:p>
        </p:txBody>
      </p:sp>
    </p:spTree>
    <p:extLst>
      <p:ext uri="{BB962C8B-B14F-4D97-AF65-F5344CB8AC3E}">
        <p14:creationId xmlns:p14="http://schemas.microsoft.com/office/powerpoint/2010/main" val="9633465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 Step 3</a:t>
            </a:r>
            <a:endParaRPr lang="en-US" dirty="0"/>
          </a:p>
        </p:txBody>
      </p:sp>
      <p:pic>
        <p:nvPicPr>
          <p:cNvPr id="4"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9786"/>
            <a:ext cx="2466974" cy="22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2"/>
          <p:cNvSpPr>
            <a:spLocks noChangeArrowheads="1"/>
          </p:cNvSpPr>
          <p:nvPr/>
        </p:nvSpPr>
        <p:spPr bwMode="auto">
          <a:xfrm rot="3350174">
            <a:off x="3254799" y="2994446"/>
            <a:ext cx="414338" cy="1020129"/>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7" name="Rectangle 17"/>
          <p:cNvSpPr>
            <a:spLocks noChangeArrowheads="1"/>
          </p:cNvSpPr>
          <p:nvPr/>
        </p:nvSpPr>
        <p:spPr bwMode="auto">
          <a:xfrm>
            <a:off x="3347864" y="2492960"/>
            <a:ext cx="5688000" cy="576000"/>
          </a:xfrm>
          <a:prstGeom prst="rect">
            <a:avLst/>
          </a:prstGeom>
          <a:solidFill>
            <a:srgbClr val="CC00CC"/>
          </a:solidFill>
          <a:ln w="9525">
            <a:no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000" b="1" dirty="0" smtClean="0">
                <a:solidFill>
                  <a:srgbClr val="FFFFFF"/>
                </a:solidFill>
              </a:rPr>
              <a:t>Apportion Requirements </a:t>
            </a:r>
            <a:endParaRPr lang="en-US" altLang="en-US" sz="2000" b="1" dirty="0">
              <a:solidFill>
                <a:srgbClr val="FFFFFF"/>
              </a:solidFill>
            </a:endParaRPr>
          </a:p>
        </p:txBody>
      </p:sp>
      <p:sp>
        <p:nvSpPr>
          <p:cNvPr id="8" name="Text Box 18"/>
          <p:cNvSpPr txBox="1">
            <a:spLocks noChangeArrowheads="1"/>
          </p:cNvSpPr>
          <p:nvPr/>
        </p:nvSpPr>
        <p:spPr bwMode="auto">
          <a:xfrm>
            <a:off x="1695332" y="4797152"/>
            <a:ext cx="62583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u="sng" dirty="0" smtClean="0">
                <a:solidFill>
                  <a:schemeClr val="hlink"/>
                </a:solidFill>
              </a:rPr>
              <a:t>Final Product:</a:t>
            </a:r>
            <a:endParaRPr lang="en-GB" altLang="en-US" sz="2400" b="1" u="sng" dirty="0">
              <a:solidFill>
                <a:schemeClr val="hlink"/>
              </a:solidFill>
            </a:endParaRPr>
          </a:p>
          <a:p>
            <a:pPr algn="ctr">
              <a:spcBef>
                <a:spcPct val="0"/>
              </a:spcBef>
              <a:buSzTx/>
              <a:buFontTx/>
              <a:buNone/>
            </a:pPr>
            <a:endParaRPr lang="en-GB" altLang="en-US" sz="2400" b="1" u="sng" dirty="0">
              <a:solidFill>
                <a:schemeClr val="hlink"/>
              </a:solidFill>
            </a:endParaRPr>
          </a:p>
          <a:p>
            <a:pPr algn="ctr">
              <a:spcBef>
                <a:spcPct val="0"/>
              </a:spcBef>
              <a:buSzTx/>
              <a:buFontTx/>
              <a:buNone/>
            </a:pPr>
            <a:r>
              <a:rPr lang="en-GB" altLang="en-US" sz="2400" b="1" dirty="0">
                <a:solidFill>
                  <a:schemeClr val="hlink"/>
                </a:solidFill>
              </a:rPr>
              <a:t>A </a:t>
            </a:r>
            <a:r>
              <a:rPr lang="en-GB" altLang="en-US" sz="2400" b="1" dirty="0" smtClean="0">
                <a:solidFill>
                  <a:schemeClr val="hlink"/>
                </a:solidFill>
              </a:rPr>
              <a:t>set of Targets for each NATO nation</a:t>
            </a:r>
            <a:br>
              <a:rPr lang="en-GB" altLang="en-US" sz="2400" b="1" dirty="0" smtClean="0">
                <a:solidFill>
                  <a:schemeClr val="hlink"/>
                </a:solidFill>
              </a:rPr>
            </a:br>
            <a:r>
              <a:rPr lang="en-GB" altLang="en-US" sz="2400" b="1" dirty="0" smtClean="0">
                <a:solidFill>
                  <a:schemeClr val="hlink"/>
                </a:solidFill>
              </a:rPr>
              <a:t>(National Target Packages / Blue Books)</a:t>
            </a:r>
            <a:endParaRPr lang="en-US" altLang="en-US" sz="2400" b="1" dirty="0">
              <a:solidFill>
                <a:schemeClr val="hlink"/>
              </a:solidFill>
            </a:endParaRPr>
          </a:p>
        </p:txBody>
      </p:sp>
      <p:sp>
        <p:nvSpPr>
          <p:cNvPr id="3" name="Slide Number Placeholder 2"/>
          <p:cNvSpPr>
            <a:spLocks noGrp="1"/>
          </p:cNvSpPr>
          <p:nvPr>
            <p:ph type="sldNum" sz="quarter" idx="12"/>
          </p:nvPr>
        </p:nvSpPr>
        <p:spPr/>
        <p:txBody>
          <a:bodyPr/>
          <a:lstStyle/>
          <a:p>
            <a:fld id="{DB6E6061-A72F-467D-8B00-670F455A61A8}" type="slidenum">
              <a:rPr lang="en-US" smtClean="0"/>
              <a:pPr/>
              <a:t>15</a:t>
            </a:fld>
            <a:endParaRPr lang="en-US" dirty="0"/>
          </a:p>
        </p:txBody>
      </p:sp>
    </p:spTree>
    <p:extLst>
      <p:ext uri="{BB962C8B-B14F-4D97-AF65-F5344CB8AC3E}">
        <p14:creationId xmlns:p14="http://schemas.microsoft.com/office/powerpoint/2010/main" val="4855137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chemeClr val="accent1">
                    <a:lumMod val="50000"/>
                  </a:schemeClr>
                </a:solidFill>
              </a:rPr>
              <a:t>Link Between Targets and </a:t>
            </a:r>
            <a:br>
              <a:rPr lang="en-GB" sz="2800" dirty="0">
                <a:solidFill>
                  <a:schemeClr val="accent1">
                    <a:lumMod val="50000"/>
                  </a:schemeClr>
                </a:solidFill>
              </a:rPr>
            </a:br>
            <a:r>
              <a:rPr lang="en-GB" sz="2800" dirty="0">
                <a:solidFill>
                  <a:schemeClr val="accent1">
                    <a:lumMod val="50000"/>
                  </a:schemeClr>
                </a:solidFill>
              </a:rPr>
              <a:t>Standards Supporting Delivery of </a:t>
            </a:r>
            <a:r>
              <a:rPr lang="en-GB" sz="2800" dirty="0" smtClean="0">
                <a:solidFill>
                  <a:schemeClr val="accent1">
                    <a:lumMod val="50000"/>
                  </a:schemeClr>
                </a:solidFill>
              </a:rPr>
              <a:t>Targets</a:t>
            </a:r>
            <a:endParaRPr lang="en-US" sz="2800" dirty="0"/>
          </a:p>
        </p:txBody>
      </p:sp>
      <p:sp>
        <p:nvSpPr>
          <p:cNvPr id="3" name="Content Placeholder 2"/>
          <p:cNvSpPr>
            <a:spLocks noGrp="1"/>
          </p:cNvSpPr>
          <p:nvPr>
            <p:ph idx="1"/>
          </p:nvPr>
        </p:nvSpPr>
        <p:spPr/>
        <p:txBody>
          <a:bodyPr/>
          <a:lstStyle/>
          <a:p>
            <a:pPr marL="171450" indent="-171450" algn="just">
              <a:lnSpc>
                <a:spcPct val="114000"/>
              </a:lnSpc>
              <a:spcBef>
                <a:spcPts val="1200"/>
              </a:spcBef>
            </a:pPr>
            <a:r>
              <a:rPr lang="en-US" b="1" dirty="0">
                <a:solidFill>
                  <a:srgbClr val="0070C0"/>
                </a:solidFill>
              </a:rPr>
              <a:t>Blue Books </a:t>
            </a:r>
            <a:r>
              <a:rPr lang="en-US" dirty="0"/>
              <a:t>are the ACT </a:t>
            </a:r>
            <a:r>
              <a:rPr lang="en-US" b="1" dirty="0">
                <a:solidFill>
                  <a:srgbClr val="C00000"/>
                </a:solidFill>
              </a:rPr>
              <a:t>Targets Proposal </a:t>
            </a:r>
            <a:r>
              <a:rPr lang="en-US" dirty="0"/>
              <a:t>sent to nations for their study before the Joint Consultation Meetings (tailored to every NATO nation</a:t>
            </a:r>
            <a:r>
              <a:rPr lang="en-US" dirty="0" smtClean="0"/>
              <a:t>)</a:t>
            </a:r>
            <a:endParaRPr lang="en-US" dirty="0"/>
          </a:p>
          <a:p>
            <a:pPr marL="171450" indent="-171450" algn="just">
              <a:lnSpc>
                <a:spcPct val="114000"/>
              </a:lnSpc>
              <a:spcBef>
                <a:spcPts val="1200"/>
              </a:spcBef>
            </a:pPr>
            <a:r>
              <a:rPr lang="en-US" dirty="0">
                <a:solidFill>
                  <a:srgbClr val="C00000"/>
                </a:solidFill>
              </a:rPr>
              <a:t>Standards</a:t>
            </a:r>
            <a:r>
              <a:rPr lang="en-US" dirty="0"/>
              <a:t> supporting a specific target are </a:t>
            </a:r>
            <a:r>
              <a:rPr lang="en-US" dirty="0">
                <a:solidFill>
                  <a:srgbClr val="C00000"/>
                </a:solidFill>
              </a:rPr>
              <a:t>not addressed in the Blue Books</a:t>
            </a:r>
            <a:r>
              <a:rPr lang="en-US" dirty="0">
                <a:solidFill>
                  <a:schemeClr val="accent1">
                    <a:lumMod val="50000"/>
                  </a:schemeClr>
                </a:solidFill>
              </a:rPr>
              <a:t> </a:t>
            </a:r>
            <a:r>
              <a:rPr lang="en-US" dirty="0"/>
              <a:t>but </a:t>
            </a:r>
            <a:r>
              <a:rPr lang="en-US" dirty="0">
                <a:solidFill>
                  <a:srgbClr val="C00000"/>
                </a:solidFill>
              </a:rPr>
              <a:t>in the target related Capability </a:t>
            </a:r>
            <a:r>
              <a:rPr lang="en-US" dirty="0" smtClean="0">
                <a:solidFill>
                  <a:srgbClr val="C00000"/>
                </a:solidFill>
              </a:rPr>
              <a:t>Codes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DB6E6061-A72F-467D-8B00-670F455A61A8}" type="slidenum">
              <a:rPr lang="en-US" smtClean="0"/>
              <a:pPr/>
              <a:t>16</a:t>
            </a:fld>
            <a:endParaRPr lang="en-US" dirty="0"/>
          </a:p>
        </p:txBody>
      </p:sp>
    </p:spTree>
    <p:extLst>
      <p:ext uri="{BB962C8B-B14F-4D97-AF65-F5344CB8AC3E}">
        <p14:creationId xmlns:p14="http://schemas.microsoft.com/office/powerpoint/2010/main" val="26628036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Blue Books and CC/CS</a:t>
            </a:r>
            <a:br>
              <a:rPr lang="en-GB" dirty="0" smtClean="0"/>
            </a:br>
            <a:r>
              <a:rPr lang="en-GB" sz="2800" dirty="0" smtClean="0"/>
              <a:t>- Example -</a:t>
            </a:r>
            <a:endParaRPr lang="en-US" sz="2800" dirty="0"/>
          </a:p>
        </p:txBody>
      </p:sp>
      <p:sp>
        <p:nvSpPr>
          <p:cNvPr id="12" name="Rectangle 11"/>
          <p:cNvSpPr/>
          <p:nvPr/>
        </p:nvSpPr>
        <p:spPr>
          <a:xfrm>
            <a:off x="2586949" y="2868432"/>
            <a:ext cx="6357486" cy="385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bwMode="auto">
          <a:xfrm>
            <a:off x="395536" y="2492896"/>
            <a:ext cx="642504" cy="41587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606" y="1674837"/>
            <a:ext cx="7562850" cy="4562475"/>
          </a:xfrm>
          <a:prstGeom prst="rect">
            <a:avLst/>
          </a:prstGeom>
        </p:spPr>
      </p:pic>
      <p:sp>
        <p:nvSpPr>
          <p:cNvPr id="4" name="Slide Number Placeholder 3"/>
          <p:cNvSpPr>
            <a:spLocks noGrp="1"/>
          </p:cNvSpPr>
          <p:nvPr>
            <p:ph type="sldNum" sz="quarter" idx="12"/>
          </p:nvPr>
        </p:nvSpPr>
        <p:spPr/>
        <p:txBody>
          <a:bodyPr/>
          <a:lstStyle/>
          <a:p>
            <a:fld id="{DB6E6061-A72F-467D-8B00-670F455A61A8}" type="slidenum">
              <a:rPr lang="en-US" smtClean="0"/>
              <a:pPr/>
              <a:t>17</a:t>
            </a:fld>
            <a:endParaRPr lang="en-US" dirty="0"/>
          </a:p>
        </p:txBody>
      </p:sp>
      <p:sp>
        <p:nvSpPr>
          <p:cNvPr id="5" name="Rectangle 4"/>
          <p:cNvSpPr/>
          <p:nvPr/>
        </p:nvSpPr>
        <p:spPr>
          <a:xfrm>
            <a:off x="2699792" y="2492896"/>
            <a:ext cx="1728192"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692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 Step 4</a:t>
            </a:r>
            <a:endParaRPr lang="en-US" dirty="0"/>
          </a:p>
        </p:txBody>
      </p:sp>
      <p:pic>
        <p:nvPicPr>
          <p:cNvPr id="4"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9786"/>
            <a:ext cx="2466974" cy="22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2"/>
          <p:cNvSpPr>
            <a:spLocks noChangeArrowheads="1"/>
          </p:cNvSpPr>
          <p:nvPr/>
        </p:nvSpPr>
        <p:spPr bwMode="auto">
          <a:xfrm rot="7286529">
            <a:off x="1754461" y="4303600"/>
            <a:ext cx="414338" cy="1020129"/>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9" name="Rectangle 17"/>
          <p:cNvSpPr>
            <a:spLocks noChangeArrowheads="1"/>
          </p:cNvSpPr>
          <p:nvPr/>
        </p:nvSpPr>
        <p:spPr bwMode="auto">
          <a:xfrm>
            <a:off x="2525091" y="5033958"/>
            <a:ext cx="4392000" cy="576000"/>
          </a:xfrm>
          <a:prstGeom prst="rect">
            <a:avLst/>
          </a:prstGeom>
          <a:solidFill>
            <a:srgbClr val="3399FF"/>
          </a:solidFill>
          <a:ln w="9525">
            <a:no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000" b="1" dirty="0" smtClean="0">
                <a:solidFill>
                  <a:srgbClr val="FFFFFF"/>
                </a:solidFill>
              </a:rPr>
              <a:t>Facilitate Implementation</a:t>
            </a:r>
            <a:endParaRPr lang="en-US" altLang="en-US" sz="2000" b="1" dirty="0">
              <a:solidFill>
                <a:srgbClr val="FFFFFF"/>
              </a:solidFill>
            </a:endParaRPr>
          </a:p>
        </p:txBody>
      </p:sp>
      <p:sp>
        <p:nvSpPr>
          <p:cNvPr id="10" name="Text Box 18"/>
          <p:cNvSpPr txBox="1">
            <a:spLocks noChangeArrowheads="1"/>
          </p:cNvSpPr>
          <p:nvPr/>
        </p:nvSpPr>
        <p:spPr bwMode="auto">
          <a:xfrm>
            <a:off x="3419872" y="1124744"/>
            <a:ext cx="5616624"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u="sng" dirty="0">
                <a:solidFill>
                  <a:schemeClr val="hlink"/>
                </a:solidFill>
              </a:rPr>
              <a:t>FINAL PRODUCT</a:t>
            </a:r>
            <a:r>
              <a:rPr lang="en-GB" altLang="en-US" sz="2400" b="1" u="sng" dirty="0" smtClean="0">
                <a:solidFill>
                  <a:schemeClr val="hlink"/>
                </a:solidFill>
              </a:rPr>
              <a:t>:</a:t>
            </a:r>
          </a:p>
          <a:p>
            <a:pPr algn="ctr">
              <a:spcBef>
                <a:spcPct val="0"/>
              </a:spcBef>
              <a:buSzTx/>
              <a:buFontTx/>
              <a:buNone/>
            </a:pPr>
            <a:endParaRPr lang="en-GB" altLang="en-US" sz="2400" b="1" u="sng" dirty="0">
              <a:solidFill>
                <a:schemeClr val="hlink"/>
              </a:solidFill>
            </a:endParaRPr>
          </a:p>
          <a:p>
            <a:pPr algn="ctr">
              <a:lnSpc>
                <a:spcPct val="114000"/>
              </a:lnSpc>
              <a:spcBef>
                <a:spcPct val="0"/>
              </a:spcBef>
              <a:buSzTx/>
              <a:buFontTx/>
              <a:buNone/>
            </a:pPr>
            <a:r>
              <a:rPr lang="en-GB" altLang="en-US" sz="2000" b="1" dirty="0" smtClean="0">
                <a:solidFill>
                  <a:schemeClr val="hlink"/>
                </a:solidFill>
              </a:rPr>
              <a:t>Targets delivered by Allies: procurement of materiel, establishment of training courses, facilities, personnel at the level of </a:t>
            </a:r>
            <a:r>
              <a:rPr lang="en-GB" altLang="en-US" sz="2000" b="1" dirty="0">
                <a:solidFill>
                  <a:schemeClr val="hlink"/>
                </a:solidFill>
              </a:rPr>
              <a:t>interoperability </a:t>
            </a:r>
            <a:r>
              <a:rPr lang="en-GB" altLang="en-US" sz="2000" b="1" dirty="0" smtClean="0">
                <a:solidFill>
                  <a:schemeClr val="hlink"/>
                </a:solidFill>
              </a:rPr>
              <a:t>required (</a:t>
            </a:r>
            <a:r>
              <a:rPr lang="en-GB" altLang="en-US" sz="2000" b="1" dirty="0">
                <a:solidFill>
                  <a:schemeClr val="hlink"/>
                </a:solidFill>
              </a:rPr>
              <a:t>DOTLMPFI</a:t>
            </a:r>
            <a:r>
              <a:rPr lang="en-GB" altLang="en-US" sz="2000" b="1" dirty="0" smtClean="0">
                <a:solidFill>
                  <a:schemeClr val="hlink"/>
                </a:solidFill>
              </a:rPr>
              <a:t>), includes implementation of standards referenced in related CC </a:t>
            </a:r>
            <a:endParaRPr lang="en-US" altLang="en-US" sz="2000" b="1" dirty="0">
              <a:solidFill>
                <a:schemeClr val="hlink"/>
              </a:solidFill>
            </a:endParaRPr>
          </a:p>
        </p:txBody>
      </p:sp>
      <p:sp>
        <p:nvSpPr>
          <p:cNvPr id="3" name="Slide Number Placeholder 2"/>
          <p:cNvSpPr>
            <a:spLocks noGrp="1"/>
          </p:cNvSpPr>
          <p:nvPr>
            <p:ph type="sldNum" sz="quarter" idx="12"/>
          </p:nvPr>
        </p:nvSpPr>
        <p:spPr/>
        <p:txBody>
          <a:bodyPr/>
          <a:lstStyle/>
          <a:p>
            <a:fld id="{DB6E6061-A72F-467D-8B00-670F455A61A8}" type="slidenum">
              <a:rPr lang="en-US" smtClean="0"/>
              <a:pPr/>
              <a:t>18</a:t>
            </a:fld>
            <a:endParaRPr lang="en-US" dirty="0"/>
          </a:p>
        </p:txBody>
      </p:sp>
      <p:sp>
        <p:nvSpPr>
          <p:cNvPr id="8" name="TextBox 7"/>
          <p:cNvSpPr txBox="1"/>
          <p:nvPr/>
        </p:nvSpPr>
        <p:spPr>
          <a:xfrm>
            <a:off x="1187624" y="5879013"/>
            <a:ext cx="7272808" cy="369332"/>
          </a:xfrm>
          <a:prstGeom prst="rect">
            <a:avLst/>
          </a:prstGeom>
          <a:solidFill>
            <a:schemeClr val="accent2">
              <a:lumMod val="40000"/>
              <a:lumOff val="60000"/>
            </a:schemeClr>
          </a:solidFill>
        </p:spPr>
        <p:txBody>
          <a:bodyPr wrap="square" rtlCol="0">
            <a:spAutoFit/>
          </a:bodyPr>
          <a:lstStyle/>
          <a:p>
            <a:r>
              <a:rPr lang="en-US" dirty="0" smtClean="0"/>
              <a:t>Nations shall report implementation of standards (reflected in NSDD) </a:t>
            </a:r>
          </a:p>
        </p:txBody>
      </p:sp>
    </p:spTree>
    <p:extLst>
      <p:ext uri="{BB962C8B-B14F-4D97-AF65-F5344CB8AC3E}">
        <p14:creationId xmlns:p14="http://schemas.microsoft.com/office/powerpoint/2010/main" val="8880004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 Step 5</a:t>
            </a:r>
            <a:endParaRPr lang="en-US" dirty="0"/>
          </a:p>
        </p:txBody>
      </p:sp>
      <p:pic>
        <p:nvPicPr>
          <p:cNvPr id="4"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9786"/>
            <a:ext cx="2466974" cy="22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2"/>
          <p:cNvSpPr>
            <a:spLocks noChangeArrowheads="1"/>
          </p:cNvSpPr>
          <p:nvPr/>
        </p:nvSpPr>
        <p:spPr bwMode="auto">
          <a:xfrm rot="3397721">
            <a:off x="1304354" y="1745276"/>
            <a:ext cx="414338" cy="1020129"/>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7" name="Rectangle 17"/>
          <p:cNvSpPr>
            <a:spLocks noChangeArrowheads="1"/>
          </p:cNvSpPr>
          <p:nvPr/>
        </p:nvSpPr>
        <p:spPr bwMode="auto">
          <a:xfrm>
            <a:off x="2113825" y="1474457"/>
            <a:ext cx="4392000" cy="576000"/>
          </a:xfrm>
          <a:prstGeom prst="rect">
            <a:avLst/>
          </a:prstGeom>
          <a:solidFill>
            <a:srgbClr val="7F2A13"/>
          </a:solidFill>
          <a:ln w="9525">
            <a:no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000" b="1" dirty="0" smtClean="0">
                <a:solidFill>
                  <a:srgbClr val="FFFFFF"/>
                </a:solidFill>
              </a:rPr>
              <a:t>Review Results</a:t>
            </a:r>
            <a:endParaRPr lang="en-US" altLang="en-US" sz="2000" b="1" dirty="0">
              <a:solidFill>
                <a:srgbClr val="FFFFFF"/>
              </a:solidFill>
            </a:endParaRPr>
          </a:p>
        </p:txBody>
      </p:sp>
      <p:sp>
        <p:nvSpPr>
          <p:cNvPr id="8" name="Text Box 18"/>
          <p:cNvSpPr txBox="1">
            <a:spLocks noChangeArrowheads="1"/>
          </p:cNvSpPr>
          <p:nvPr/>
        </p:nvSpPr>
        <p:spPr bwMode="auto">
          <a:xfrm>
            <a:off x="2699792" y="4134559"/>
            <a:ext cx="59039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u="sng" dirty="0" smtClean="0">
                <a:solidFill>
                  <a:schemeClr val="hlink"/>
                </a:solidFill>
              </a:rPr>
              <a:t>Purpose:</a:t>
            </a:r>
          </a:p>
          <a:p>
            <a:pPr algn="ctr">
              <a:spcBef>
                <a:spcPct val="0"/>
              </a:spcBef>
              <a:buSzTx/>
              <a:buFontTx/>
              <a:buNone/>
            </a:pPr>
            <a:r>
              <a:rPr lang="en-GB" altLang="en-US" sz="2400" b="1" dirty="0" smtClean="0">
                <a:solidFill>
                  <a:schemeClr val="hlink"/>
                </a:solidFill>
              </a:rPr>
              <a:t>To review efforts to address targets</a:t>
            </a:r>
            <a:br>
              <a:rPr lang="en-GB" altLang="en-US" sz="2400" b="1" dirty="0" smtClean="0">
                <a:solidFill>
                  <a:schemeClr val="hlink"/>
                </a:solidFill>
              </a:rPr>
            </a:br>
            <a:endParaRPr lang="en-GB" altLang="en-US" sz="2400" b="1" dirty="0">
              <a:solidFill>
                <a:schemeClr val="hlink"/>
              </a:solidFill>
            </a:endParaRPr>
          </a:p>
          <a:p>
            <a:pPr algn="ctr">
              <a:spcBef>
                <a:spcPct val="0"/>
              </a:spcBef>
              <a:buSzTx/>
              <a:buNone/>
            </a:pPr>
            <a:r>
              <a:rPr lang="en-GB" altLang="en-US" sz="2400" b="1" u="sng" dirty="0" smtClean="0">
                <a:solidFill>
                  <a:schemeClr val="hlink"/>
                </a:solidFill>
              </a:rPr>
              <a:t>Final Product:</a:t>
            </a:r>
            <a:endParaRPr lang="en-GB" altLang="en-US" sz="2400" b="1" u="sng" dirty="0">
              <a:solidFill>
                <a:schemeClr val="hlink"/>
              </a:solidFill>
            </a:endParaRPr>
          </a:p>
          <a:p>
            <a:pPr algn="ctr">
              <a:spcBef>
                <a:spcPct val="0"/>
              </a:spcBef>
              <a:buSzTx/>
              <a:buFontTx/>
              <a:buNone/>
            </a:pPr>
            <a:r>
              <a:rPr lang="en-GB" altLang="en-US" sz="2400" b="1" dirty="0" smtClean="0">
                <a:solidFill>
                  <a:schemeClr val="hlink"/>
                </a:solidFill>
              </a:rPr>
              <a:t>NATO Capability Report</a:t>
            </a:r>
            <a:endParaRPr lang="en-GB" altLang="en-US" sz="2400" b="1" dirty="0">
              <a:solidFill>
                <a:schemeClr val="hlink"/>
              </a:solidFill>
            </a:endParaRPr>
          </a:p>
          <a:p>
            <a:pPr algn="ctr">
              <a:spcBef>
                <a:spcPct val="0"/>
              </a:spcBef>
              <a:buSzTx/>
              <a:buFontTx/>
              <a:buNone/>
            </a:pPr>
            <a:r>
              <a:rPr lang="en-GB" altLang="en-US" sz="2000" b="1" dirty="0" smtClean="0">
                <a:solidFill>
                  <a:schemeClr val="hlink"/>
                </a:solidFill>
              </a:rPr>
              <a:t>(every </a:t>
            </a:r>
            <a:r>
              <a:rPr lang="en-GB" altLang="en-US" sz="2000" b="1" dirty="0">
                <a:solidFill>
                  <a:schemeClr val="hlink"/>
                </a:solidFill>
              </a:rPr>
              <a:t>two years)</a:t>
            </a:r>
            <a:endParaRPr lang="en-US" altLang="en-US" sz="2000" b="1" dirty="0">
              <a:solidFill>
                <a:schemeClr val="hlink"/>
              </a:solidFill>
            </a:endParaRPr>
          </a:p>
        </p:txBody>
      </p:sp>
      <p:sp>
        <p:nvSpPr>
          <p:cNvPr id="3" name="Slide Number Placeholder 2"/>
          <p:cNvSpPr>
            <a:spLocks noGrp="1"/>
          </p:cNvSpPr>
          <p:nvPr>
            <p:ph type="sldNum" sz="quarter" idx="12"/>
          </p:nvPr>
        </p:nvSpPr>
        <p:spPr/>
        <p:txBody>
          <a:bodyPr/>
          <a:lstStyle/>
          <a:p>
            <a:fld id="{DB6E6061-A72F-467D-8B00-670F455A61A8}" type="slidenum">
              <a:rPr lang="en-US" smtClean="0"/>
              <a:pPr/>
              <a:t>19</a:t>
            </a:fld>
            <a:endParaRPr lang="en-US" dirty="0"/>
          </a:p>
        </p:txBody>
      </p:sp>
    </p:spTree>
    <p:extLst>
      <p:ext uri="{BB962C8B-B14F-4D97-AF65-F5344CB8AC3E}">
        <p14:creationId xmlns:p14="http://schemas.microsoft.com/office/powerpoint/2010/main" val="12318264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592" y="3212976"/>
            <a:ext cx="7704856" cy="461665"/>
            <a:chOff x="251520" y="2276872"/>
            <a:chExt cx="8568952" cy="461665"/>
          </a:xfrm>
          <a:solidFill>
            <a:schemeClr val="accent1">
              <a:lumMod val="50000"/>
            </a:schemeClr>
          </a:solidFill>
        </p:grpSpPr>
        <p:sp>
          <p:nvSpPr>
            <p:cNvPr id="4" name="TextBox 3"/>
            <p:cNvSpPr txBox="1"/>
            <p:nvPr/>
          </p:nvSpPr>
          <p:spPr>
            <a:xfrm>
              <a:off x="864096" y="2276872"/>
              <a:ext cx="7956376" cy="461665"/>
            </a:xfrm>
            <a:prstGeom prst="rect">
              <a:avLst/>
            </a:prstGeom>
            <a:grpFill/>
          </p:spPr>
          <p:txBody>
            <a:bodyPr wrap="square" rtlCol="0" anchor="ctr">
              <a:spAutoFit/>
            </a:bodyPr>
            <a:lstStyle/>
            <a:p>
              <a:r>
                <a:rPr lang="en-GB" sz="2400" dirty="0">
                  <a:solidFill>
                    <a:schemeClr val="bg1"/>
                  </a:solidFill>
                </a:rPr>
                <a:t>Introduction to the </a:t>
              </a:r>
              <a:r>
                <a:rPr lang="en-GB" sz="2400" dirty="0" smtClean="0">
                  <a:solidFill>
                    <a:schemeClr val="bg1"/>
                  </a:solidFill>
                </a:rPr>
                <a:t>NDPP</a:t>
              </a:r>
              <a:endParaRPr lang="en-US" sz="2400" dirty="0">
                <a:solidFill>
                  <a:schemeClr val="bg1"/>
                </a:solidFill>
                <a:cs typeface="Arial" panose="020B0604020202020204" pitchFamily="34" charset="0"/>
              </a:endParaRPr>
            </a:p>
          </p:txBody>
        </p:sp>
        <p:sp>
          <p:nvSpPr>
            <p:cNvPr id="5" name="TextBox 4"/>
            <p:cNvSpPr txBox="1"/>
            <p:nvPr/>
          </p:nvSpPr>
          <p:spPr>
            <a:xfrm>
              <a:off x="251520" y="2276872"/>
              <a:ext cx="495672" cy="461665"/>
            </a:xfrm>
            <a:prstGeom prst="rect">
              <a:avLst/>
            </a:prstGeom>
            <a:grpFill/>
          </p:spPr>
          <p:txBody>
            <a:bodyPr wrap="square" rtlCol="0" anchor="ctr">
              <a:spAutoFit/>
            </a:bodyPr>
            <a:lstStyle/>
            <a:p>
              <a:pPr algn="ctr"/>
              <a:r>
                <a:rPr lang="en-GB" sz="2400" dirty="0" smtClean="0">
                  <a:solidFill>
                    <a:schemeClr val="bg1"/>
                  </a:solidFill>
                  <a:cs typeface="Arial" panose="020B0604020202020204" pitchFamily="34" charset="0"/>
                </a:rPr>
                <a:t>1.</a:t>
              </a:r>
              <a:endParaRPr lang="en-US" sz="2400" dirty="0">
                <a:solidFill>
                  <a:schemeClr val="bg1"/>
                </a:solidFill>
                <a:cs typeface="Arial" panose="020B0604020202020204" pitchFamily="34" charset="0"/>
              </a:endParaRPr>
            </a:p>
          </p:txBody>
        </p:sp>
      </p:grpSp>
      <p:grpSp>
        <p:nvGrpSpPr>
          <p:cNvPr id="6" name="Group 5"/>
          <p:cNvGrpSpPr/>
          <p:nvPr/>
        </p:nvGrpSpPr>
        <p:grpSpPr>
          <a:xfrm>
            <a:off x="899592" y="4142692"/>
            <a:ext cx="7704856" cy="461665"/>
            <a:chOff x="251520" y="2276872"/>
            <a:chExt cx="8568952" cy="461665"/>
          </a:xfrm>
          <a:solidFill>
            <a:schemeClr val="accent1">
              <a:lumMod val="50000"/>
            </a:schemeClr>
          </a:solidFill>
        </p:grpSpPr>
        <p:sp>
          <p:nvSpPr>
            <p:cNvPr id="7" name="TextBox 6"/>
            <p:cNvSpPr txBox="1"/>
            <p:nvPr/>
          </p:nvSpPr>
          <p:spPr>
            <a:xfrm>
              <a:off x="864096" y="2276872"/>
              <a:ext cx="7956376" cy="461665"/>
            </a:xfrm>
            <a:prstGeom prst="rect">
              <a:avLst/>
            </a:prstGeom>
            <a:grpFill/>
          </p:spPr>
          <p:txBody>
            <a:bodyPr wrap="square" rtlCol="0" anchor="ctr">
              <a:spAutoFit/>
            </a:bodyPr>
            <a:lstStyle/>
            <a:p>
              <a:r>
                <a:rPr lang="en-GB" sz="2400" dirty="0" smtClean="0">
                  <a:solidFill>
                    <a:schemeClr val="bg1"/>
                  </a:solidFill>
                  <a:cs typeface="Arial" panose="020B0604020202020204" pitchFamily="34" charset="0"/>
                </a:rPr>
                <a:t>Standardization in the NDPP</a:t>
              </a:r>
              <a:endParaRPr lang="en-US" sz="2400" dirty="0">
                <a:solidFill>
                  <a:schemeClr val="bg1"/>
                </a:solidFill>
                <a:cs typeface="Arial" panose="020B0604020202020204" pitchFamily="34" charset="0"/>
              </a:endParaRPr>
            </a:p>
          </p:txBody>
        </p:sp>
        <p:sp>
          <p:nvSpPr>
            <p:cNvPr id="8" name="TextBox 7"/>
            <p:cNvSpPr txBox="1"/>
            <p:nvPr/>
          </p:nvSpPr>
          <p:spPr>
            <a:xfrm>
              <a:off x="251520" y="2276872"/>
              <a:ext cx="495672" cy="461665"/>
            </a:xfrm>
            <a:prstGeom prst="rect">
              <a:avLst/>
            </a:prstGeom>
            <a:grpFill/>
          </p:spPr>
          <p:txBody>
            <a:bodyPr wrap="square" rtlCol="0" anchor="ctr">
              <a:spAutoFit/>
            </a:bodyPr>
            <a:lstStyle/>
            <a:p>
              <a:pPr algn="ctr"/>
              <a:r>
                <a:rPr lang="en-GB" sz="2400" dirty="0" smtClean="0">
                  <a:solidFill>
                    <a:schemeClr val="bg1"/>
                  </a:solidFill>
                  <a:cs typeface="Arial" panose="020B0604020202020204" pitchFamily="34" charset="0"/>
                </a:rPr>
                <a:t>2.</a:t>
              </a:r>
              <a:endParaRPr lang="en-US" sz="2400" dirty="0">
                <a:solidFill>
                  <a:schemeClr val="bg1"/>
                </a:solidFill>
                <a:cs typeface="Arial" panose="020B0604020202020204" pitchFamily="34" charset="0"/>
              </a:endParaRPr>
            </a:p>
          </p:txBody>
        </p:sp>
      </p:grpSp>
      <p:sp>
        <p:nvSpPr>
          <p:cNvPr id="16" name="Title 1"/>
          <p:cNvSpPr txBox="1">
            <a:spLocks/>
          </p:cNvSpPr>
          <p:nvPr/>
        </p:nvSpPr>
        <p:spPr>
          <a:xfrm>
            <a:off x="1907704" y="15205"/>
            <a:ext cx="7236296" cy="96552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3600" dirty="0" smtClean="0">
                <a:solidFill>
                  <a:schemeClr val="accent5">
                    <a:lumMod val="50000"/>
                  </a:schemeClr>
                </a:solidFill>
                <a:latin typeface="Arial" panose="020B0604020202020204" pitchFamily="34" charset="0"/>
                <a:cs typeface="Arial" panose="020B0604020202020204" pitchFamily="34" charset="0"/>
              </a:rPr>
              <a:t>Agenda</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B6E6061-A72F-467D-8B00-670F455A61A8}" type="slidenum">
              <a:rPr lang="en-US" smtClean="0"/>
              <a:pPr/>
              <a:t>2</a:t>
            </a:fld>
            <a:endParaRPr lang="en-US" dirty="0"/>
          </a:p>
        </p:txBody>
      </p:sp>
    </p:spTree>
    <p:extLst>
      <p:ext uri="{BB962C8B-B14F-4D97-AF65-F5344CB8AC3E}">
        <p14:creationId xmlns:p14="http://schemas.microsoft.com/office/powerpoint/2010/main" val="34572109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solidFill>
                  <a:schemeClr val="accent1">
                    <a:lumMod val="50000"/>
                  </a:schemeClr>
                </a:solidFill>
              </a:rPr>
              <a:t>Defence Planning Capability Survey: </a:t>
            </a:r>
            <a:br>
              <a:rPr lang="en-GB" altLang="en-US" sz="2800" dirty="0">
                <a:solidFill>
                  <a:schemeClr val="accent1">
                    <a:lumMod val="50000"/>
                  </a:schemeClr>
                </a:solidFill>
              </a:rPr>
            </a:br>
            <a:r>
              <a:rPr lang="en-GB" altLang="en-US" sz="2800" dirty="0">
                <a:solidFill>
                  <a:schemeClr val="accent1">
                    <a:lumMod val="50000"/>
                  </a:schemeClr>
                </a:solidFill>
              </a:rPr>
              <a:t>Main Vehicle for Review </a:t>
            </a:r>
            <a:r>
              <a:rPr lang="en-GB" altLang="en-US" sz="2800" dirty="0" smtClean="0">
                <a:solidFill>
                  <a:schemeClr val="accent1">
                    <a:lumMod val="50000"/>
                  </a:schemeClr>
                </a:solidFill>
              </a:rPr>
              <a:t>Process</a:t>
            </a:r>
            <a:endParaRPr lang="en-US" sz="2800" dirty="0"/>
          </a:p>
        </p:txBody>
      </p:sp>
      <p:sp>
        <p:nvSpPr>
          <p:cNvPr id="3" name="Content Placeholder 2"/>
          <p:cNvSpPr>
            <a:spLocks noGrp="1"/>
          </p:cNvSpPr>
          <p:nvPr>
            <p:ph idx="1"/>
          </p:nvPr>
        </p:nvSpPr>
        <p:spPr/>
        <p:txBody>
          <a:bodyPr/>
          <a:lstStyle/>
          <a:p>
            <a:pPr marL="342900" indent="-342900">
              <a:lnSpc>
                <a:spcPct val="113000"/>
              </a:lnSpc>
              <a:spcBef>
                <a:spcPts val="0"/>
              </a:spcBef>
            </a:pPr>
            <a:r>
              <a:rPr lang="en-US" sz="2000" b="1" dirty="0"/>
              <a:t>The </a:t>
            </a:r>
            <a:r>
              <a:rPr lang="en-US" sz="2000" b="1" dirty="0" err="1"/>
              <a:t>Defence</a:t>
            </a:r>
            <a:r>
              <a:rPr lang="en-US" sz="2000" b="1" dirty="0"/>
              <a:t> Planning Capability Survey (DPCS) </a:t>
            </a:r>
            <a:r>
              <a:rPr lang="en-US" sz="2000" b="1" dirty="0">
                <a:solidFill>
                  <a:srgbClr val="C00000"/>
                </a:solidFill>
              </a:rPr>
              <a:t>seeks information on national plans and policies, including on Allies’ efforts</a:t>
            </a:r>
            <a:r>
              <a:rPr lang="en-US" sz="2000" b="1" dirty="0"/>
              <a:t> (national, multinational and collective) </a:t>
            </a:r>
            <a:r>
              <a:rPr lang="en-US" sz="2000" b="1" dirty="0">
                <a:solidFill>
                  <a:srgbClr val="C00000"/>
                </a:solidFill>
              </a:rPr>
              <a:t>to address their targets</a:t>
            </a:r>
            <a:r>
              <a:rPr lang="en-US" sz="2000" b="1" dirty="0"/>
              <a:t>. It also seeks information on the national inventory of military forces and associated </a:t>
            </a:r>
            <a:r>
              <a:rPr lang="en-US" sz="2000" b="1" dirty="0" smtClean="0"/>
              <a:t>capabilities</a:t>
            </a:r>
            <a:endParaRPr lang="en-GB" sz="2000" b="1" dirty="0"/>
          </a:p>
          <a:p>
            <a:pPr marL="342900" indent="-342900">
              <a:lnSpc>
                <a:spcPct val="113000"/>
              </a:lnSpc>
              <a:spcBef>
                <a:spcPts val="1200"/>
              </a:spcBef>
            </a:pPr>
            <a:r>
              <a:rPr lang="en-US" sz="2000" b="1" dirty="0" smtClean="0"/>
              <a:t>2017 DPCS </a:t>
            </a:r>
            <a:r>
              <a:rPr lang="en-US" sz="2000" b="1" dirty="0"/>
              <a:t>Questionnaire </a:t>
            </a:r>
            <a:r>
              <a:rPr lang="en-US" sz="2000" b="1" dirty="0" smtClean="0"/>
              <a:t>included </a:t>
            </a:r>
            <a:r>
              <a:rPr lang="en-US" sz="2000" b="1" dirty="0"/>
              <a:t>a </a:t>
            </a:r>
            <a:r>
              <a:rPr lang="en-US" sz="2000" b="1" dirty="0">
                <a:solidFill>
                  <a:srgbClr val="C00000"/>
                </a:solidFill>
              </a:rPr>
              <a:t>number of specific questions </a:t>
            </a:r>
            <a:r>
              <a:rPr lang="en-US" sz="2000" b="1" dirty="0" smtClean="0">
                <a:solidFill>
                  <a:srgbClr val="C00000"/>
                </a:solidFill>
              </a:rPr>
              <a:t>regarding </a:t>
            </a:r>
            <a:r>
              <a:rPr lang="en-US" sz="2000" b="1" dirty="0">
                <a:solidFill>
                  <a:srgbClr val="C00000"/>
                </a:solidFill>
              </a:rPr>
              <a:t>the implementation status of some critical </a:t>
            </a:r>
            <a:r>
              <a:rPr lang="en-US" sz="2000" b="1" dirty="0" smtClean="0">
                <a:solidFill>
                  <a:srgbClr val="C00000"/>
                </a:solidFill>
              </a:rPr>
              <a:t>STANAGs</a:t>
            </a:r>
            <a:endParaRPr lang="en-US" sz="2000" b="1" dirty="0">
              <a:solidFill>
                <a:srgbClr val="C00000"/>
              </a:solidFill>
            </a:endParaRPr>
          </a:p>
          <a:p>
            <a:pPr marL="342900" indent="-342900">
              <a:lnSpc>
                <a:spcPct val="113000"/>
              </a:lnSpc>
              <a:spcBef>
                <a:spcPts val="1200"/>
              </a:spcBef>
            </a:pPr>
            <a:r>
              <a:rPr lang="en-US" sz="2000" b="1" dirty="0"/>
              <a:t>The </a:t>
            </a:r>
            <a:r>
              <a:rPr lang="en-US" sz="2000" b="1" dirty="0">
                <a:solidFill>
                  <a:srgbClr val="C00000"/>
                </a:solidFill>
              </a:rPr>
              <a:t>answers to these questions </a:t>
            </a:r>
            <a:r>
              <a:rPr lang="en-US" sz="2000" b="1" dirty="0" smtClean="0">
                <a:solidFill>
                  <a:srgbClr val="C00000"/>
                </a:solidFill>
              </a:rPr>
              <a:t>were assessed </a:t>
            </a:r>
            <a:r>
              <a:rPr lang="en-US" sz="2000" b="1" dirty="0">
                <a:solidFill>
                  <a:srgbClr val="C00000"/>
                </a:solidFill>
              </a:rPr>
              <a:t>by </a:t>
            </a:r>
            <a:r>
              <a:rPr lang="en-US" sz="2000" b="1" dirty="0" smtClean="0">
                <a:solidFill>
                  <a:srgbClr val="C00000"/>
                </a:solidFill>
              </a:rPr>
              <a:t>NSO Branches</a:t>
            </a:r>
            <a:r>
              <a:rPr lang="en-US" sz="2000" b="1" dirty="0" smtClean="0"/>
              <a:t>, consolidated NSO assessment provided for each country to IS DPP</a:t>
            </a:r>
            <a:endParaRPr lang="en-US" sz="2000" b="1" dirty="0"/>
          </a:p>
        </p:txBody>
      </p:sp>
      <p:sp>
        <p:nvSpPr>
          <p:cNvPr id="4" name="Slide Number Placeholder 3"/>
          <p:cNvSpPr>
            <a:spLocks noGrp="1"/>
          </p:cNvSpPr>
          <p:nvPr>
            <p:ph type="sldNum" sz="quarter" idx="12"/>
          </p:nvPr>
        </p:nvSpPr>
        <p:spPr/>
        <p:txBody>
          <a:bodyPr/>
          <a:lstStyle/>
          <a:p>
            <a:fld id="{DB6E6061-A72F-467D-8B00-670F455A61A8}" type="slidenum">
              <a:rPr lang="en-US" smtClean="0"/>
              <a:pPr/>
              <a:t>20</a:t>
            </a:fld>
            <a:endParaRPr lang="en-US" dirty="0"/>
          </a:p>
        </p:txBody>
      </p:sp>
    </p:spTree>
    <p:extLst>
      <p:ext uri="{BB962C8B-B14F-4D97-AF65-F5344CB8AC3E}">
        <p14:creationId xmlns:p14="http://schemas.microsoft.com/office/powerpoint/2010/main" val="26074447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smtClean="0">
                <a:solidFill>
                  <a:schemeClr val="accent1">
                    <a:lumMod val="50000"/>
                  </a:schemeClr>
                </a:solidFill>
              </a:rPr>
              <a:t>Standard </a:t>
            </a:r>
            <a:r>
              <a:rPr lang="en-GB" altLang="en-US" sz="2800" dirty="0">
                <a:solidFill>
                  <a:schemeClr val="accent1">
                    <a:lumMod val="50000"/>
                  </a:schemeClr>
                </a:solidFill>
              </a:rPr>
              <a:t>Related Questions in DPCS </a:t>
            </a:r>
            <a:r>
              <a:rPr lang="en-GB" altLang="en-US" sz="2800" dirty="0" smtClean="0">
                <a:solidFill>
                  <a:schemeClr val="accent1">
                    <a:lumMod val="50000"/>
                  </a:schemeClr>
                </a:solidFill>
              </a:rPr>
              <a:t/>
            </a:r>
            <a:br>
              <a:rPr lang="en-GB" altLang="en-US" sz="2800" dirty="0" smtClean="0">
                <a:solidFill>
                  <a:schemeClr val="accent1">
                    <a:lumMod val="50000"/>
                  </a:schemeClr>
                </a:solidFill>
              </a:rPr>
            </a:br>
            <a:r>
              <a:rPr lang="en-GB" altLang="en-US" sz="2800" dirty="0" smtClean="0">
                <a:solidFill>
                  <a:schemeClr val="accent1">
                    <a:lumMod val="50000"/>
                  </a:schemeClr>
                </a:solidFill>
              </a:rPr>
              <a:t>- Examples (1) -</a:t>
            </a:r>
            <a:endParaRPr lang="en-US" sz="2800" dirty="0"/>
          </a:p>
        </p:txBody>
      </p:sp>
      <p:sp>
        <p:nvSpPr>
          <p:cNvPr id="3" name="Content Placeholder 2"/>
          <p:cNvSpPr>
            <a:spLocks noGrp="1"/>
          </p:cNvSpPr>
          <p:nvPr>
            <p:ph idx="1"/>
          </p:nvPr>
        </p:nvSpPr>
        <p:spPr/>
        <p:txBody>
          <a:bodyPr/>
          <a:lstStyle/>
          <a:p>
            <a:pPr marL="0" indent="0">
              <a:lnSpc>
                <a:spcPct val="114000"/>
              </a:lnSpc>
              <a:buNone/>
            </a:pPr>
            <a:r>
              <a:rPr lang="en-GB" sz="2000" dirty="0" smtClean="0"/>
              <a:t>Please indicate whether STANAG 3971 Ed 7 covering ATP 3.3.4.2, Air-to-Air Refuelling has been fully implemented. If not, please elaborate on the limitations preventing your nation from full implementation and indicate when you intend to fully implement this STANAG in the future</a:t>
            </a:r>
          </a:p>
        </p:txBody>
      </p:sp>
      <p:sp>
        <p:nvSpPr>
          <p:cNvPr id="4" name="Slide Number Placeholder 3"/>
          <p:cNvSpPr>
            <a:spLocks noGrp="1"/>
          </p:cNvSpPr>
          <p:nvPr>
            <p:ph type="sldNum" sz="quarter" idx="12"/>
          </p:nvPr>
        </p:nvSpPr>
        <p:spPr/>
        <p:txBody>
          <a:bodyPr/>
          <a:lstStyle/>
          <a:p>
            <a:fld id="{DB6E6061-A72F-467D-8B00-670F455A61A8}" type="slidenum">
              <a:rPr lang="en-US" smtClean="0"/>
              <a:pPr/>
              <a:t>21</a:t>
            </a:fld>
            <a:endParaRPr lang="en-US" dirty="0"/>
          </a:p>
        </p:txBody>
      </p:sp>
    </p:spTree>
    <p:extLst>
      <p:ext uri="{BB962C8B-B14F-4D97-AF65-F5344CB8AC3E}">
        <p14:creationId xmlns:p14="http://schemas.microsoft.com/office/powerpoint/2010/main" val="16386237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smtClean="0">
                <a:solidFill>
                  <a:schemeClr val="accent1">
                    <a:lumMod val="50000"/>
                  </a:schemeClr>
                </a:solidFill>
              </a:rPr>
              <a:t>Standard </a:t>
            </a:r>
            <a:r>
              <a:rPr lang="en-GB" altLang="en-US" sz="2800" dirty="0">
                <a:solidFill>
                  <a:schemeClr val="accent1">
                    <a:lumMod val="50000"/>
                  </a:schemeClr>
                </a:solidFill>
              </a:rPr>
              <a:t>Related Questions in DPCS </a:t>
            </a:r>
            <a:r>
              <a:rPr lang="en-GB" altLang="en-US" sz="2800" dirty="0" smtClean="0">
                <a:solidFill>
                  <a:schemeClr val="accent1">
                    <a:lumMod val="50000"/>
                  </a:schemeClr>
                </a:solidFill>
              </a:rPr>
              <a:t/>
            </a:r>
            <a:br>
              <a:rPr lang="en-GB" altLang="en-US" sz="2800" dirty="0" smtClean="0">
                <a:solidFill>
                  <a:schemeClr val="accent1">
                    <a:lumMod val="50000"/>
                  </a:schemeClr>
                </a:solidFill>
              </a:rPr>
            </a:br>
            <a:r>
              <a:rPr lang="en-GB" altLang="en-US" sz="2800" dirty="0" smtClean="0">
                <a:solidFill>
                  <a:schemeClr val="accent1">
                    <a:lumMod val="50000"/>
                  </a:schemeClr>
                </a:solidFill>
              </a:rPr>
              <a:t>- Examples (2) -</a:t>
            </a:r>
            <a:endParaRPr lang="en-US" sz="2800" dirty="0"/>
          </a:p>
        </p:txBody>
      </p:sp>
      <p:sp>
        <p:nvSpPr>
          <p:cNvPr id="5" name="Rectangle 4"/>
          <p:cNvSpPr/>
          <p:nvPr/>
        </p:nvSpPr>
        <p:spPr>
          <a:xfrm>
            <a:off x="868039" y="1099185"/>
            <a:ext cx="8024441" cy="4124206"/>
          </a:xfrm>
          <a:prstGeom prst="rect">
            <a:avLst/>
          </a:prstGeom>
        </p:spPr>
        <p:txBody>
          <a:bodyPr wrap="square">
            <a:spAutoFit/>
          </a:bodyPr>
          <a:lstStyle/>
          <a:p>
            <a:r>
              <a:rPr lang="en-US" sz="1600" dirty="0">
                <a:solidFill>
                  <a:schemeClr val="accent5">
                    <a:lumMod val="50000"/>
                  </a:schemeClr>
                </a:solidFill>
              </a:rPr>
              <a:t>Question in DPCS 2017: </a:t>
            </a:r>
            <a:r>
              <a:rPr lang="en-US" sz="1600" i="1" dirty="0">
                <a:solidFill>
                  <a:schemeClr val="accent5">
                    <a:lumMod val="50000"/>
                  </a:schemeClr>
                </a:solidFill>
              </a:rPr>
              <a:t>“Considering that usability of multinational land </a:t>
            </a:r>
            <a:r>
              <a:rPr lang="en-US" sz="1600" i="1" dirty="0" err="1">
                <a:solidFill>
                  <a:schemeClr val="accent5">
                    <a:lumMod val="50000"/>
                  </a:schemeClr>
                </a:solidFill>
              </a:rPr>
              <a:t>manoeuvre</a:t>
            </a:r>
            <a:r>
              <a:rPr lang="en-US" sz="1600" i="1" dirty="0">
                <a:solidFill>
                  <a:schemeClr val="accent5">
                    <a:lumMod val="50000"/>
                  </a:schemeClr>
                </a:solidFill>
              </a:rPr>
              <a:t> formations requires a high level of interoperability, please specify if your nation has fully implemented the STANAGs and covered standards below. If not, please provide the reasons preventing your </a:t>
            </a:r>
            <a:r>
              <a:rPr lang="fr-FR" sz="1600" i="1" dirty="0">
                <a:solidFill>
                  <a:schemeClr val="accent5">
                    <a:lumMod val="50000"/>
                  </a:schemeClr>
                </a:solidFill>
              </a:rPr>
              <a:t>nation </a:t>
            </a:r>
            <a:r>
              <a:rPr lang="fr-FR" sz="1600" i="1" dirty="0" err="1">
                <a:solidFill>
                  <a:schemeClr val="accent5">
                    <a:lumMod val="50000"/>
                  </a:schemeClr>
                </a:solidFill>
              </a:rPr>
              <a:t>from</a:t>
            </a:r>
            <a:r>
              <a:rPr lang="fr-FR" sz="1600" i="1" dirty="0">
                <a:solidFill>
                  <a:schemeClr val="accent5">
                    <a:lumMod val="50000"/>
                  </a:schemeClr>
                </a:solidFill>
              </a:rPr>
              <a:t> full </a:t>
            </a:r>
            <a:r>
              <a:rPr lang="fr-FR" sz="1600" i="1" dirty="0" err="1">
                <a:solidFill>
                  <a:schemeClr val="accent5">
                    <a:lumMod val="50000"/>
                  </a:schemeClr>
                </a:solidFill>
              </a:rPr>
              <a:t>implementation</a:t>
            </a:r>
            <a:r>
              <a:rPr lang="fr-FR" sz="1600" i="1" dirty="0">
                <a:solidFill>
                  <a:schemeClr val="accent5">
                    <a:lumMod val="50000"/>
                  </a:schemeClr>
                </a:solidFill>
              </a:rPr>
              <a:t>:</a:t>
            </a:r>
          </a:p>
          <a:p>
            <a:r>
              <a:rPr lang="en-US" sz="1600" dirty="0">
                <a:solidFill>
                  <a:schemeClr val="accent5">
                    <a:lumMod val="50000"/>
                  </a:schemeClr>
                </a:solidFill>
              </a:rPr>
              <a:t>STANAG 2288 Ed 2 and AJP-3.2, Allied Joint Doctrine for Land Operations</a:t>
            </a:r>
          </a:p>
          <a:p>
            <a:r>
              <a:rPr lang="en-US" sz="1600" dirty="0">
                <a:solidFill>
                  <a:schemeClr val="accent5">
                    <a:lumMod val="50000"/>
                  </a:schemeClr>
                </a:solidFill>
              </a:rPr>
              <a:t>STANAG 2394 Ed 4 and ATP-3.12.1, Land Force Combat Engineer Doctrine</a:t>
            </a:r>
          </a:p>
          <a:p>
            <a:r>
              <a:rPr lang="en-US" sz="1600" dirty="0" smtClean="0">
                <a:solidFill>
                  <a:schemeClr val="accent5">
                    <a:lumMod val="50000"/>
                  </a:schemeClr>
                </a:solidFill>
              </a:rPr>
              <a:t>- …</a:t>
            </a:r>
            <a:endParaRPr lang="en-US" sz="1400" i="1" dirty="0">
              <a:solidFill>
                <a:schemeClr val="accent5">
                  <a:lumMod val="50000"/>
                </a:schemeClr>
              </a:solidFill>
              <a:ea typeface="Calibri" panose="020F0502020204030204" pitchFamily="34" charset="0"/>
            </a:endParaRPr>
          </a:p>
          <a:p>
            <a:endParaRPr lang="en-US" sz="1000" i="1" dirty="0">
              <a:solidFill>
                <a:schemeClr val="accent5">
                  <a:lumMod val="50000"/>
                </a:schemeClr>
              </a:solidFill>
              <a:ea typeface="Calibri" panose="020F0502020204030204" pitchFamily="34" charset="0"/>
            </a:endParaRPr>
          </a:p>
          <a:p>
            <a:pPr marL="214313" indent="-214313">
              <a:buFont typeface="Wingdings" panose="05000000000000000000" pitchFamily="2" charset="2"/>
              <a:buChar char="Ø"/>
            </a:pPr>
            <a:r>
              <a:rPr lang="en-GB" dirty="0">
                <a:solidFill>
                  <a:schemeClr val="accent5">
                    <a:lumMod val="50000"/>
                  </a:schemeClr>
                </a:solidFill>
              </a:rPr>
              <a:t>Provide specification on how your nation plans to address the implementation of standards mentioned (detail the </a:t>
            </a:r>
            <a:r>
              <a:rPr lang="en-GB" b="1" dirty="0">
                <a:solidFill>
                  <a:schemeClr val="accent5">
                    <a:lumMod val="50000"/>
                  </a:schemeClr>
                </a:solidFill>
              </a:rPr>
              <a:t>timelines, national caveats, capabilities</a:t>
            </a:r>
            <a:r>
              <a:rPr lang="en-GB" dirty="0">
                <a:solidFill>
                  <a:schemeClr val="accent5">
                    <a:lumMod val="50000"/>
                  </a:schemeClr>
                </a:solidFill>
              </a:rPr>
              <a:t>)? </a:t>
            </a:r>
          </a:p>
          <a:p>
            <a:endParaRPr lang="en-GB" dirty="0">
              <a:solidFill>
                <a:schemeClr val="accent5">
                  <a:lumMod val="50000"/>
                </a:schemeClr>
              </a:solidFill>
            </a:endParaRPr>
          </a:p>
          <a:p>
            <a:pPr marL="214313" indent="-214313">
              <a:buFont typeface="Wingdings" panose="05000000000000000000" pitchFamily="2" charset="2"/>
              <a:buChar char="Ø"/>
            </a:pPr>
            <a:r>
              <a:rPr lang="en-GB" dirty="0">
                <a:solidFill>
                  <a:schemeClr val="accent5">
                    <a:lumMod val="50000"/>
                  </a:schemeClr>
                </a:solidFill>
              </a:rPr>
              <a:t>If standards are not being implemented, what are the reasons? What </a:t>
            </a:r>
            <a:r>
              <a:rPr lang="en-GB" b="1" dirty="0">
                <a:solidFill>
                  <a:schemeClr val="accent5">
                    <a:lumMod val="50000"/>
                  </a:schemeClr>
                </a:solidFill>
              </a:rPr>
              <a:t>mitigation measures </a:t>
            </a:r>
            <a:r>
              <a:rPr lang="en-GB" dirty="0">
                <a:solidFill>
                  <a:schemeClr val="accent5">
                    <a:lumMod val="50000"/>
                  </a:schemeClr>
                </a:solidFill>
              </a:rPr>
              <a:t>is your nation taking if these standards are not being implemented? </a:t>
            </a:r>
            <a:endParaRPr lang="fr-FR" dirty="0">
              <a:solidFill>
                <a:schemeClr val="accent5">
                  <a:lumMod val="50000"/>
                </a:schemeClr>
              </a:solidFill>
              <a:ea typeface="Calibri" panose="020F0502020204030204" pitchFamily="34" charset="0"/>
            </a:endParaRPr>
          </a:p>
          <a:p>
            <a:endParaRPr lang="en-US" sz="1400" i="1" dirty="0">
              <a:solidFill>
                <a:schemeClr val="accent5">
                  <a:lumMod val="50000"/>
                </a:schemeClr>
              </a:solidFill>
            </a:endParaRPr>
          </a:p>
        </p:txBody>
      </p:sp>
      <p:sp>
        <p:nvSpPr>
          <p:cNvPr id="6" name="Slide Number Placeholder 5"/>
          <p:cNvSpPr>
            <a:spLocks noGrp="1"/>
          </p:cNvSpPr>
          <p:nvPr>
            <p:ph type="sldNum" sz="quarter" idx="12"/>
          </p:nvPr>
        </p:nvSpPr>
        <p:spPr/>
        <p:txBody>
          <a:bodyPr/>
          <a:lstStyle/>
          <a:p>
            <a:fld id="{DB6E6061-A72F-467D-8B00-670F455A61A8}" type="slidenum">
              <a:rPr lang="en-US" smtClean="0"/>
              <a:pPr/>
              <a:t>22</a:t>
            </a:fld>
            <a:endParaRPr lang="en-US" dirty="0"/>
          </a:p>
        </p:txBody>
      </p:sp>
    </p:spTree>
    <p:extLst>
      <p:ext uri="{BB962C8B-B14F-4D97-AF65-F5344CB8AC3E}">
        <p14:creationId xmlns:p14="http://schemas.microsoft.com/office/powerpoint/2010/main" val="25209927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and Standardization</a:t>
            </a:r>
            <a:br>
              <a:rPr lang="en-GB" dirty="0" smtClean="0"/>
            </a:br>
            <a:r>
              <a:rPr lang="en-GB" sz="2800" dirty="0" smtClean="0"/>
              <a:t>- Summary -</a:t>
            </a:r>
            <a:endParaRPr lang="en-US" sz="2800" dirty="0"/>
          </a:p>
        </p:txBody>
      </p:sp>
      <p:sp>
        <p:nvSpPr>
          <p:cNvPr id="4" name="TextBox 2"/>
          <p:cNvSpPr txBox="1">
            <a:spLocks noChangeArrowheads="1"/>
          </p:cNvSpPr>
          <p:nvPr/>
        </p:nvSpPr>
        <p:spPr bwMode="auto">
          <a:xfrm>
            <a:off x="1003300" y="1760984"/>
            <a:ext cx="734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pPr>
            <a:endParaRPr lang="en-US" altLang="en-US" sz="1200">
              <a:solidFill>
                <a:srgbClr val="FFFFFF"/>
              </a:solidFill>
            </a:endParaRPr>
          </a:p>
        </p:txBody>
      </p:sp>
      <p:grpSp>
        <p:nvGrpSpPr>
          <p:cNvPr id="5" name="Group 3"/>
          <p:cNvGrpSpPr>
            <a:grpSpLocks/>
          </p:cNvGrpSpPr>
          <p:nvPr/>
        </p:nvGrpSpPr>
        <p:grpSpPr bwMode="auto">
          <a:xfrm>
            <a:off x="2650207" y="1844824"/>
            <a:ext cx="4010025" cy="3267075"/>
            <a:chOff x="116" y="654"/>
            <a:chExt cx="2526" cy="2058"/>
          </a:xfrm>
        </p:grpSpPr>
        <p:pic>
          <p:nvPicPr>
            <p:cNvPr id="6"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 y="842"/>
              <a:ext cx="2526" cy="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6"/>
            <p:cNvSpPr txBox="1">
              <a:spLocks noChangeArrowheads="1"/>
            </p:cNvSpPr>
            <p:nvPr/>
          </p:nvSpPr>
          <p:spPr bwMode="white">
            <a:xfrm>
              <a:off x="1086" y="860"/>
              <a:ext cx="57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200" b="1" dirty="0">
                  <a:solidFill>
                    <a:schemeClr val="bg1"/>
                  </a:solidFill>
                </a:rPr>
                <a:t>Establish</a:t>
              </a:r>
              <a:r>
                <a:rPr lang="en-US" altLang="en-US" sz="900" b="1" dirty="0">
                  <a:solidFill>
                    <a:schemeClr val="bg1"/>
                  </a:solidFill>
                </a:rPr>
                <a:t> </a:t>
              </a:r>
              <a:r>
                <a:rPr lang="en-US" altLang="en-US" sz="1200" b="1" dirty="0">
                  <a:solidFill>
                    <a:schemeClr val="bg1"/>
                  </a:solidFill>
                </a:rPr>
                <a:t>Political Guidance</a:t>
              </a:r>
              <a:endParaRPr lang="en-US" altLang="en-US" sz="1800" dirty="0">
                <a:solidFill>
                  <a:schemeClr val="bg1"/>
                </a:solidFill>
              </a:endParaRPr>
            </a:p>
          </p:txBody>
        </p:sp>
        <p:sp>
          <p:nvSpPr>
            <p:cNvPr id="8" name="Text Box 27"/>
            <p:cNvSpPr txBox="1">
              <a:spLocks noChangeArrowheads="1"/>
            </p:cNvSpPr>
            <p:nvPr/>
          </p:nvSpPr>
          <p:spPr bwMode="white">
            <a:xfrm>
              <a:off x="1787" y="1199"/>
              <a:ext cx="78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200" b="1" dirty="0">
                  <a:solidFill>
                    <a:schemeClr val="bg1"/>
                  </a:solidFill>
                </a:rPr>
                <a:t>Determine Requirements</a:t>
              </a:r>
              <a:endParaRPr lang="en-US" altLang="en-US" sz="1800" dirty="0">
                <a:solidFill>
                  <a:schemeClr val="bg1"/>
                </a:solidFill>
              </a:endParaRPr>
            </a:p>
          </p:txBody>
        </p:sp>
        <p:sp>
          <p:nvSpPr>
            <p:cNvPr id="9" name="Text Box 28"/>
            <p:cNvSpPr txBox="1">
              <a:spLocks noChangeArrowheads="1"/>
            </p:cNvSpPr>
            <p:nvPr/>
          </p:nvSpPr>
          <p:spPr bwMode="white">
            <a:xfrm>
              <a:off x="1617" y="1859"/>
              <a:ext cx="787"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200" b="1" dirty="0">
                  <a:solidFill>
                    <a:schemeClr val="bg1"/>
                  </a:solidFill>
                </a:rPr>
                <a:t>Apportion Requirements</a:t>
              </a:r>
            </a:p>
            <a:p>
              <a:pPr algn="ctr" eaLnBrk="1" hangingPunct="1">
                <a:spcBef>
                  <a:spcPct val="0"/>
                </a:spcBef>
                <a:buSzTx/>
                <a:buFontTx/>
                <a:buNone/>
              </a:pPr>
              <a:r>
                <a:rPr lang="en-US" altLang="en-US" sz="1200" b="1" dirty="0">
                  <a:solidFill>
                    <a:schemeClr val="bg1"/>
                  </a:solidFill>
                </a:rPr>
                <a:t>Set Targets</a:t>
              </a:r>
              <a:endParaRPr lang="en-US" altLang="en-US" sz="1800" dirty="0">
                <a:solidFill>
                  <a:schemeClr val="bg1"/>
                </a:solidFill>
              </a:endParaRPr>
            </a:p>
          </p:txBody>
        </p:sp>
        <p:sp>
          <p:nvSpPr>
            <p:cNvPr id="10" name="Text Box 29"/>
            <p:cNvSpPr txBox="1">
              <a:spLocks noChangeArrowheads="1"/>
            </p:cNvSpPr>
            <p:nvPr/>
          </p:nvSpPr>
          <p:spPr bwMode="white">
            <a:xfrm>
              <a:off x="395" y="1887"/>
              <a:ext cx="81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200" b="1" dirty="0">
                  <a:solidFill>
                    <a:schemeClr val="bg1"/>
                  </a:solidFill>
                </a:rPr>
                <a:t>Facilitate Implementation</a:t>
              </a:r>
              <a:endParaRPr lang="en-US" altLang="en-US" sz="1800" dirty="0">
                <a:solidFill>
                  <a:schemeClr val="bg1"/>
                </a:solidFill>
              </a:endParaRPr>
            </a:p>
          </p:txBody>
        </p:sp>
        <p:sp>
          <p:nvSpPr>
            <p:cNvPr id="11" name="Text Box 30"/>
            <p:cNvSpPr txBox="1">
              <a:spLocks noChangeArrowheads="1"/>
            </p:cNvSpPr>
            <p:nvPr/>
          </p:nvSpPr>
          <p:spPr bwMode="white">
            <a:xfrm>
              <a:off x="307" y="1263"/>
              <a:ext cx="48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200" b="1" dirty="0">
                  <a:solidFill>
                    <a:schemeClr val="bg1"/>
                  </a:solidFill>
                </a:rPr>
                <a:t>Review Results</a:t>
              </a:r>
              <a:endParaRPr lang="en-US" altLang="en-US" sz="1800" dirty="0">
                <a:solidFill>
                  <a:schemeClr val="bg1"/>
                </a:solidFill>
              </a:endParaRPr>
            </a:p>
          </p:txBody>
        </p:sp>
        <p:sp>
          <p:nvSpPr>
            <p:cNvPr id="12" name="Text Box 31"/>
            <p:cNvSpPr txBox="1">
              <a:spLocks noChangeArrowheads="1"/>
            </p:cNvSpPr>
            <p:nvPr/>
          </p:nvSpPr>
          <p:spPr bwMode="white">
            <a:xfrm>
              <a:off x="1017" y="1315"/>
              <a:ext cx="725"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200" b="1" dirty="0">
                  <a:solidFill>
                    <a:srgbClr val="C00000"/>
                  </a:solidFill>
                </a:rPr>
                <a:t>Improving Alliance Capabilities</a:t>
              </a:r>
              <a:endParaRPr lang="en-US" altLang="en-US" sz="1800" dirty="0">
                <a:solidFill>
                  <a:srgbClr val="C00000"/>
                </a:solidFill>
              </a:endParaRPr>
            </a:p>
          </p:txBody>
        </p:sp>
        <p:sp>
          <p:nvSpPr>
            <p:cNvPr id="13" name="Line 32"/>
            <p:cNvSpPr>
              <a:spLocks noChangeShapeType="1"/>
            </p:cNvSpPr>
            <p:nvPr/>
          </p:nvSpPr>
          <p:spPr bwMode="white">
            <a:xfrm flipV="1">
              <a:off x="1047" y="1300"/>
              <a:ext cx="102" cy="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4" name="Line 33"/>
            <p:cNvSpPr>
              <a:spLocks noChangeShapeType="1"/>
            </p:cNvSpPr>
            <p:nvPr/>
          </p:nvSpPr>
          <p:spPr bwMode="white">
            <a:xfrm>
              <a:off x="1576" y="1296"/>
              <a:ext cx="116" cy="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5" name="Line 34"/>
            <p:cNvSpPr>
              <a:spLocks noChangeShapeType="1"/>
            </p:cNvSpPr>
            <p:nvPr/>
          </p:nvSpPr>
          <p:spPr bwMode="white">
            <a:xfrm flipH="1">
              <a:off x="1837" y="1597"/>
              <a:ext cx="62" cy="8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6" name="Line 35"/>
            <p:cNvSpPr>
              <a:spLocks noChangeShapeType="1"/>
            </p:cNvSpPr>
            <p:nvPr/>
          </p:nvSpPr>
          <p:spPr bwMode="white">
            <a:xfrm>
              <a:off x="848" y="1609"/>
              <a:ext cx="42" cy="9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GB"/>
            </a:p>
          </p:txBody>
        </p:sp>
        <p:sp>
          <p:nvSpPr>
            <p:cNvPr id="17" name="Line 36"/>
            <p:cNvSpPr>
              <a:spLocks noChangeShapeType="1"/>
            </p:cNvSpPr>
            <p:nvPr/>
          </p:nvSpPr>
          <p:spPr bwMode="white">
            <a:xfrm flipH="1" flipV="1">
              <a:off x="1287" y="1873"/>
              <a:ext cx="145" cy="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8" name="Down Arrow 21"/>
            <p:cNvSpPr>
              <a:spLocks noChangeArrowheads="1"/>
            </p:cNvSpPr>
            <p:nvPr/>
          </p:nvSpPr>
          <p:spPr bwMode="auto">
            <a:xfrm flipH="1">
              <a:off x="1299" y="654"/>
              <a:ext cx="179" cy="172"/>
            </a:xfrm>
            <a:prstGeom prst="downArrow">
              <a:avLst>
                <a:gd name="adj1" fmla="val 50000"/>
                <a:gd name="adj2" fmla="val 391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78373" tIns="39187" rIns="78373" bIns="39187"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endParaRPr lang="en-US" altLang="en-US" sz="1800">
                <a:solidFill>
                  <a:schemeClr val="tx1"/>
                </a:solidFill>
              </a:endParaRPr>
            </a:p>
          </p:txBody>
        </p:sp>
      </p:grpSp>
      <p:sp>
        <p:nvSpPr>
          <p:cNvPr id="19" name="AutoShape 31"/>
          <p:cNvSpPr>
            <a:spLocks noChangeArrowheads="1"/>
          </p:cNvSpPr>
          <p:nvPr/>
        </p:nvSpPr>
        <p:spPr bwMode="auto">
          <a:xfrm rot="5400000">
            <a:off x="6416675" y="3311748"/>
            <a:ext cx="414337" cy="504825"/>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20" name="AutoShape 33"/>
          <p:cNvSpPr>
            <a:spLocks noChangeArrowheads="1"/>
          </p:cNvSpPr>
          <p:nvPr/>
        </p:nvSpPr>
        <p:spPr bwMode="auto">
          <a:xfrm rot="-5400000">
            <a:off x="2168203" y="2807692"/>
            <a:ext cx="414337" cy="504825"/>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21" name="Text Box 35"/>
          <p:cNvSpPr txBox="1">
            <a:spLocks noChangeArrowheads="1"/>
          </p:cNvSpPr>
          <p:nvPr/>
        </p:nvSpPr>
        <p:spPr bwMode="auto">
          <a:xfrm>
            <a:off x="741040" y="2780928"/>
            <a:ext cx="123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dirty="0" smtClean="0">
                <a:solidFill>
                  <a:schemeClr val="accent1">
                    <a:lumMod val="50000"/>
                  </a:schemeClr>
                </a:solidFill>
              </a:rPr>
              <a:t>STEP </a:t>
            </a:r>
            <a:r>
              <a:rPr lang="en-GB" altLang="en-US" sz="2400" b="1" dirty="0">
                <a:solidFill>
                  <a:schemeClr val="accent1">
                    <a:lumMod val="50000"/>
                  </a:schemeClr>
                </a:solidFill>
              </a:rPr>
              <a:t>5</a:t>
            </a:r>
            <a:endParaRPr lang="en-US" altLang="en-US" sz="2400" b="1" dirty="0">
              <a:solidFill>
                <a:schemeClr val="accent1">
                  <a:lumMod val="50000"/>
                </a:schemeClr>
              </a:solidFill>
            </a:endParaRPr>
          </a:p>
        </p:txBody>
      </p:sp>
      <p:sp>
        <p:nvSpPr>
          <p:cNvPr id="22" name="Text Box 38"/>
          <p:cNvSpPr txBox="1">
            <a:spLocks noChangeArrowheads="1"/>
          </p:cNvSpPr>
          <p:nvPr/>
        </p:nvSpPr>
        <p:spPr bwMode="auto">
          <a:xfrm>
            <a:off x="7037287" y="3327375"/>
            <a:ext cx="1495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dirty="0" smtClean="0">
                <a:solidFill>
                  <a:schemeClr val="accent1">
                    <a:lumMod val="50000"/>
                  </a:schemeClr>
                </a:solidFill>
              </a:rPr>
              <a:t>STEP 2/3</a:t>
            </a:r>
            <a:endParaRPr lang="en-US" altLang="en-US" sz="2400" b="1" dirty="0">
              <a:solidFill>
                <a:schemeClr val="accent1">
                  <a:lumMod val="50000"/>
                </a:schemeClr>
              </a:solidFill>
            </a:endParaRPr>
          </a:p>
        </p:txBody>
      </p:sp>
      <p:sp>
        <p:nvSpPr>
          <p:cNvPr id="23" name="AutoShape 32"/>
          <p:cNvSpPr>
            <a:spLocks noChangeArrowheads="1"/>
          </p:cNvSpPr>
          <p:nvPr/>
        </p:nvSpPr>
        <p:spPr bwMode="auto">
          <a:xfrm rot="10800000">
            <a:off x="3132138" y="5123309"/>
            <a:ext cx="414337" cy="504825"/>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24" name="Text Box 37"/>
          <p:cNvSpPr txBox="1">
            <a:spLocks noChangeArrowheads="1"/>
          </p:cNvSpPr>
          <p:nvPr/>
        </p:nvSpPr>
        <p:spPr bwMode="auto">
          <a:xfrm>
            <a:off x="2722351" y="5877372"/>
            <a:ext cx="123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dirty="0" smtClean="0">
                <a:solidFill>
                  <a:schemeClr val="accent1">
                    <a:lumMod val="50000"/>
                  </a:schemeClr>
                </a:solidFill>
              </a:rPr>
              <a:t>STEP </a:t>
            </a:r>
            <a:r>
              <a:rPr lang="en-GB" altLang="en-US" sz="2400" b="1" dirty="0">
                <a:solidFill>
                  <a:schemeClr val="accent1">
                    <a:lumMod val="50000"/>
                  </a:schemeClr>
                </a:solidFill>
              </a:rPr>
              <a:t>4</a:t>
            </a:r>
            <a:endParaRPr lang="en-US" altLang="en-US" sz="2400" b="1" dirty="0">
              <a:solidFill>
                <a:schemeClr val="accent1">
                  <a:lumMod val="50000"/>
                </a:schemeClr>
              </a:solidFill>
            </a:endParaRPr>
          </a:p>
        </p:txBody>
      </p:sp>
      <p:sp>
        <p:nvSpPr>
          <p:cNvPr id="25" name="Text Box 36"/>
          <p:cNvSpPr txBox="1">
            <a:spLocks noChangeArrowheads="1"/>
          </p:cNvSpPr>
          <p:nvPr/>
        </p:nvSpPr>
        <p:spPr bwMode="auto">
          <a:xfrm>
            <a:off x="3995936" y="1124744"/>
            <a:ext cx="1238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400" b="1" dirty="0" smtClean="0">
                <a:solidFill>
                  <a:schemeClr val="accent1">
                    <a:lumMod val="50000"/>
                  </a:schemeClr>
                </a:solidFill>
              </a:rPr>
              <a:t>STEP </a:t>
            </a:r>
            <a:r>
              <a:rPr lang="en-GB" altLang="en-US" sz="2400" b="1" dirty="0">
                <a:solidFill>
                  <a:schemeClr val="accent1">
                    <a:lumMod val="50000"/>
                  </a:schemeClr>
                </a:solidFill>
              </a:rPr>
              <a:t>1</a:t>
            </a:r>
            <a:endParaRPr lang="en-US" altLang="en-US" sz="2400" b="1" dirty="0">
              <a:solidFill>
                <a:schemeClr val="accent1">
                  <a:lumMod val="50000"/>
                </a:schemeClr>
              </a:solidFill>
            </a:endParaRPr>
          </a:p>
        </p:txBody>
      </p:sp>
      <p:sp>
        <p:nvSpPr>
          <p:cNvPr id="26" name="AutoShape 34"/>
          <p:cNvSpPr>
            <a:spLocks noChangeArrowheads="1"/>
          </p:cNvSpPr>
          <p:nvPr/>
        </p:nvSpPr>
        <p:spPr bwMode="auto">
          <a:xfrm>
            <a:off x="4445695" y="1628800"/>
            <a:ext cx="414337" cy="504825"/>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27" name="Rectangle 26"/>
          <p:cNvSpPr/>
          <p:nvPr/>
        </p:nvSpPr>
        <p:spPr bwMode="auto">
          <a:xfrm>
            <a:off x="5364088" y="1196752"/>
            <a:ext cx="3409949" cy="115252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FF0000"/>
                </a:solidFill>
                <a:latin typeface="Arial" charset="0"/>
              </a:rPr>
              <a:t>Reference to </a:t>
            </a:r>
            <a:r>
              <a:rPr lang="en-US" sz="1800" dirty="0" smtClean="0">
                <a:solidFill>
                  <a:srgbClr val="FF0000"/>
                </a:solidFill>
                <a:latin typeface="Arial" charset="0"/>
              </a:rPr>
              <a:t>interoperability/standardization in the </a:t>
            </a:r>
            <a:r>
              <a:rPr lang="en-US" sz="1800" dirty="0">
                <a:solidFill>
                  <a:srgbClr val="FF0000"/>
                </a:solidFill>
                <a:latin typeface="Arial" charset="0"/>
              </a:rPr>
              <a:t>Political Guidance Document</a:t>
            </a:r>
          </a:p>
        </p:txBody>
      </p:sp>
      <p:sp>
        <p:nvSpPr>
          <p:cNvPr id="28" name="Rectangle 27"/>
          <p:cNvSpPr/>
          <p:nvPr/>
        </p:nvSpPr>
        <p:spPr bwMode="auto">
          <a:xfrm>
            <a:off x="6416104" y="3861048"/>
            <a:ext cx="2692400" cy="149383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800" dirty="0" smtClean="0">
                <a:solidFill>
                  <a:srgbClr val="FF0000"/>
                </a:solidFill>
                <a:latin typeface="Arial" charset="0"/>
              </a:rPr>
              <a:t>Key STANAGs addressed in CC/CS catalogue, targets refer to related capability code</a:t>
            </a:r>
            <a:endParaRPr lang="en-US" sz="1800" dirty="0">
              <a:solidFill>
                <a:srgbClr val="FF0000"/>
              </a:solidFill>
              <a:latin typeface="Arial" charset="0"/>
            </a:endParaRPr>
          </a:p>
        </p:txBody>
      </p:sp>
      <p:sp>
        <p:nvSpPr>
          <p:cNvPr id="29" name="Rectangle 28"/>
          <p:cNvSpPr/>
          <p:nvPr/>
        </p:nvSpPr>
        <p:spPr bwMode="auto">
          <a:xfrm>
            <a:off x="3995936" y="5733256"/>
            <a:ext cx="3073400" cy="101411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800" dirty="0" smtClean="0">
                <a:solidFill>
                  <a:srgbClr val="FF0000"/>
                </a:solidFill>
                <a:latin typeface="Arial" charset="0"/>
              </a:rPr>
              <a:t>Nations deliver capabilities and implement STANAGs in support of these capabilities</a:t>
            </a:r>
            <a:endParaRPr lang="en-US" sz="1800" dirty="0">
              <a:solidFill>
                <a:srgbClr val="FF0000"/>
              </a:solidFill>
              <a:latin typeface="Arial" charset="0"/>
            </a:endParaRPr>
          </a:p>
        </p:txBody>
      </p:sp>
      <p:sp>
        <p:nvSpPr>
          <p:cNvPr id="30" name="Rectangle 29"/>
          <p:cNvSpPr/>
          <p:nvPr/>
        </p:nvSpPr>
        <p:spPr bwMode="auto">
          <a:xfrm>
            <a:off x="691282" y="3356992"/>
            <a:ext cx="2080517" cy="12319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800" dirty="0">
                <a:solidFill>
                  <a:srgbClr val="FF0000"/>
                </a:solidFill>
                <a:latin typeface="Arial" charset="0"/>
              </a:rPr>
              <a:t>Assessment of </a:t>
            </a:r>
            <a:r>
              <a:rPr lang="en-US" sz="1800" dirty="0" smtClean="0">
                <a:solidFill>
                  <a:srgbClr val="FF0000"/>
                </a:solidFill>
                <a:latin typeface="Arial" charset="0"/>
              </a:rPr>
              <a:t>key STANAGs </a:t>
            </a:r>
            <a:r>
              <a:rPr lang="en-US" sz="1800" dirty="0">
                <a:solidFill>
                  <a:srgbClr val="FF0000"/>
                </a:solidFill>
                <a:latin typeface="Arial" charset="0"/>
              </a:rPr>
              <a:t>implementation (DPCS</a:t>
            </a:r>
            <a:r>
              <a:rPr lang="en-US" sz="1800" dirty="0" smtClean="0">
                <a:solidFill>
                  <a:srgbClr val="FF0000"/>
                </a:solidFill>
                <a:latin typeface="Arial" charset="0"/>
              </a:rPr>
              <a:t>) </a:t>
            </a:r>
            <a:endParaRPr lang="en-US" sz="1800" dirty="0">
              <a:solidFill>
                <a:srgbClr val="FF0000"/>
              </a:solidFill>
              <a:latin typeface="Arial" charset="0"/>
            </a:endParaRPr>
          </a:p>
        </p:txBody>
      </p:sp>
      <p:sp>
        <p:nvSpPr>
          <p:cNvPr id="31" name="Slide Number Placeholder 30"/>
          <p:cNvSpPr>
            <a:spLocks noGrp="1"/>
          </p:cNvSpPr>
          <p:nvPr>
            <p:ph type="sldNum" sz="quarter" idx="12"/>
          </p:nvPr>
        </p:nvSpPr>
        <p:spPr/>
        <p:txBody>
          <a:bodyPr/>
          <a:lstStyle/>
          <a:p>
            <a:fld id="{DB6E6061-A72F-467D-8B00-670F455A61A8}" type="slidenum">
              <a:rPr lang="en-US" smtClean="0"/>
              <a:pPr/>
              <a:t>23</a:t>
            </a:fld>
            <a:endParaRPr lang="en-US" dirty="0"/>
          </a:p>
        </p:txBody>
      </p:sp>
    </p:spTree>
    <p:extLst>
      <p:ext uri="{BB962C8B-B14F-4D97-AF65-F5344CB8AC3E}">
        <p14:creationId xmlns:p14="http://schemas.microsoft.com/office/powerpoint/2010/main" val="37404631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5695" y="784343"/>
            <a:ext cx="2473166" cy="1832931"/>
          </a:xfrm>
          <a:prstGeom prst="rect">
            <a:avLst/>
          </a:prstGeom>
        </p:spPr>
      </p:pic>
      <p:sp>
        <p:nvSpPr>
          <p:cNvPr id="2" name="Title 1"/>
          <p:cNvSpPr>
            <a:spLocks noGrp="1"/>
          </p:cNvSpPr>
          <p:nvPr>
            <p:ph type="title"/>
          </p:nvPr>
        </p:nvSpPr>
        <p:spPr/>
        <p:txBody>
          <a:bodyPr/>
          <a:lstStyle/>
          <a:p>
            <a:r>
              <a:rPr lang="en-GB" dirty="0" smtClean="0"/>
              <a:t>NSO Contribution to the NDPP</a:t>
            </a:r>
            <a:endParaRPr lang="en-US" dirty="0"/>
          </a:p>
        </p:txBody>
      </p:sp>
      <p:sp>
        <p:nvSpPr>
          <p:cNvPr id="3" name="Content Placeholder 2"/>
          <p:cNvSpPr>
            <a:spLocks noGrp="1"/>
          </p:cNvSpPr>
          <p:nvPr>
            <p:ph idx="1"/>
          </p:nvPr>
        </p:nvSpPr>
        <p:spPr/>
        <p:txBody>
          <a:bodyPr/>
          <a:lstStyle/>
          <a:p>
            <a:pPr marL="0" indent="0">
              <a:lnSpc>
                <a:spcPct val="114000"/>
              </a:lnSpc>
              <a:spcBef>
                <a:spcPts val="0"/>
              </a:spcBef>
              <a:buNone/>
            </a:pPr>
            <a:endParaRPr lang="en-GB" sz="2400" b="1" i="1" dirty="0" smtClean="0"/>
          </a:p>
          <a:p>
            <a:pPr marL="0" indent="0">
              <a:lnSpc>
                <a:spcPct val="114000"/>
              </a:lnSpc>
              <a:spcBef>
                <a:spcPts val="0"/>
              </a:spcBef>
              <a:buNone/>
            </a:pPr>
            <a:r>
              <a:rPr lang="en-GB" sz="2400" b="1" i="1" dirty="0" smtClean="0"/>
              <a:t>The </a:t>
            </a:r>
            <a:r>
              <a:rPr lang="en-GB" sz="2400" b="1" i="1" dirty="0"/>
              <a:t>NSO as focal point of contact for </a:t>
            </a:r>
            <a:r>
              <a:rPr lang="en-GB" sz="2400" b="1" i="1" dirty="0" smtClean="0"/>
              <a:t/>
            </a:r>
            <a:br>
              <a:rPr lang="en-GB" sz="2400" b="1" i="1" dirty="0" smtClean="0"/>
            </a:br>
            <a:r>
              <a:rPr lang="en-GB" sz="2400" b="1" i="1" dirty="0" smtClean="0"/>
              <a:t>linking standards </a:t>
            </a:r>
            <a:r>
              <a:rPr lang="en-GB" sz="2400" b="1" i="1" dirty="0"/>
              <a:t>with capability delivery … </a:t>
            </a:r>
            <a:endParaRPr lang="en-GB" sz="2400" b="1" i="1" dirty="0" smtClean="0"/>
          </a:p>
          <a:p>
            <a:pPr marL="0" indent="0">
              <a:lnSpc>
                <a:spcPct val="114000"/>
              </a:lnSpc>
              <a:spcBef>
                <a:spcPts val="0"/>
              </a:spcBef>
              <a:buNone/>
            </a:pPr>
            <a:endParaRPr lang="en-GB" sz="2000" b="1" i="1" dirty="0"/>
          </a:p>
          <a:p>
            <a:pPr lvl="1">
              <a:lnSpc>
                <a:spcPct val="114000"/>
              </a:lnSpc>
              <a:spcBef>
                <a:spcPts val="600"/>
              </a:spcBef>
            </a:pPr>
            <a:r>
              <a:rPr lang="en-GB" sz="2000" dirty="0"/>
              <a:t>ensures that standardization is </a:t>
            </a:r>
            <a:r>
              <a:rPr lang="en-GB" sz="2000" dirty="0" smtClean="0"/>
              <a:t>appropriately reflected </a:t>
            </a:r>
            <a:r>
              <a:rPr lang="en-GB" sz="2000" dirty="0"/>
              <a:t>in the political guidance (step 1) and </a:t>
            </a:r>
            <a:r>
              <a:rPr lang="en-GB" sz="2000" dirty="0" smtClean="0"/>
              <a:t>the implementation </a:t>
            </a:r>
            <a:r>
              <a:rPr lang="en-GB" sz="2000" dirty="0"/>
              <a:t>phase by facilitating &amp; monitoring the implementation of standards (step 4</a:t>
            </a:r>
            <a:r>
              <a:rPr lang="en-GB" sz="2000" dirty="0" smtClean="0"/>
              <a:t>);</a:t>
            </a:r>
            <a:endParaRPr lang="en-GB" sz="2000" dirty="0"/>
          </a:p>
          <a:p>
            <a:pPr lvl="1">
              <a:lnSpc>
                <a:spcPct val="114000"/>
              </a:lnSpc>
              <a:spcBef>
                <a:spcPts val="600"/>
              </a:spcBef>
            </a:pPr>
            <a:r>
              <a:rPr lang="en-GB" sz="2000" dirty="0"/>
              <a:t>ensures that </a:t>
            </a:r>
            <a:r>
              <a:rPr lang="en-GB" sz="2000" dirty="0" smtClean="0"/>
              <a:t>standards </a:t>
            </a:r>
            <a:r>
              <a:rPr lang="en-GB" sz="2000" dirty="0"/>
              <a:t>are adequately linked to capabilities </a:t>
            </a:r>
            <a:r>
              <a:rPr lang="en-GB" sz="2000" dirty="0" smtClean="0"/>
              <a:t>(</a:t>
            </a:r>
            <a:r>
              <a:rPr lang="en-GB" sz="2000" dirty="0"/>
              <a:t>step 2 and 3) and assists in defining interoperability requirements and shortfalls (step 2</a:t>
            </a:r>
            <a:r>
              <a:rPr lang="en-GB" sz="2000" dirty="0" smtClean="0"/>
              <a:t>);</a:t>
            </a:r>
            <a:endParaRPr lang="en-GB" sz="2000" dirty="0"/>
          </a:p>
          <a:p>
            <a:pPr lvl="1">
              <a:lnSpc>
                <a:spcPct val="114000"/>
              </a:lnSpc>
              <a:spcBef>
                <a:spcPts val="600"/>
              </a:spcBef>
            </a:pPr>
            <a:r>
              <a:rPr lang="en-GB" sz="2000" dirty="0" smtClean="0"/>
              <a:t>contributes to DPCS questions and analyses </a:t>
            </a:r>
            <a:r>
              <a:rPr lang="en-GB" sz="2000" dirty="0"/>
              <a:t>the nations’ reports and suggests follow-on actions as appropriate (step 5</a:t>
            </a:r>
            <a:r>
              <a:rPr lang="en-GB" sz="2000" dirty="0" smtClean="0"/>
              <a:t>).</a:t>
            </a:r>
            <a:endParaRPr lang="en-GB" sz="2000" dirty="0"/>
          </a:p>
        </p:txBody>
      </p:sp>
      <p:sp>
        <p:nvSpPr>
          <p:cNvPr id="5" name="Slide Number Placeholder 4"/>
          <p:cNvSpPr>
            <a:spLocks noGrp="1"/>
          </p:cNvSpPr>
          <p:nvPr>
            <p:ph type="sldNum" sz="quarter" idx="12"/>
          </p:nvPr>
        </p:nvSpPr>
        <p:spPr/>
        <p:txBody>
          <a:bodyPr/>
          <a:lstStyle/>
          <a:p>
            <a:fld id="{DB6E6061-A72F-467D-8B00-670F455A61A8}" type="slidenum">
              <a:rPr lang="en-US" smtClean="0"/>
              <a:pPr/>
              <a:t>24</a:t>
            </a:fld>
            <a:endParaRPr lang="en-US" dirty="0"/>
          </a:p>
        </p:txBody>
      </p:sp>
    </p:spTree>
    <p:extLst>
      <p:ext uri="{BB962C8B-B14F-4D97-AF65-F5344CB8AC3E}">
        <p14:creationId xmlns:p14="http://schemas.microsoft.com/office/powerpoint/2010/main" val="9076544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827584" y="1107838"/>
            <a:ext cx="5112568" cy="1313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1">
                    <a:lumMod val="50000"/>
                  </a:schemeClr>
                </a:solidFill>
                <a:latin typeface="Arial" panose="020B0604020202020204" pitchFamily="34" charset="0"/>
                <a:cs typeface="Arial" panose="020B0604020202020204" pitchFamily="34" charset="0"/>
              </a:rPr>
              <a:t>Time for your questions…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308704"/>
            <a:ext cx="5452707" cy="4089530"/>
          </a:xfrm>
          <a:prstGeom prst="rect">
            <a:avLst/>
          </a:prstGeom>
        </p:spPr>
      </p:pic>
    </p:spTree>
    <p:extLst>
      <p:ext uri="{BB962C8B-B14F-4D97-AF65-F5344CB8AC3E}">
        <p14:creationId xmlns:p14="http://schemas.microsoft.com/office/powerpoint/2010/main" val="16487591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 Purpose of the NDPP</a:t>
            </a:r>
            <a:endParaRPr lang="en-US" dirty="0"/>
          </a:p>
        </p:txBody>
      </p:sp>
      <p:sp>
        <p:nvSpPr>
          <p:cNvPr id="6" name="Content Placeholder 2"/>
          <p:cNvSpPr>
            <a:spLocks noGrp="1"/>
          </p:cNvSpPr>
          <p:nvPr>
            <p:ph idx="1"/>
          </p:nvPr>
        </p:nvSpPr>
        <p:spPr>
          <a:xfrm>
            <a:off x="628650" y="991002"/>
            <a:ext cx="8515350" cy="5497934"/>
          </a:xfrm>
        </p:spPr>
        <p:txBody>
          <a:bodyPr/>
          <a:lstStyle/>
          <a:p>
            <a:pPr marL="457200" indent="-457200">
              <a:lnSpc>
                <a:spcPct val="113000"/>
              </a:lnSpc>
              <a:spcBef>
                <a:spcPts val="1200"/>
              </a:spcBef>
              <a:buFont typeface="Wingdings" panose="05000000000000000000" pitchFamily="2" charset="2"/>
              <a:buChar char="Ø"/>
              <a:defRPr/>
            </a:pPr>
            <a:r>
              <a:rPr lang="en-GB" altLang="ja-JP" sz="2400" dirty="0">
                <a:ea typeface="MS PGothic" pitchFamily="34" charset="-128"/>
              </a:rPr>
              <a:t>To provide a </a:t>
            </a:r>
            <a:r>
              <a:rPr lang="en-GB" altLang="ja-JP" sz="2400" dirty="0">
                <a:solidFill>
                  <a:srgbClr val="C00000"/>
                </a:solidFill>
                <a:ea typeface="MS PGothic" pitchFamily="34" charset="-128"/>
              </a:rPr>
              <a:t>common framework </a:t>
            </a:r>
            <a:r>
              <a:rPr lang="en-GB" altLang="ja-JP" sz="2400" dirty="0">
                <a:ea typeface="MS PGothic" pitchFamily="34" charset="-128"/>
              </a:rPr>
              <a:t>for national and Alliance defence planning </a:t>
            </a:r>
            <a:r>
              <a:rPr lang="en-GB" altLang="ja-JP" sz="2400" dirty="0" smtClean="0">
                <a:ea typeface="MS PGothic" pitchFamily="34" charset="-128"/>
              </a:rPr>
              <a:t>activities</a:t>
            </a:r>
            <a:endParaRPr lang="en-GB" altLang="ja-JP" sz="2400" dirty="0">
              <a:ea typeface="MS PGothic" pitchFamily="34" charset="-128"/>
            </a:endParaRPr>
          </a:p>
          <a:p>
            <a:pPr marL="457200" indent="-457200">
              <a:lnSpc>
                <a:spcPct val="113000"/>
              </a:lnSpc>
              <a:spcBef>
                <a:spcPts val="1800"/>
              </a:spcBef>
              <a:buFont typeface="Wingdings" panose="05000000000000000000" pitchFamily="2" charset="2"/>
              <a:buChar char="Ø"/>
              <a:defRPr/>
            </a:pPr>
            <a:r>
              <a:rPr lang="en-GB" altLang="ja-JP" sz="2400" dirty="0">
                <a:ea typeface="MS PGothic" pitchFamily="34" charset="-128"/>
              </a:rPr>
              <a:t>To</a:t>
            </a:r>
            <a:r>
              <a:rPr lang="en-GB" altLang="ja-JP" sz="2400" dirty="0">
                <a:solidFill>
                  <a:srgbClr val="C00000"/>
                </a:solidFill>
                <a:ea typeface="MS PGothic" pitchFamily="34" charset="-128"/>
              </a:rPr>
              <a:t> harmonize</a:t>
            </a:r>
            <a:r>
              <a:rPr lang="en-GB" altLang="ja-JP" sz="2400" dirty="0">
                <a:ea typeface="MS PGothic" pitchFamily="34" charset="-128"/>
              </a:rPr>
              <a:t> national and Alliance defence planning activities to meet NATO agreed </a:t>
            </a:r>
            <a:r>
              <a:rPr lang="en-GB" altLang="ja-JP" sz="2400" dirty="0" smtClean="0">
                <a:ea typeface="MS PGothic" pitchFamily="34" charset="-128"/>
              </a:rPr>
              <a:t>targets</a:t>
            </a:r>
            <a:endParaRPr lang="en-GB" altLang="ja-JP" sz="2400" dirty="0">
              <a:ea typeface="MS PGothic" pitchFamily="34" charset="-128"/>
            </a:endParaRPr>
          </a:p>
          <a:p>
            <a:pPr marL="457200" indent="-457200">
              <a:lnSpc>
                <a:spcPct val="113000"/>
              </a:lnSpc>
              <a:spcBef>
                <a:spcPts val="1800"/>
              </a:spcBef>
              <a:buFont typeface="Wingdings" panose="05000000000000000000" pitchFamily="2" charset="2"/>
              <a:buChar char="Ø"/>
              <a:defRPr/>
            </a:pPr>
            <a:r>
              <a:rPr lang="en-GB" altLang="ja-JP" sz="2400" dirty="0">
                <a:ea typeface="MS PGothic" pitchFamily="34" charset="-128"/>
              </a:rPr>
              <a:t>To </a:t>
            </a:r>
            <a:r>
              <a:rPr lang="en-GB" altLang="ja-JP" sz="2400" dirty="0">
                <a:solidFill>
                  <a:srgbClr val="C00000"/>
                </a:solidFill>
                <a:ea typeface="MS PGothic" pitchFamily="34" charset="-128"/>
              </a:rPr>
              <a:t>facilitate</a:t>
            </a:r>
            <a:r>
              <a:rPr lang="en-GB" altLang="ja-JP" sz="2400" dirty="0">
                <a:ea typeface="MS PGothic" pitchFamily="34" charset="-128"/>
              </a:rPr>
              <a:t> the timely identification, development and delivery of military and non-military capabilities </a:t>
            </a:r>
          </a:p>
          <a:p>
            <a:pPr marL="457200" indent="-457200">
              <a:lnSpc>
                <a:spcPct val="113000"/>
              </a:lnSpc>
              <a:spcBef>
                <a:spcPts val="1800"/>
              </a:spcBef>
              <a:buFont typeface="Wingdings" panose="05000000000000000000" pitchFamily="2" charset="2"/>
              <a:buChar char="Ø"/>
              <a:defRPr/>
            </a:pPr>
            <a:r>
              <a:rPr lang="en-GB" altLang="ja-JP" sz="2400" dirty="0">
                <a:ea typeface="MS PGothic" pitchFamily="34" charset="-128"/>
              </a:rPr>
              <a:t>To </a:t>
            </a:r>
            <a:r>
              <a:rPr lang="en-GB" altLang="ja-JP" sz="2400" dirty="0">
                <a:solidFill>
                  <a:srgbClr val="C00000"/>
                </a:solidFill>
                <a:ea typeface="MS PGothic" pitchFamily="34" charset="-128"/>
              </a:rPr>
              <a:t>ensure</a:t>
            </a:r>
            <a:r>
              <a:rPr lang="en-GB" altLang="ja-JP" sz="2400" dirty="0">
                <a:ea typeface="MS PGothic" pitchFamily="34" charset="-128"/>
              </a:rPr>
              <a:t> that national contributions are  interoperable </a:t>
            </a:r>
            <a:r>
              <a:rPr lang="en-GB" altLang="ja-JP" sz="2400" u="sng" dirty="0">
                <a:ea typeface="MS PGothic" pitchFamily="34" charset="-128"/>
              </a:rPr>
              <a:t>and</a:t>
            </a:r>
            <a:r>
              <a:rPr lang="en-GB" altLang="ja-JP" sz="2400" dirty="0">
                <a:ea typeface="MS PGothic" pitchFamily="34" charset="-128"/>
              </a:rPr>
              <a:t> adequately prepared, equipped, trained and </a:t>
            </a:r>
            <a:r>
              <a:rPr lang="en-GB" altLang="ja-JP" sz="2400" dirty="0" smtClean="0">
                <a:ea typeface="MS PGothic" pitchFamily="34" charset="-128"/>
              </a:rPr>
              <a:t>supported</a:t>
            </a:r>
            <a:endParaRPr lang="en-US" sz="2400" dirty="0"/>
          </a:p>
        </p:txBody>
      </p:sp>
      <p:sp>
        <p:nvSpPr>
          <p:cNvPr id="7" name="TextBox 6"/>
          <p:cNvSpPr txBox="1"/>
          <p:nvPr/>
        </p:nvSpPr>
        <p:spPr>
          <a:xfrm>
            <a:off x="5634603" y="5877272"/>
            <a:ext cx="3401893" cy="584775"/>
          </a:xfrm>
          <a:prstGeom prst="rect">
            <a:avLst/>
          </a:prstGeom>
          <a:noFill/>
        </p:spPr>
        <p:txBody>
          <a:bodyPr wrap="none" rtlCol="0">
            <a:spAutoFit/>
          </a:bodyPr>
          <a:lstStyle/>
          <a:p>
            <a:r>
              <a:rPr lang="en-GB" sz="1600" dirty="0" smtClean="0">
                <a:solidFill>
                  <a:schemeClr val="accent5">
                    <a:lumMod val="50000"/>
                  </a:schemeClr>
                </a:solidFill>
              </a:rPr>
              <a:t>New NDPP endorsed by </a:t>
            </a:r>
          </a:p>
          <a:p>
            <a:r>
              <a:rPr lang="en-GB" sz="1600" dirty="0" smtClean="0">
                <a:solidFill>
                  <a:schemeClr val="accent5">
                    <a:lumMod val="50000"/>
                  </a:schemeClr>
                </a:solidFill>
              </a:rPr>
              <a:t>Defence Ministers in October 2016 </a:t>
            </a:r>
            <a:endParaRPr lang="en-GB" sz="1600" dirty="0">
              <a:solidFill>
                <a:schemeClr val="accent5">
                  <a:lumMod val="50000"/>
                </a:schemeClr>
              </a:solidFill>
            </a:endParaRPr>
          </a:p>
        </p:txBody>
      </p:sp>
      <p:sp>
        <p:nvSpPr>
          <p:cNvPr id="8" name="Slide Number Placeholder 7"/>
          <p:cNvSpPr>
            <a:spLocks noGrp="1"/>
          </p:cNvSpPr>
          <p:nvPr>
            <p:ph type="sldNum" sz="quarter" idx="12"/>
          </p:nvPr>
        </p:nvSpPr>
        <p:spPr/>
        <p:txBody>
          <a:bodyPr/>
          <a:lstStyle/>
          <a:p>
            <a:fld id="{DB6E6061-A72F-467D-8B00-670F455A61A8}" type="slidenum">
              <a:rPr lang="en-US" smtClean="0"/>
              <a:pPr/>
              <a:t>3</a:t>
            </a:fld>
            <a:endParaRPr lang="en-US" dirty="0"/>
          </a:p>
        </p:txBody>
      </p:sp>
    </p:spTree>
    <p:extLst>
      <p:ext uri="{BB962C8B-B14F-4D97-AF65-F5344CB8AC3E}">
        <p14:creationId xmlns:p14="http://schemas.microsoft.com/office/powerpoint/2010/main" val="23845637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564904"/>
            <a:ext cx="7704856" cy="194421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GB" dirty="0" smtClean="0"/>
              <a:t>Focus of the NDPP</a:t>
            </a:r>
            <a:endParaRPr lang="en-US" dirty="0"/>
          </a:p>
        </p:txBody>
      </p:sp>
      <p:sp>
        <p:nvSpPr>
          <p:cNvPr id="6" name="Content Placeholder 2"/>
          <p:cNvSpPr>
            <a:spLocks noGrp="1"/>
          </p:cNvSpPr>
          <p:nvPr>
            <p:ph idx="1"/>
          </p:nvPr>
        </p:nvSpPr>
        <p:spPr>
          <a:xfrm>
            <a:off x="1259632" y="811386"/>
            <a:ext cx="7524328" cy="5497934"/>
          </a:xfrm>
        </p:spPr>
        <p:txBody>
          <a:bodyPr/>
          <a:lstStyle/>
          <a:p>
            <a:pPr marL="0" indent="0">
              <a:lnSpc>
                <a:spcPct val="113000"/>
              </a:lnSpc>
              <a:spcBef>
                <a:spcPts val="1200"/>
              </a:spcBef>
              <a:buNone/>
              <a:defRPr/>
            </a:pPr>
            <a:r>
              <a:rPr lang="en-GB" altLang="ja-JP" sz="2400" b="1" dirty="0" smtClean="0">
                <a:ea typeface="MS PGothic" pitchFamily="34" charset="-128"/>
              </a:rPr>
              <a:t>Timely identification, development and delivery of the forces and capabilities needed to undertake Alliance missions in SACEUR’s area of responsibility</a:t>
            </a:r>
            <a:endParaRPr lang="en-US" sz="2400" b="1" dirty="0"/>
          </a:p>
        </p:txBody>
      </p:sp>
      <p:sp>
        <p:nvSpPr>
          <p:cNvPr id="7" name="TextBox 6"/>
          <p:cNvSpPr txBox="1"/>
          <p:nvPr/>
        </p:nvSpPr>
        <p:spPr>
          <a:xfrm>
            <a:off x="5634603" y="5877272"/>
            <a:ext cx="3401893" cy="584775"/>
          </a:xfrm>
          <a:prstGeom prst="rect">
            <a:avLst/>
          </a:prstGeom>
          <a:noFill/>
        </p:spPr>
        <p:txBody>
          <a:bodyPr wrap="none" rtlCol="0">
            <a:spAutoFit/>
          </a:bodyPr>
          <a:lstStyle/>
          <a:p>
            <a:r>
              <a:rPr lang="en-GB" sz="1600" dirty="0" smtClean="0">
                <a:solidFill>
                  <a:schemeClr val="accent5">
                    <a:lumMod val="50000"/>
                  </a:schemeClr>
                </a:solidFill>
              </a:rPr>
              <a:t>New NDPP endorsed by </a:t>
            </a:r>
          </a:p>
          <a:p>
            <a:r>
              <a:rPr lang="en-GB" sz="1600" dirty="0" smtClean="0">
                <a:solidFill>
                  <a:schemeClr val="accent5">
                    <a:lumMod val="50000"/>
                  </a:schemeClr>
                </a:solidFill>
              </a:rPr>
              <a:t>Defence Ministers in October 2016 </a:t>
            </a:r>
            <a:endParaRPr lang="en-GB" sz="1600" dirty="0">
              <a:solidFill>
                <a:schemeClr val="accent5">
                  <a:lumMod val="50000"/>
                </a:schemeClr>
              </a:solidFill>
            </a:endParaRPr>
          </a:p>
        </p:txBody>
      </p:sp>
      <p:sp>
        <p:nvSpPr>
          <p:cNvPr id="8" name="Slide Number Placeholder 7"/>
          <p:cNvSpPr>
            <a:spLocks noGrp="1"/>
          </p:cNvSpPr>
          <p:nvPr>
            <p:ph type="sldNum" sz="quarter" idx="12"/>
          </p:nvPr>
        </p:nvSpPr>
        <p:spPr/>
        <p:txBody>
          <a:bodyPr/>
          <a:lstStyle/>
          <a:p>
            <a:fld id="{DB6E6061-A72F-467D-8B00-670F455A61A8}" type="slidenum">
              <a:rPr lang="en-US" smtClean="0"/>
              <a:pPr/>
              <a:t>4</a:t>
            </a:fld>
            <a:endParaRPr lang="en-US" dirty="0"/>
          </a:p>
        </p:txBody>
      </p:sp>
    </p:spTree>
    <p:extLst>
      <p:ext uri="{BB962C8B-B14F-4D97-AF65-F5344CB8AC3E}">
        <p14:creationId xmlns:p14="http://schemas.microsoft.com/office/powerpoint/2010/main" val="4200459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of the NDPP</a:t>
            </a:r>
            <a:endParaRPr lang="en-US" dirty="0"/>
          </a:p>
        </p:txBody>
      </p:sp>
      <p:grpSp>
        <p:nvGrpSpPr>
          <p:cNvPr id="4" name="Group 3"/>
          <p:cNvGrpSpPr>
            <a:grpSpLocks/>
          </p:cNvGrpSpPr>
          <p:nvPr/>
        </p:nvGrpSpPr>
        <p:grpSpPr bwMode="auto">
          <a:xfrm>
            <a:off x="2111658" y="1608003"/>
            <a:ext cx="5217795" cy="4629309"/>
            <a:chOff x="116" y="842"/>
            <a:chExt cx="2526" cy="1870"/>
          </a:xfrm>
        </p:grpSpPr>
        <p:pic>
          <p:nvPicPr>
            <p:cNvPr id="5"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 y="842"/>
              <a:ext cx="2526" cy="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6"/>
            <p:cNvSpPr txBox="1">
              <a:spLocks noChangeArrowheads="1"/>
            </p:cNvSpPr>
            <p:nvPr/>
          </p:nvSpPr>
          <p:spPr bwMode="white">
            <a:xfrm>
              <a:off x="1086" y="860"/>
              <a:ext cx="57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600" b="1" dirty="0">
                  <a:solidFill>
                    <a:schemeClr val="bg1"/>
                  </a:solidFill>
                </a:rPr>
                <a:t>Establish Political Guidance</a:t>
              </a:r>
              <a:endParaRPr lang="en-US" altLang="en-US" sz="1600" dirty="0">
                <a:solidFill>
                  <a:schemeClr val="bg1"/>
                </a:solidFill>
              </a:endParaRPr>
            </a:p>
          </p:txBody>
        </p:sp>
        <p:sp>
          <p:nvSpPr>
            <p:cNvPr id="7" name="Text Box 27"/>
            <p:cNvSpPr txBox="1">
              <a:spLocks noChangeArrowheads="1"/>
            </p:cNvSpPr>
            <p:nvPr/>
          </p:nvSpPr>
          <p:spPr bwMode="white">
            <a:xfrm>
              <a:off x="1812" y="1235"/>
              <a:ext cx="7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600" b="1" dirty="0">
                  <a:solidFill>
                    <a:schemeClr val="bg1"/>
                  </a:solidFill>
                </a:rPr>
                <a:t>Determine Requirements</a:t>
              </a:r>
              <a:endParaRPr lang="en-US" altLang="en-US" sz="2400" dirty="0">
                <a:solidFill>
                  <a:schemeClr val="bg1"/>
                </a:solidFill>
              </a:endParaRPr>
            </a:p>
          </p:txBody>
        </p:sp>
        <p:sp>
          <p:nvSpPr>
            <p:cNvPr id="8" name="Text Box 28"/>
            <p:cNvSpPr txBox="1">
              <a:spLocks noChangeArrowheads="1"/>
            </p:cNvSpPr>
            <p:nvPr/>
          </p:nvSpPr>
          <p:spPr bwMode="white">
            <a:xfrm>
              <a:off x="1597" y="1883"/>
              <a:ext cx="78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600" b="1" dirty="0">
                  <a:solidFill>
                    <a:schemeClr val="bg1"/>
                  </a:solidFill>
                </a:rPr>
                <a:t>Apportion </a:t>
              </a:r>
              <a:r>
                <a:rPr lang="en-US" altLang="en-US" sz="1600" b="1" dirty="0" smtClean="0">
                  <a:solidFill>
                    <a:schemeClr val="bg1"/>
                  </a:solidFill>
                </a:rPr>
                <a:t>Requirements/</a:t>
              </a:r>
              <a:endParaRPr lang="en-US" altLang="en-US" sz="1600" b="1" dirty="0">
                <a:solidFill>
                  <a:schemeClr val="bg1"/>
                </a:solidFill>
              </a:endParaRPr>
            </a:p>
            <a:p>
              <a:pPr algn="ctr" eaLnBrk="1" hangingPunct="1">
                <a:spcBef>
                  <a:spcPct val="0"/>
                </a:spcBef>
                <a:buSzTx/>
                <a:buFontTx/>
                <a:buNone/>
              </a:pPr>
              <a:r>
                <a:rPr lang="en-US" altLang="en-US" sz="1600" b="1" dirty="0">
                  <a:solidFill>
                    <a:schemeClr val="bg1"/>
                  </a:solidFill>
                </a:rPr>
                <a:t>Set Targets</a:t>
              </a:r>
              <a:endParaRPr lang="en-US" altLang="en-US" sz="2400" dirty="0">
                <a:solidFill>
                  <a:schemeClr val="bg1"/>
                </a:solidFill>
              </a:endParaRPr>
            </a:p>
          </p:txBody>
        </p:sp>
        <p:sp>
          <p:nvSpPr>
            <p:cNvPr id="9" name="Text Box 29"/>
            <p:cNvSpPr txBox="1">
              <a:spLocks noChangeArrowheads="1"/>
            </p:cNvSpPr>
            <p:nvPr/>
          </p:nvSpPr>
          <p:spPr bwMode="white">
            <a:xfrm>
              <a:off x="395" y="1957"/>
              <a:ext cx="8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600" b="1" dirty="0">
                  <a:solidFill>
                    <a:schemeClr val="bg1"/>
                  </a:solidFill>
                </a:rPr>
                <a:t>Facilitate Implementation</a:t>
              </a:r>
              <a:endParaRPr lang="en-US" altLang="en-US" sz="2400" dirty="0">
                <a:solidFill>
                  <a:schemeClr val="bg1"/>
                </a:solidFill>
              </a:endParaRPr>
            </a:p>
          </p:txBody>
        </p:sp>
        <p:sp>
          <p:nvSpPr>
            <p:cNvPr id="10" name="Text Box 30"/>
            <p:cNvSpPr txBox="1">
              <a:spLocks noChangeArrowheads="1"/>
            </p:cNvSpPr>
            <p:nvPr/>
          </p:nvSpPr>
          <p:spPr bwMode="white">
            <a:xfrm>
              <a:off x="307" y="1263"/>
              <a:ext cx="4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600" b="1" dirty="0">
                  <a:solidFill>
                    <a:schemeClr val="bg1"/>
                  </a:solidFill>
                </a:rPr>
                <a:t>Review Results</a:t>
              </a:r>
              <a:endParaRPr lang="en-US" altLang="en-US" sz="2400" dirty="0">
                <a:solidFill>
                  <a:schemeClr val="bg1"/>
                </a:solidFill>
              </a:endParaRPr>
            </a:p>
          </p:txBody>
        </p:sp>
        <p:sp>
          <p:nvSpPr>
            <p:cNvPr id="11" name="Text Box 31"/>
            <p:cNvSpPr txBox="1">
              <a:spLocks noChangeArrowheads="1"/>
            </p:cNvSpPr>
            <p:nvPr/>
          </p:nvSpPr>
          <p:spPr bwMode="white">
            <a:xfrm>
              <a:off x="1017" y="1335"/>
              <a:ext cx="7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373" tIns="39187" rIns="78373" bIns="39187">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800" b="1" dirty="0">
                  <a:solidFill>
                    <a:srgbClr val="C00000"/>
                  </a:solidFill>
                </a:rPr>
                <a:t>Improving Alliance Capabilities</a:t>
              </a:r>
              <a:endParaRPr lang="en-US" altLang="en-US" sz="2800" dirty="0">
                <a:solidFill>
                  <a:srgbClr val="C00000"/>
                </a:solidFill>
              </a:endParaRPr>
            </a:p>
          </p:txBody>
        </p:sp>
        <p:sp>
          <p:nvSpPr>
            <p:cNvPr id="12" name="Line 32"/>
            <p:cNvSpPr>
              <a:spLocks noChangeShapeType="1"/>
            </p:cNvSpPr>
            <p:nvPr/>
          </p:nvSpPr>
          <p:spPr bwMode="white">
            <a:xfrm flipV="1">
              <a:off x="1047" y="1300"/>
              <a:ext cx="102" cy="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13" name="Line 33"/>
            <p:cNvSpPr>
              <a:spLocks noChangeShapeType="1"/>
            </p:cNvSpPr>
            <p:nvPr/>
          </p:nvSpPr>
          <p:spPr bwMode="white">
            <a:xfrm>
              <a:off x="1576" y="1296"/>
              <a:ext cx="116" cy="4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14" name="Line 34"/>
            <p:cNvSpPr>
              <a:spLocks noChangeShapeType="1"/>
            </p:cNvSpPr>
            <p:nvPr/>
          </p:nvSpPr>
          <p:spPr bwMode="white">
            <a:xfrm flipH="1">
              <a:off x="1837" y="1597"/>
              <a:ext cx="62" cy="8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15" name="Line 35"/>
            <p:cNvSpPr>
              <a:spLocks noChangeShapeType="1"/>
            </p:cNvSpPr>
            <p:nvPr/>
          </p:nvSpPr>
          <p:spPr bwMode="white">
            <a:xfrm>
              <a:off x="848" y="1609"/>
              <a:ext cx="42" cy="9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GB" dirty="0"/>
            </a:p>
          </p:txBody>
        </p:sp>
        <p:sp>
          <p:nvSpPr>
            <p:cNvPr id="16" name="Line 36"/>
            <p:cNvSpPr>
              <a:spLocks noChangeShapeType="1"/>
            </p:cNvSpPr>
            <p:nvPr/>
          </p:nvSpPr>
          <p:spPr bwMode="white">
            <a:xfrm flipH="1" flipV="1">
              <a:off x="1287" y="1873"/>
              <a:ext cx="145" cy="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sp>
        <p:nvSpPr>
          <p:cNvPr id="17" name="Slide Number Placeholder 16"/>
          <p:cNvSpPr>
            <a:spLocks noGrp="1"/>
          </p:cNvSpPr>
          <p:nvPr>
            <p:ph type="sldNum" sz="quarter" idx="12"/>
          </p:nvPr>
        </p:nvSpPr>
        <p:spPr/>
        <p:txBody>
          <a:bodyPr/>
          <a:lstStyle/>
          <a:p>
            <a:fld id="{DB6E6061-A72F-467D-8B00-670F455A61A8}" type="slidenum">
              <a:rPr lang="en-US" smtClean="0"/>
              <a:pPr/>
              <a:t>5</a:t>
            </a:fld>
            <a:endParaRPr lang="en-US" dirty="0"/>
          </a:p>
        </p:txBody>
      </p:sp>
    </p:spTree>
    <p:extLst>
      <p:ext uri="{BB962C8B-B14F-4D97-AF65-F5344CB8AC3E}">
        <p14:creationId xmlns:p14="http://schemas.microsoft.com/office/powerpoint/2010/main" val="40982199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Constantly Running Circle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32593" t="39632" r="25278" b="15361"/>
          <a:stretch>
            <a:fillRect/>
          </a:stretch>
        </p:blipFill>
        <p:spPr bwMode="auto">
          <a:xfrm>
            <a:off x="2051720" y="764704"/>
            <a:ext cx="7072312"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683568" y="4268598"/>
            <a:ext cx="3173412" cy="369888"/>
          </a:xfrm>
          <a:prstGeom prst="rect">
            <a:avLst/>
          </a:prstGeom>
          <a:solidFill>
            <a:srgbClr val="3333CC"/>
          </a:solidFill>
          <a:ln>
            <a:noFill/>
          </a:ln>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r>
              <a:rPr lang="en-GB" altLang="en-US" sz="1800" b="1" dirty="0">
                <a:solidFill>
                  <a:schemeClr val="bg1"/>
                </a:solidFill>
              </a:rPr>
              <a:t>2. Determine Requirements</a:t>
            </a:r>
          </a:p>
        </p:txBody>
      </p:sp>
      <p:sp>
        <p:nvSpPr>
          <p:cNvPr id="6" name="TextBox 10"/>
          <p:cNvSpPr txBox="1">
            <a:spLocks noChangeArrowheads="1"/>
          </p:cNvSpPr>
          <p:nvPr/>
        </p:nvSpPr>
        <p:spPr bwMode="auto">
          <a:xfrm>
            <a:off x="683568" y="4697223"/>
            <a:ext cx="1792287" cy="923925"/>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r>
              <a:rPr lang="en-GB" altLang="en-US" sz="1800" b="1" dirty="0"/>
              <a:t>3. Set Targets;</a:t>
            </a:r>
          </a:p>
          <a:p>
            <a:pPr>
              <a:spcBef>
                <a:spcPct val="0"/>
              </a:spcBef>
              <a:buSzTx/>
              <a:buFontTx/>
              <a:buNone/>
            </a:pPr>
            <a:r>
              <a:rPr lang="en-GB" altLang="en-US" sz="1800" b="1" dirty="0"/>
              <a:t>Apportion Requirements</a:t>
            </a:r>
          </a:p>
        </p:txBody>
      </p:sp>
      <p:sp>
        <p:nvSpPr>
          <p:cNvPr id="7" name="TextBox 11"/>
          <p:cNvSpPr txBox="1">
            <a:spLocks noChangeArrowheads="1"/>
          </p:cNvSpPr>
          <p:nvPr/>
        </p:nvSpPr>
        <p:spPr bwMode="auto">
          <a:xfrm>
            <a:off x="683568" y="3849498"/>
            <a:ext cx="2582862" cy="369888"/>
          </a:xfrm>
          <a:prstGeom prst="rect">
            <a:avLst/>
          </a:prstGeom>
          <a:solidFill>
            <a:srgbClr val="48D012"/>
          </a:solidFill>
          <a:ln>
            <a:noFill/>
          </a:ln>
          <a:extLst/>
        </p:spPr>
        <p:txBody>
          <a:bodyPr wrap="non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r>
              <a:rPr lang="en-GB" altLang="en-US" sz="1800" b="1" dirty="0"/>
              <a:t>1. Establish Guidance</a:t>
            </a:r>
          </a:p>
        </p:txBody>
      </p:sp>
      <p:sp>
        <p:nvSpPr>
          <p:cNvPr id="8" name="TextBox 12"/>
          <p:cNvSpPr txBox="1">
            <a:spLocks noChangeArrowheads="1"/>
          </p:cNvSpPr>
          <p:nvPr/>
        </p:nvSpPr>
        <p:spPr bwMode="auto">
          <a:xfrm>
            <a:off x="683568" y="5667186"/>
            <a:ext cx="1881187" cy="647700"/>
          </a:xfrm>
          <a:prstGeom prst="rect">
            <a:avLst/>
          </a:prstGeom>
          <a:solidFill>
            <a:srgbClr val="0070C0"/>
          </a:solidFill>
          <a:ln>
            <a:noFill/>
          </a:ln>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r>
              <a:rPr lang="en-GB" altLang="en-US" sz="1800" b="1" dirty="0"/>
              <a:t>4. Facilitate Implementation</a:t>
            </a:r>
          </a:p>
        </p:txBody>
      </p:sp>
      <p:sp>
        <p:nvSpPr>
          <p:cNvPr id="9" name="TextBox 13"/>
          <p:cNvSpPr txBox="1">
            <a:spLocks noChangeArrowheads="1"/>
          </p:cNvSpPr>
          <p:nvPr/>
        </p:nvSpPr>
        <p:spPr bwMode="auto">
          <a:xfrm>
            <a:off x="683568" y="6372036"/>
            <a:ext cx="2305050"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r>
              <a:rPr lang="en-GB" altLang="en-US" sz="1800" b="1" dirty="0">
                <a:solidFill>
                  <a:schemeClr val="bg1"/>
                </a:solidFill>
              </a:rPr>
              <a:t>5. Review </a:t>
            </a:r>
            <a:r>
              <a:rPr lang="en-GB" altLang="en-US" sz="1800" b="1" dirty="0" smtClean="0">
                <a:solidFill>
                  <a:schemeClr val="bg1"/>
                </a:solidFill>
              </a:rPr>
              <a:t>Results</a:t>
            </a:r>
            <a:endParaRPr lang="en-GB" altLang="en-US" sz="1800" b="1" dirty="0">
              <a:solidFill>
                <a:schemeClr val="bg1"/>
              </a:solidFill>
            </a:endParaRPr>
          </a:p>
        </p:txBody>
      </p:sp>
      <p:sp>
        <p:nvSpPr>
          <p:cNvPr id="10" name="Slide Number Placeholder 9"/>
          <p:cNvSpPr>
            <a:spLocks noGrp="1"/>
          </p:cNvSpPr>
          <p:nvPr>
            <p:ph type="sldNum" sz="quarter" idx="12"/>
          </p:nvPr>
        </p:nvSpPr>
        <p:spPr/>
        <p:txBody>
          <a:bodyPr/>
          <a:lstStyle/>
          <a:p>
            <a:fld id="{DB6E6061-A72F-467D-8B00-670F455A61A8}" type="slidenum">
              <a:rPr lang="en-US" smtClean="0"/>
              <a:pPr/>
              <a:t>6</a:t>
            </a:fld>
            <a:endParaRPr lang="en-US" dirty="0"/>
          </a:p>
        </p:txBody>
      </p:sp>
    </p:spTree>
    <p:extLst>
      <p:ext uri="{BB962C8B-B14F-4D97-AF65-F5344CB8AC3E}">
        <p14:creationId xmlns:p14="http://schemas.microsoft.com/office/powerpoint/2010/main" val="11517630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99592" y="3212976"/>
            <a:ext cx="7704856" cy="461665"/>
            <a:chOff x="251520" y="2276872"/>
            <a:chExt cx="8568952" cy="461665"/>
          </a:xfrm>
          <a:solidFill>
            <a:schemeClr val="accent1">
              <a:lumMod val="50000"/>
            </a:schemeClr>
          </a:solidFill>
        </p:grpSpPr>
        <p:sp>
          <p:nvSpPr>
            <p:cNvPr id="4" name="TextBox 3"/>
            <p:cNvSpPr txBox="1"/>
            <p:nvPr/>
          </p:nvSpPr>
          <p:spPr>
            <a:xfrm>
              <a:off x="864096" y="2276872"/>
              <a:ext cx="7956376" cy="461665"/>
            </a:xfrm>
            <a:prstGeom prst="rect">
              <a:avLst/>
            </a:prstGeom>
            <a:solidFill>
              <a:schemeClr val="bg2"/>
            </a:solidFill>
          </p:spPr>
          <p:txBody>
            <a:bodyPr wrap="square" rtlCol="0" anchor="ctr">
              <a:spAutoFit/>
            </a:bodyPr>
            <a:lstStyle/>
            <a:p>
              <a:r>
                <a:rPr lang="en-GB" sz="2400" dirty="0">
                  <a:solidFill>
                    <a:schemeClr val="bg1"/>
                  </a:solidFill>
                </a:rPr>
                <a:t>Introduction to the </a:t>
              </a:r>
              <a:r>
                <a:rPr lang="en-GB" sz="2400" dirty="0" smtClean="0">
                  <a:solidFill>
                    <a:schemeClr val="bg1"/>
                  </a:solidFill>
                </a:rPr>
                <a:t>NDPP</a:t>
              </a:r>
              <a:endParaRPr lang="en-US" sz="2400" dirty="0">
                <a:solidFill>
                  <a:schemeClr val="bg1"/>
                </a:solidFill>
                <a:cs typeface="Arial" panose="020B0604020202020204" pitchFamily="34" charset="0"/>
              </a:endParaRPr>
            </a:p>
          </p:txBody>
        </p:sp>
        <p:sp>
          <p:nvSpPr>
            <p:cNvPr id="5" name="TextBox 4"/>
            <p:cNvSpPr txBox="1"/>
            <p:nvPr/>
          </p:nvSpPr>
          <p:spPr>
            <a:xfrm>
              <a:off x="251520" y="2276872"/>
              <a:ext cx="495672" cy="461665"/>
            </a:xfrm>
            <a:prstGeom prst="rect">
              <a:avLst/>
            </a:prstGeom>
            <a:solidFill>
              <a:schemeClr val="bg2"/>
            </a:solidFill>
          </p:spPr>
          <p:txBody>
            <a:bodyPr wrap="square" rtlCol="0" anchor="ctr">
              <a:spAutoFit/>
            </a:bodyPr>
            <a:lstStyle/>
            <a:p>
              <a:pPr algn="ctr"/>
              <a:r>
                <a:rPr lang="en-GB" sz="2400" dirty="0" smtClean="0">
                  <a:solidFill>
                    <a:schemeClr val="bg1"/>
                  </a:solidFill>
                  <a:cs typeface="Arial" panose="020B0604020202020204" pitchFamily="34" charset="0"/>
                </a:rPr>
                <a:t>1.</a:t>
              </a:r>
              <a:endParaRPr lang="en-US" sz="2400" dirty="0">
                <a:solidFill>
                  <a:schemeClr val="bg1"/>
                </a:solidFill>
                <a:cs typeface="Arial" panose="020B0604020202020204" pitchFamily="34" charset="0"/>
              </a:endParaRPr>
            </a:p>
          </p:txBody>
        </p:sp>
      </p:grpSp>
      <p:grpSp>
        <p:nvGrpSpPr>
          <p:cNvPr id="6" name="Group 5"/>
          <p:cNvGrpSpPr/>
          <p:nvPr/>
        </p:nvGrpSpPr>
        <p:grpSpPr>
          <a:xfrm>
            <a:off x="899592" y="4142692"/>
            <a:ext cx="7704856" cy="461665"/>
            <a:chOff x="251520" y="2276872"/>
            <a:chExt cx="8568952" cy="461665"/>
          </a:xfrm>
          <a:solidFill>
            <a:schemeClr val="accent1">
              <a:lumMod val="50000"/>
            </a:schemeClr>
          </a:solidFill>
        </p:grpSpPr>
        <p:sp>
          <p:nvSpPr>
            <p:cNvPr id="7" name="TextBox 6"/>
            <p:cNvSpPr txBox="1"/>
            <p:nvPr/>
          </p:nvSpPr>
          <p:spPr>
            <a:xfrm>
              <a:off x="864096" y="2276872"/>
              <a:ext cx="7956376" cy="461665"/>
            </a:xfrm>
            <a:prstGeom prst="rect">
              <a:avLst/>
            </a:prstGeom>
            <a:grpFill/>
          </p:spPr>
          <p:txBody>
            <a:bodyPr wrap="square" rtlCol="0" anchor="ctr">
              <a:spAutoFit/>
            </a:bodyPr>
            <a:lstStyle/>
            <a:p>
              <a:r>
                <a:rPr lang="en-GB" sz="2400" dirty="0" smtClean="0">
                  <a:solidFill>
                    <a:schemeClr val="bg1"/>
                  </a:solidFill>
                  <a:cs typeface="Arial" panose="020B0604020202020204" pitchFamily="34" charset="0"/>
                </a:rPr>
                <a:t>Standardization in the NDPP</a:t>
              </a:r>
              <a:endParaRPr lang="en-US" sz="2400" dirty="0">
                <a:solidFill>
                  <a:schemeClr val="bg1"/>
                </a:solidFill>
                <a:cs typeface="Arial" panose="020B0604020202020204" pitchFamily="34" charset="0"/>
              </a:endParaRPr>
            </a:p>
          </p:txBody>
        </p:sp>
        <p:sp>
          <p:nvSpPr>
            <p:cNvPr id="8" name="TextBox 7"/>
            <p:cNvSpPr txBox="1"/>
            <p:nvPr/>
          </p:nvSpPr>
          <p:spPr>
            <a:xfrm>
              <a:off x="251520" y="2276872"/>
              <a:ext cx="495672" cy="461665"/>
            </a:xfrm>
            <a:prstGeom prst="rect">
              <a:avLst/>
            </a:prstGeom>
            <a:grpFill/>
          </p:spPr>
          <p:txBody>
            <a:bodyPr wrap="square" rtlCol="0" anchor="ctr">
              <a:spAutoFit/>
            </a:bodyPr>
            <a:lstStyle/>
            <a:p>
              <a:pPr algn="ctr"/>
              <a:r>
                <a:rPr lang="en-GB" sz="2400" dirty="0" smtClean="0">
                  <a:solidFill>
                    <a:schemeClr val="bg1"/>
                  </a:solidFill>
                  <a:cs typeface="Arial" panose="020B0604020202020204" pitchFamily="34" charset="0"/>
                </a:rPr>
                <a:t>2.</a:t>
              </a:r>
              <a:endParaRPr lang="en-US" sz="2400" dirty="0">
                <a:solidFill>
                  <a:schemeClr val="bg1"/>
                </a:solidFill>
                <a:cs typeface="Arial" panose="020B0604020202020204" pitchFamily="34" charset="0"/>
              </a:endParaRPr>
            </a:p>
          </p:txBody>
        </p:sp>
      </p:grpSp>
      <p:sp>
        <p:nvSpPr>
          <p:cNvPr id="16" name="Title 1"/>
          <p:cNvSpPr txBox="1">
            <a:spLocks/>
          </p:cNvSpPr>
          <p:nvPr/>
        </p:nvSpPr>
        <p:spPr>
          <a:xfrm>
            <a:off x="1907704" y="15205"/>
            <a:ext cx="7236296" cy="96552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3600" dirty="0" smtClean="0">
                <a:solidFill>
                  <a:schemeClr val="accent5">
                    <a:lumMod val="50000"/>
                  </a:schemeClr>
                </a:solidFill>
                <a:latin typeface="Arial" panose="020B0604020202020204" pitchFamily="34" charset="0"/>
                <a:cs typeface="Arial" panose="020B0604020202020204" pitchFamily="34" charset="0"/>
              </a:rPr>
              <a:t>Agenda</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B6E6061-A72F-467D-8B00-670F455A61A8}" type="slidenum">
              <a:rPr lang="en-US" smtClean="0"/>
              <a:pPr/>
              <a:t>7</a:t>
            </a:fld>
            <a:endParaRPr lang="en-US" dirty="0"/>
          </a:p>
        </p:txBody>
      </p:sp>
    </p:spTree>
    <p:extLst>
      <p:ext uri="{BB962C8B-B14F-4D97-AF65-F5344CB8AC3E}">
        <p14:creationId xmlns:p14="http://schemas.microsoft.com/office/powerpoint/2010/main" val="41856109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907704" y="15205"/>
            <a:ext cx="7236296" cy="96552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3600" dirty="0" smtClean="0">
                <a:solidFill>
                  <a:schemeClr val="accent5">
                    <a:lumMod val="50000"/>
                  </a:schemeClr>
                </a:solidFill>
                <a:latin typeface="Arial" panose="020B0604020202020204" pitchFamily="34" charset="0"/>
                <a:cs typeface="Arial" panose="020B0604020202020204" pitchFamily="34" charset="0"/>
              </a:rPr>
              <a:t>Standardization in the NDPP</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B6E6061-A72F-467D-8B00-670F455A61A8}" type="slidenum">
              <a:rPr lang="en-US" smtClean="0"/>
              <a:pPr/>
              <a:t>8</a:t>
            </a:fld>
            <a:endParaRPr lang="en-US" dirty="0"/>
          </a:p>
        </p:txBody>
      </p:sp>
      <p:sp>
        <p:nvSpPr>
          <p:cNvPr id="9" name="TextBox 8"/>
          <p:cNvSpPr txBox="1"/>
          <p:nvPr/>
        </p:nvSpPr>
        <p:spPr>
          <a:xfrm>
            <a:off x="755576" y="1700808"/>
            <a:ext cx="8064896"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Standardization and Interoperability one of 14 planning domains</a:t>
            </a:r>
            <a:br>
              <a:rPr lang="en-US" dirty="0" smtClean="0"/>
            </a:br>
            <a:r>
              <a:rPr lang="en-US" dirty="0" smtClean="0"/>
              <a:t>contributing to the various stands of capability development through the NDPP</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GB" dirty="0">
                <a:solidFill>
                  <a:schemeClr val="accent1">
                    <a:lumMod val="50000"/>
                  </a:schemeClr>
                </a:solidFill>
              </a:rPr>
              <a:t>NDPP Outline Model endorsed by Defence Ministers in October </a:t>
            </a:r>
            <a:r>
              <a:rPr lang="en-GB" dirty="0" smtClean="0">
                <a:solidFill>
                  <a:schemeClr val="accent1">
                    <a:lumMod val="50000"/>
                  </a:schemeClr>
                </a:solidFill>
              </a:rPr>
              <a:t>2016: </a:t>
            </a:r>
            <a:r>
              <a:rPr lang="en-US" dirty="0" smtClean="0"/>
              <a:t>‘NATO staffs will facilitate the development and implementation by Allies of agreed common standards (e.g. STANAGs and Allied Publications)’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More focus on interoperability and standardization due to increased </a:t>
            </a:r>
            <a:r>
              <a:rPr lang="en-US" dirty="0" err="1" smtClean="0"/>
              <a:t>multinationality</a:t>
            </a:r>
            <a:r>
              <a:rPr lang="en-US" dirty="0" smtClean="0"/>
              <a:t> of high-readiness tactical forces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Use on NDPP as tool to encourage Allies to improve national implementation of standards </a:t>
            </a:r>
            <a:endParaRPr lang="en-US" dirty="0"/>
          </a:p>
        </p:txBody>
      </p:sp>
    </p:spTree>
    <p:extLst>
      <p:ext uri="{BB962C8B-B14F-4D97-AF65-F5344CB8AC3E}">
        <p14:creationId xmlns:p14="http://schemas.microsoft.com/office/powerpoint/2010/main" val="5368320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NDPP – Step 1</a:t>
            </a:r>
            <a:endParaRPr lang="en-US" dirty="0"/>
          </a:p>
        </p:txBody>
      </p:sp>
      <p:pic>
        <p:nvPicPr>
          <p:cNvPr id="4" name="Picture 25" descr="j0439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9786"/>
            <a:ext cx="2466974" cy="22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auto">
          <a:xfrm>
            <a:off x="3172941" y="1268760"/>
            <a:ext cx="4392000" cy="576000"/>
          </a:xfrm>
          <a:prstGeom prst="rect">
            <a:avLst/>
          </a:prstGeom>
          <a:solidFill>
            <a:srgbClr val="009900"/>
          </a:solidFill>
          <a:ln w="9525">
            <a:no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GB" altLang="en-US" sz="2000" b="1" dirty="0" smtClean="0">
                <a:solidFill>
                  <a:srgbClr val="FFFFFF"/>
                </a:solidFill>
              </a:rPr>
              <a:t>Develop Guidance for NDPP Cycle</a:t>
            </a:r>
            <a:endParaRPr lang="en-US" altLang="en-US" sz="2000" b="1" dirty="0">
              <a:solidFill>
                <a:srgbClr val="FFFFFF"/>
              </a:solidFill>
            </a:endParaRPr>
          </a:p>
        </p:txBody>
      </p:sp>
      <p:sp>
        <p:nvSpPr>
          <p:cNvPr id="6" name="Rectangle 5"/>
          <p:cNvSpPr/>
          <p:nvPr/>
        </p:nvSpPr>
        <p:spPr>
          <a:xfrm>
            <a:off x="2627784" y="2696418"/>
            <a:ext cx="6624736" cy="1938992"/>
          </a:xfrm>
          <a:prstGeom prst="rect">
            <a:avLst/>
          </a:prstGeom>
        </p:spPr>
        <p:txBody>
          <a:bodyPr wrap="square">
            <a:spAutoFit/>
          </a:bodyPr>
          <a:lstStyle/>
          <a:p>
            <a:pPr lvl="1"/>
            <a:r>
              <a:rPr lang="en-US" sz="2000" u="sng" dirty="0">
                <a:solidFill>
                  <a:schemeClr val="accent5">
                    <a:lumMod val="50000"/>
                  </a:schemeClr>
                </a:solidFill>
              </a:rPr>
              <a:t>PO (</a:t>
            </a:r>
            <a:r>
              <a:rPr lang="en-US" sz="2000" u="sng" dirty="0" smtClean="0">
                <a:solidFill>
                  <a:schemeClr val="accent5">
                    <a:lumMod val="50000"/>
                  </a:schemeClr>
                </a:solidFill>
              </a:rPr>
              <a:t>2019)0077 </a:t>
            </a:r>
            <a:r>
              <a:rPr lang="en-US" sz="2000" b="1" u="sng" dirty="0">
                <a:solidFill>
                  <a:srgbClr val="C00000"/>
                </a:solidFill>
              </a:rPr>
              <a:t>Political Guidance </a:t>
            </a:r>
            <a:r>
              <a:rPr lang="en-US" sz="2000" u="sng" dirty="0">
                <a:solidFill>
                  <a:schemeClr val="accent5">
                    <a:lumMod val="50000"/>
                  </a:schemeClr>
                </a:solidFill>
              </a:rPr>
              <a:t>(Appendix 1</a:t>
            </a:r>
            <a:r>
              <a:rPr lang="en-US" sz="2000" u="sng" dirty="0" smtClean="0">
                <a:solidFill>
                  <a:schemeClr val="accent5">
                    <a:lumMod val="50000"/>
                  </a:schemeClr>
                </a:solidFill>
              </a:rPr>
              <a:t>):</a:t>
            </a:r>
            <a:br>
              <a:rPr lang="en-US" sz="2000" u="sng" dirty="0" smtClean="0">
                <a:solidFill>
                  <a:schemeClr val="accent5">
                    <a:lumMod val="50000"/>
                  </a:schemeClr>
                </a:solidFill>
              </a:rPr>
            </a:br>
            <a:endParaRPr lang="en-US" sz="2000" u="sng" dirty="0" smtClean="0">
              <a:solidFill>
                <a:schemeClr val="accent5">
                  <a:lumMod val="50000"/>
                </a:schemeClr>
              </a:solidFill>
            </a:endParaRPr>
          </a:p>
          <a:p>
            <a:pPr lvl="1"/>
            <a:r>
              <a:rPr lang="en-US" sz="2000" dirty="0" smtClean="0">
                <a:solidFill>
                  <a:schemeClr val="accent1">
                    <a:lumMod val="50000"/>
                  </a:schemeClr>
                </a:solidFill>
              </a:rPr>
              <a:t>“…</a:t>
            </a:r>
            <a:r>
              <a:rPr lang="en-US" sz="2000" b="1" dirty="0" smtClean="0">
                <a:solidFill>
                  <a:srgbClr val="C00000"/>
                </a:solidFill>
              </a:rPr>
              <a:t>standardization</a:t>
            </a:r>
            <a:r>
              <a:rPr lang="en-US" sz="2000" dirty="0" smtClean="0">
                <a:solidFill>
                  <a:schemeClr val="accent1">
                    <a:lumMod val="50000"/>
                  </a:schemeClr>
                </a:solidFill>
              </a:rPr>
              <a:t> </a:t>
            </a:r>
            <a:r>
              <a:rPr lang="en-US" sz="2000" dirty="0">
                <a:solidFill>
                  <a:schemeClr val="accent5">
                    <a:lumMod val="50000"/>
                  </a:schemeClr>
                </a:solidFill>
              </a:rPr>
              <a:t>is </a:t>
            </a:r>
            <a:r>
              <a:rPr lang="en-US" sz="2000" b="1" dirty="0">
                <a:solidFill>
                  <a:schemeClr val="accent5">
                    <a:lumMod val="50000"/>
                  </a:schemeClr>
                </a:solidFill>
              </a:rPr>
              <a:t>critical</a:t>
            </a:r>
            <a:r>
              <a:rPr lang="en-US" sz="2000" dirty="0">
                <a:solidFill>
                  <a:schemeClr val="accent5">
                    <a:lumMod val="50000"/>
                  </a:schemeClr>
                </a:solidFill>
              </a:rPr>
              <a:t> to </a:t>
            </a:r>
            <a:r>
              <a:rPr lang="en-US" sz="2000" b="1" dirty="0" err="1" smtClean="0">
                <a:solidFill>
                  <a:schemeClr val="accent5">
                    <a:lumMod val="50000"/>
                  </a:schemeClr>
                </a:solidFill>
              </a:rPr>
              <a:t>defence</a:t>
            </a:r>
            <a:r>
              <a:rPr lang="en-US" sz="2000" b="1" dirty="0" smtClean="0">
                <a:solidFill>
                  <a:schemeClr val="accent5">
                    <a:lumMod val="50000"/>
                  </a:schemeClr>
                </a:solidFill>
              </a:rPr>
              <a:t> planning.</a:t>
            </a:r>
            <a:r>
              <a:rPr lang="en-US" sz="2000" dirty="0" smtClean="0">
                <a:solidFill>
                  <a:schemeClr val="accent5">
                    <a:lumMod val="50000"/>
                  </a:schemeClr>
                </a:solidFill>
              </a:rPr>
              <a:t> Implementation of NATO STANAGs by individual Allies </a:t>
            </a:r>
            <a:r>
              <a:rPr lang="en-US" sz="2000" dirty="0">
                <a:solidFill>
                  <a:schemeClr val="accent5">
                    <a:lumMod val="50000"/>
                  </a:schemeClr>
                </a:solidFill>
              </a:rPr>
              <a:t>and </a:t>
            </a:r>
            <a:r>
              <a:rPr lang="en-US" sz="2000" dirty="0" smtClean="0">
                <a:solidFill>
                  <a:schemeClr val="accent5">
                    <a:lumMod val="50000"/>
                  </a:schemeClr>
                </a:solidFill>
              </a:rPr>
              <a:t>also NATO </a:t>
            </a:r>
            <a:r>
              <a:rPr lang="en-US" sz="2000" dirty="0">
                <a:solidFill>
                  <a:schemeClr val="accent5">
                    <a:lumMod val="50000"/>
                  </a:schemeClr>
                </a:solidFill>
              </a:rPr>
              <a:t>bodies </a:t>
            </a:r>
            <a:r>
              <a:rPr lang="en-US" sz="2000" dirty="0" smtClean="0">
                <a:solidFill>
                  <a:schemeClr val="accent5">
                    <a:lumMod val="50000"/>
                  </a:schemeClr>
                </a:solidFill>
              </a:rPr>
              <a:t>is essential to bolster Alliance readiness and responsiveness.”</a:t>
            </a:r>
            <a:endParaRPr lang="en-US" sz="3200" dirty="0">
              <a:solidFill>
                <a:schemeClr val="accent1">
                  <a:lumMod val="50000"/>
                </a:schemeClr>
              </a:solidFill>
            </a:endParaRPr>
          </a:p>
        </p:txBody>
      </p:sp>
      <p:sp>
        <p:nvSpPr>
          <p:cNvPr id="7" name="Rectangle 6"/>
          <p:cNvSpPr/>
          <p:nvPr/>
        </p:nvSpPr>
        <p:spPr>
          <a:xfrm>
            <a:off x="611560" y="4797152"/>
            <a:ext cx="8299524" cy="707886"/>
          </a:xfrm>
          <a:prstGeom prst="rect">
            <a:avLst/>
          </a:prstGeom>
          <a:noFill/>
        </p:spPr>
        <p:txBody>
          <a:bodyPr wrap="square">
            <a:spAutoFit/>
          </a:bodyPr>
          <a:lstStyle/>
          <a:p>
            <a:pPr lvl="1"/>
            <a:r>
              <a:rPr lang="en-US" sz="2000" dirty="0" smtClean="0">
                <a:solidFill>
                  <a:schemeClr val="accent5">
                    <a:lumMod val="50000"/>
                  </a:schemeClr>
                </a:solidFill>
              </a:rPr>
              <a:t>“Allies should align their standardization activities with NATO’s planning priorities and initiatives.” </a:t>
            </a:r>
            <a:endParaRPr lang="en-US" sz="2000" dirty="0">
              <a:solidFill>
                <a:schemeClr val="accent5">
                  <a:lumMod val="50000"/>
                </a:schemeClr>
              </a:solidFill>
            </a:endParaRPr>
          </a:p>
        </p:txBody>
      </p:sp>
      <p:sp>
        <p:nvSpPr>
          <p:cNvPr id="8" name="AutoShape 22"/>
          <p:cNvSpPr>
            <a:spLocks noChangeArrowheads="1"/>
          </p:cNvSpPr>
          <p:nvPr/>
        </p:nvSpPr>
        <p:spPr bwMode="auto">
          <a:xfrm rot="3639768">
            <a:off x="2401431" y="1520352"/>
            <a:ext cx="414338" cy="1020129"/>
          </a:xfrm>
          <a:prstGeom prst="downArrow">
            <a:avLst>
              <a:gd name="adj1" fmla="val 50000"/>
              <a:gd name="adj2" fmla="val 3046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chemeClr val="hlink"/>
              </a:solidFill>
            </a:endParaRPr>
          </a:p>
        </p:txBody>
      </p:sp>
      <p:sp>
        <p:nvSpPr>
          <p:cNvPr id="9" name="Slide Number Placeholder 8"/>
          <p:cNvSpPr>
            <a:spLocks noGrp="1"/>
          </p:cNvSpPr>
          <p:nvPr>
            <p:ph type="sldNum" sz="quarter" idx="12"/>
          </p:nvPr>
        </p:nvSpPr>
        <p:spPr/>
        <p:txBody>
          <a:bodyPr/>
          <a:lstStyle/>
          <a:p>
            <a:fld id="{DB6E6061-A72F-467D-8B00-670F455A61A8}" type="slidenum">
              <a:rPr lang="en-US" smtClean="0"/>
              <a:pPr/>
              <a:t>9</a:t>
            </a:fld>
            <a:endParaRPr lang="en-US" dirty="0"/>
          </a:p>
        </p:txBody>
      </p:sp>
      <p:sp>
        <p:nvSpPr>
          <p:cNvPr id="10" name="TextBox 9"/>
          <p:cNvSpPr txBox="1"/>
          <p:nvPr/>
        </p:nvSpPr>
        <p:spPr>
          <a:xfrm>
            <a:off x="3078534" y="2032340"/>
            <a:ext cx="5085046" cy="461665"/>
          </a:xfrm>
          <a:prstGeom prst="rect">
            <a:avLst/>
          </a:prstGeom>
          <a:noFill/>
        </p:spPr>
        <p:txBody>
          <a:bodyPr wrap="none" rtlCol="0">
            <a:spAutoFit/>
          </a:bodyPr>
          <a:lstStyle/>
          <a:p>
            <a:r>
              <a:rPr lang="en-US" sz="2400" b="1" u="sng" dirty="0" smtClean="0">
                <a:solidFill>
                  <a:schemeClr val="accent1">
                    <a:lumMod val="75000"/>
                  </a:schemeClr>
                </a:solidFill>
              </a:rPr>
              <a:t>Final Product:</a:t>
            </a:r>
            <a:r>
              <a:rPr lang="en-US" sz="2400" b="1" dirty="0" smtClean="0">
                <a:solidFill>
                  <a:schemeClr val="accent1">
                    <a:lumMod val="75000"/>
                  </a:schemeClr>
                </a:solidFill>
              </a:rPr>
              <a:t> Political Guidance </a:t>
            </a:r>
            <a:endParaRPr lang="en-US" sz="2400" b="1" dirty="0">
              <a:solidFill>
                <a:schemeClr val="accent1">
                  <a:lumMod val="75000"/>
                </a:schemeClr>
              </a:solidFill>
            </a:endParaRPr>
          </a:p>
        </p:txBody>
      </p:sp>
    </p:spTree>
    <p:extLst>
      <p:ext uri="{BB962C8B-B14F-4D97-AF65-F5344CB8AC3E}">
        <p14:creationId xmlns:p14="http://schemas.microsoft.com/office/powerpoint/2010/main" val="6529823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7DB86E-0073-4CA5-AA42-10AF7E1836AE}" vid="{ECD3D869-E1C5-47D7-B0F7-AAA0CC7063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170515_NSO Template</Template>
  <TotalTime>181</TotalTime>
  <Words>859</Words>
  <Application>Microsoft Office PowerPoint</Application>
  <PresentationFormat>On-screen Show (4:3)</PresentationFormat>
  <Paragraphs>156</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Arial</vt:lpstr>
      <vt:lpstr>Calibri</vt:lpstr>
      <vt:lpstr>Calibri Light</vt:lpstr>
      <vt:lpstr>Courier New</vt:lpstr>
      <vt:lpstr>Wingdings</vt:lpstr>
      <vt:lpstr>1_Office Theme</vt:lpstr>
      <vt:lpstr>PowerPoint Presentation</vt:lpstr>
      <vt:lpstr>PowerPoint Presentation</vt:lpstr>
      <vt:lpstr>Aim / Purpose of the NDPP</vt:lpstr>
      <vt:lpstr>Focus of the NDPP</vt:lpstr>
      <vt:lpstr>Steps of the NDPP</vt:lpstr>
      <vt:lpstr>NDPP: Constantly Running Circle</vt:lpstr>
      <vt:lpstr>PowerPoint Presentation</vt:lpstr>
      <vt:lpstr>PowerPoint Presentation</vt:lpstr>
      <vt:lpstr>NDPP – Step 1</vt:lpstr>
      <vt:lpstr>NDPP – Step 2</vt:lpstr>
      <vt:lpstr>BiSC Capability Codes and Statements - Purpose -</vt:lpstr>
      <vt:lpstr>Standards in Support of Capabilities (CC/CS Catalogue, Example 1)</vt:lpstr>
      <vt:lpstr>Standards in Support of Capabilities (CC/CS Catalogue, Example 2)</vt:lpstr>
      <vt:lpstr>Standards in Support of Capabilities (CC/CS Catalogue, identification of standards)</vt:lpstr>
      <vt:lpstr>NDPP – Step 3</vt:lpstr>
      <vt:lpstr>Link Between Targets and  Standards Supporting Delivery of Targets</vt:lpstr>
      <vt:lpstr>Blue Books and CC/CS - Example -</vt:lpstr>
      <vt:lpstr>NDPP – Step 4</vt:lpstr>
      <vt:lpstr>NDPP – Step 5</vt:lpstr>
      <vt:lpstr>Defence Planning Capability Survey:  Main Vehicle for Review Process</vt:lpstr>
      <vt:lpstr>Standard Related Questions in DPCS  - Examples (1) -</vt:lpstr>
      <vt:lpstr>Standard Related Questions in DPCS  - Examples (2) -</vt:lpstr>
      <vt:lpstr>NDPP and Standardization - Summary -</vt:lpstr>
      <vt:lpstr>NSO Contribution to the NDPP</vt:lpstr>
      <vt:lpstr>PowerPoint Presentation</vt:lpstr>
    </vt:vector>
  </TitlesOfParts>
  <Company>NATO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Kueck Christoph</dc:creator>
  <cp:lastModifiedBy>Schmaglowski Dieter</cp:lastModifiedBy>
  <cp:revision>36</cp:revision>
  <cp:lastPrinted>2017-01-18T14:48:18Z</cp:lastPrinted>
  <dcterms:created xsi:type="dcterms:W3CDTF">2017-05-19T10:16:59Z</dcterms:created>
  <dcterms:modified xsi:type="dcterms:W3CDTF">2019-07-30T09:13:04Z</dcterms:modified>
</cp:coreProperties>
</file>