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27"/>
  </p:notesMasterIdLst>
  <p:handoutMasterIdLst>
    <p:handoutMasterId r:id="rId28"/>
  </p:handoutMasterIdLst>
  <p:sldIdLst>
    <p:sldId id="560" r:id="rId2"/>
    <p:sldId id="599" r:id="rId3"/>
    <p:sldId id="579" r:id="rId4"/>
    <p:sldId id="581" r:id="rId5"/>
    <p:sldId id="600" r:id="rId6"/>
    <p:sldId id="601" r:id="rId7"/>
    <p:sldId id="583" r:id="rId8"/>
    <p:sldId id="590" r:id="rId9"/>
    <p:sldId id="611" r:id="rId10"/>
    <p:sldId id="598" r:id="rId11"/>
    <p:sldId id="603" r:id="rId12"/>
    <p:sldId id="609" r:id="rId13"/>
    <p:sldId id="610" r:id="rId14"/>
    <p:sldId id="602" r:id="rId15"/>
    <p:sldId id="586" r:id="rId16"/>
    <p:sldId id="604" r:id="rId17"/>
    <p:sldId id="594" r:id="rId18"/>
    <p:sldId id="595" r:id="rId19"/>
    <p:sldId id="605" r:id="rId20"/>
    <p:sldId id="596" r:id="rId21"/>
    <p:sldId id="606" r:id="rId22"/>
    <p:sldId id="607" r:id="rId23"/>
    <p:sldId id="608" r:id="rId24"/>
    <p:sldId id="588" r:id="rId25"/>
    <p:sldId id="575" r:id="rId2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EAEDF6"/>
    <a:srgbClr val="FFFFCC"/>
    <a:srgbClr val="FFFFFF"/>
    <a:srgbClr val="FFFF99"/>
    <a:srgbClr val="99CCFF"/>
    <a:srgbClr val="5F5F5F"/>
    <a:srgbClr val="33CC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485" autoAdjust="0"/>
  </p:normalViewPr>
  <p:slideViewPr>
    <p:cSldViewPr>
      <p:cViewPr varScale="1">
        <p:scale>
          <a:sx n="89" d="100"/>
          <a:sy n="89" d="100"/>
        </p:scale>
        <p:origin x="1219" y="82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8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Response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DEU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Ratifying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DEU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Ratifying Implementing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DEU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Ratifying Future Impl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DEU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332328"/>
        <c:axId val="11326056"/>
      </c:barChart>
      <c:catAx>
        <c:axId val="11332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26056"/>
        <c:crosses val="autoZero"/>
        <c:auto val="1"/>
        <c:lblAlgn val="ctr"/>
        <c:lblOffset val="100"/>
        <c:noMultiLvlLbl val="0"/>
      </c:catAx>
      <c:valAx>
        <c:axId val="1132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Ratification Responses </a:t>
            </a:r>
          </a:p>
          <a:p>
            <a:pPr>
              <a:defRPr/>
            </a:pPr>
            <a:r>
              <a:rPr lang="en-US"/>
              <a:t>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explosion val="8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explosion val="17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3"/>
              <c:layout>
                <c:manualLayout>
                  <c:x val="-2.1222068085161812E-2"/>
                  <c:y val="1.0654281530722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No Response</c:v>
                </c:pt>
                <c:pt idx="1">
                  <c:v>Not Ratifying</c:v>
                </c:pt>
                <c:pt idx="2">
                  <c:v>Ratifying Impl.</c:v>
                </c:pt>
                <c:pt idx="3">
                  <c:v>Ratifying Future Impl.</c:v>
                </c:pt>
                <c:pt idx="4">
                  <c:v>Rest *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6.2</c:v>
                </c:pt>
                <c:pt idx="1">
                  <c:v>2.6</c:v>
                </c:pt>
                <c:pt idx="2">
                  <c:v>85</c:v>
                </c:pt>
                <c:pt idx="3">
                  <c:v>4.2</c:v>
                </c:pt>
                <c:pt idx="4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Response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Slovenia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Ratifying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Slovenia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Ratifying Implementing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Slovenia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Ratifying Future Impl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Slovenia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182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331936"/>
        <c:axId val="11333504"/>
      </c:barChart>
      <c:catAx>
        <c:axId val="11331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33504"/>
        <c:crosses val="autoZero"/>
        <c:auto val="1"/>
        <c:lblAlgn val="ctr"/>
        <c:lblOffset val="100"/>
        <c:noMultiLvlLbl val="0"/>
      </c:catAx>
      <c:valAx>
        <c:axId val="1133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Ratification Responses  </a:t>
            </a:r>
          </a:p>
          <a:p>
            <a:pPr>
              <a:defRPr/>
            </a:pPr>
            <a:r>
              <a:rPr lang="en-US"/>
              <a:t>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explosion val="8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explosion val="17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16.9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No Response</c:v>
                </c:pt>
                <c:pt idx="1">
                  <c:v>Not Ratifying</c:v>
                </c:pt>
                <c:pt idx="2">
                  <c:v>Ratifying Impl.</c:v>
                </c:pt>
                <c:pt idx="3">
                  <c:v>Ratifying Future Impl.</c:v>
                </c:pt>
                <c:pt idx="4">
                  <c:v>Rest *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30.9</c:v>
                </c:pt>
                <c:pt idx="1">
                  <c:v>0.1</c:v>
                </c:pt>
                <c:pt idx="2">
                  <c:v>40.4</c:v>
                </c:pt>
                <c:pt idx="3">
                  <c:v>17.600000000000001</c:v>
                </c:pt>
                <c:pt idx="4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Response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Albania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Ratifying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Albania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Ratifying Implementing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Albania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192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Ratifying Future Impl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Albania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53329360"/>
        <c:axId val="453330144"/>
      </c:barChart>
      <c:catAx>
        <c:axId val="453329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3330144"/>
        <c:crosses val="autoZero"/>
        <c:auto val="1"/>
        <c:lblAlgn val="ctr"/>
        <c:lblOffset val="100"/>
        <c:noMultiLvlLbl val="0"/>
      </c:catAx>
      <c:valAx>
        <c:axId val="45333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32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Ratification Responses  </a:t>
            </a:r>
          </a:p>
          <a:p>
            <a:pPr>
              <a:defRPr/>
            </a:pPr>
            <a:r>
              <a:rPr lang="en-US"/>
              <a:t>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explosion val="8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explosion val="17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No Response</c:v>
                </c:pt>
                <c:pt idx="1">
                  <c:v>Not Ratifying</c:v>
                </c:pt>
                <c:pt idx="2">
                  <c:v>Ratifying Impl.</c:v>
                </c:pt>
                <c:pt idx="3">
                  <c:v>Ratifying Future Impl.</c:v>
                </c:pt>
                <c:pt idx="4">
                  <c:v>Rest *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</c:v>
                </c:pt>
                <c:pt idx="1">
                  <c:v>0</c:v>
                </c:pt>
                <c:pt idx="2">
                  <c:v>17.899999999999999</c:v>
                </c:pt>
                <c:pt idx="3">
                  <c:v>6.4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plosion val="5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explosion val="6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explosion val="6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explosion val="6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7326935695538058E-2"/>
                  <c:y val="-7.773228346456692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314304461942254E-3"/>
                  <c:y val="-2.02212106299212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200838795689382E-2"/>
                  <c:y val="-5.35445601760195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310367454068241E-2"/>
                  <c:y val="5.721456692913386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49491469816273E-2"/>
                  <c:y val="4.39510334645669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3"/>
                <c:pt idx="0">
                  <c:v>Received</c:v>
                </c:pt>
                <c:pt idx="2">
                  <c:v>Missing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</c:v>
                </c:pt>
                <c:pt idx="2">
                  <c:v>81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3"/>
                      <c:pt idx="0">
                        <c:v>Received</c:v>
                      </c:pt>
                      <c:pt idx="2">
                        <c:v>Missing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3"/>
                      <c:pt idx="0">
                        <c:v>Received</c:v>
                      </c:pt>
                      <c:pt idx="2">
                        <c:v>Missing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b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delete val="1"/>
      </c:legendEntry>
      <c:legendEntry>
        <c:idx val="2"/>
        <c:txPr>
          <a:bodyPr rot="0" spcFirstLastPara="1" vertOverflow="ellipsis" vert="horz" wrap="square" anchor="b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4.1452859404510607E-2"/>
          <c:y val="0.83159830999942352"/>
          <c:w val="0.87859599347999473"/>
          <c:h val="0.168401630638828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77239998750271E-2"/>
          <c:y val="7.5109487400345329E-2"/>
          <c:w val="0.93804246458251472"/>
          <c:h val="0.69321973425196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 w="28575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5B9BD5"/>
              </a:solidFill>
              <a:ln w="28575"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A5A5A5"/>
              </a:solidFill>
              <a:ln w="28575">
                <a:solidFill>
                  <a:schemeClr val="bg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28575"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4472C4"/>
              </a:solidFill>
              <a:ln w="28575"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10% or less reported</c:v>
                </c:pt>
                <c:pt idx="1">
                  <c:v>10-20 % reported</c:v>
                </c:pt>
                <c:pt idx="2">
                  <c:v>20-30 % reported</c:v>
                </c:pt>
                <c:pt idx="3">
                  <c:v>30-50 % reported</c:v>
                </c:pt>
                <c:pt idx="4">
                  <c:v>50%   or more reported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9"/>
        <c:overlap val="-22"/>
        <c:axId val="11333112"/>
        <c:axId val="11329192"/>
      </c:barChart>
      <c:catAx>
        <c:axId val="1133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9192"/>
        <c:crosses val="autoZero"/>
        <c:auto val="1"/>
        <c:lblAlgn val="ctr"/>
        <c:lblOffset val="100"/>
        <c:noMultiLvlLbl val="0"/>
      </c:catAx>
      <c:valAx>
        <c:axId val="11329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2D4B437-A2B5-4E45-B374-BEEFD3602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0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0485" y="4716464"/>
            <a:ext cx="6336704" cy="492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405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360000" indent="-2857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540000" indent="-171450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ü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79606" y="4716464"/>
            <a:ext cx="5438464" cy="4467225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217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182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06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79606" y="4716464"/>
            <a:ext cx="5438464" cy="4467225"/>
          </a:xfrm>
        </p:spPr>
        <p:txBody>
          <a:bodyPr/>
          <a:lstStyle/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719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514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20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4137, CNAD (NNAG): Standard Underwater Explosion Test for Operational Surface Ships and Crafts</a:t>
            </a:r>
          </a:p>
          <a:p>
            <a:r>
              <a:rPr lang="en-US" dirty="0" smtClean="0"/>
              <a:t>4194, CNAD (NNAG): Standardized Wave and Wind Environments and Shipboard reporting of Sea Conditions</a:t>
            </a:r>
          </a:p>
          <a:p>
            <a:r>
              <a:rPr lang="en-US" dirty="0" smtClean="0"/>
              <a:t>4144, CNAD (NAAG): Firing Techniques to Determine Data for Fire Control Systems</a:t>
            </a:r>
          </a:p>
          <a:p>
            <a:r>
              <a:rPr lang="en-US" dirty="0" smtClean="0"/>
              <a:t>4142, CNAD (NNAG): Shock Resistance Analysis of Equipment for Surface Ships </a:t>
            </a:r>
          </a:p>
          <a:p>
            <a:r>
              <a:rPr lang="en-US" dirty="0" smtClean="0"/>
              <a:t>3575, CNAD (NAFAG): Aircraft Stores Ejector Racks</a:t>
            </a:r>
          </a:p>
          <a:p>
            <a:r>
              <a:rPr lang="en-US" dirty="0" smtClean="0"/>
              <a:t>4093, CNAD (LCMG):  Mutual Acceptance by NATO Member Countries of Qualification of Electronic and Electrical Components for Military Use</a:t>
            </a:r>
          </a:p>
          <a:p>
            <a:r>
              <a:rPr lang="en-US" dirty="0" smtClean="0"/>
              <a:t>5511, C3B (CaP1): Tactical Data Exchange – Link 11/11B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54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85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53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647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61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19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83" y="2379"/>
            <a:ext cx="9144000" cy="1195200"/>
          </a:xfrm>
          <a:prstGeom prst="rect">
            <a:avLst/>
          </a:prstGeom>
          <a:solidFill>
            <a:srgbClr val="EA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1560" y="15205"/>
            <a:ext cx="7886700" cy="118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407" y="-1"/>
            <a:ext cx="9145407" cy="3552498"/>
            <a:chOff x="-1407" y="-1"/>
            <a:chExt cx="9145407" cy="3552498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323473"/>
              <a:ext cx="9144000" cy="2229024"/>
              <a:chOff x="0" y="1323473"/>
              <a:chExt cx="9144000" cy="222902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1323473"/>
                <a:ext cx="9144000" cy="2225842"/>
                <a:chOff x="0" y="2141621"/>
                <a:chExt cx="9144000" cy="2225842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0" y="2141621"/>
                  <a:ext cx="9144000" cy="222584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25623" y="2177714"/>
                  <a:ext cx="2999740" cy="2153654"/>
                </a:xfrm>
                <a:prstGeom prst="rect">
                  <a:avLst/>
                </a:prstGeom>
                <a:solidFill>
                  <a:srgbClr val="EAEDF6"/>
                </a:solidFill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1" y="2213809"/>
                  <a:ext cx="5787188" cy="214162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2800" b="1" kern="1700" spc="100" dirty="0" smtClean="0">
                      <a:solidFill>
                        <a:srgbClr val="27568B"/>
                      </a:solidFill>
                    </a:rPr>
                    <a:t>NATO  STANDARDIZATION  OFFICE                                                                </a:t>
                  </a:r>
                  <a:endParaRPr lang="en-US" sz="2800" b="1" kern="1700" spc="100" dirty="0">
                    <a:solidFill>
                      <a:srgbClr val="27568B"/>
                    </a:solidFill>
                  </a:endParaRPr>
                </a:p>
              </p:txBody>
            </p:sp>
          </p:grpSp>
          <p:pic>
            <p:nvPicPr>
              <p:cNvPr id="12" name="Picture 11" descr="new NSO Logo_sans.png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13424" b="15647"/>
              <a:stretch/>
            </p:blipFill>
            <p:spPr>
              <a:xfrm>
                <a:off x="5931245" y="1323833"/>
                <a:ext cx="3142114" cy="2228664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-1407" y="-1"/>
              <a:ext cx="9143999" cy="13475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2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0" y="3551995"/>
            <a:ext cx="827584" cy="330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7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-4500"/>
            <a:ext cx="7178675" cy="979937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1630" y="-908"/>
            <a:ext cx="7182370" cy="97634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2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/>
            <a:fld id="{DB6E6061-A72F-467D-8B00-670F455A61A8}" type="slidenum">
              <a:rPr lang="en-US" sz="11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7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958509" y="-6836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61630" y="-908"/>
            <a:ext cx="7182370" cy="97634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5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992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48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-2"/>
            <a:ext cx="617917" cy="6855889"/>
            <a:chOff x="1" y="-2"/>
            <a:chExt cx="617917" cy="6855889"/>
          </a:xfrm>
        </p:grpSpPr>
        <p:sp>
          <p:nvSpPr>
            <p:cNvPr id="14" name="Rectangle 13"/>
            <p:cNvSpPr/>
            <p:nvPr userDrawn="1"/>
          </p:nvSpPr>
          <p:spPr>
            <a:xfrm rot="16200000">
              <a:off x="-3118985" y="3118984"/>
              <a:ext cx="6855889" cy="617917"/>
            </a:xfrm>
            <a:prstGeom prst="rect">
              <a:avLst/>
            </a:prstGeom>
            <a:solidFill>
              <a:srgbClr val="EAE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 descr="new NSO Logo_sans.png"/>
            <p:cNvPicPr>
              <a:picLocks noChangeAspect="1"/>
            </p:cNvPicPr>
            <p:nvPr userDrawn="1"/>
          </p:nvPicPr>
          <p:blipFill rotWithShape="1">
            <a:blip r:embed="rId7" cstate="print"/>
            <a:srcRect t="13424" b="15647"/>
            <a:stretch/>
          </p:blipFill>
          <p:spPr>
            <a:xfrm>
              <a:off x="8852" y="6417349"/>
              <a:ext cx="609066" cy="432000"/>
            </a:xfrm>
            <a:prstGeom prst="rect">
              <a:avLst/>
            </a:prstGeom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9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2" r:id="rId2"/>
    <p:sldLayoutId id="2147483698" r:id="rId3"/>
    <p:sldLayoutId id="2147483713" r:id="rId4"/>
    <p:sldLayoutId id="214748371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969604"/>
            <a:ext cx="19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Warsaw,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18 Sep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2019</a:t>
            </a:r>
            <a:endParaRPr lang="en-US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323274"/>
            <a:ext cx="2827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Dieter Schmaglowski</a:t>
            </a:r>
          </a:p>
          <a:p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Deputy Director NSO</a:t>
            </a:r>
            <a:endParaRPr lang="en-US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903078" y="3916794"/>
            <a:ext cx="733784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NATO STANDARDIZATION PROCESS</a:t>
            </a:r>
          </a:p>
          <a:p>
            <a:pPr algn="ctr">
              <a:spcBef>
                <a:spcPts val="1200"/>
              </a:spcBef>
            </a:pPr>
            <a:r>
              <a:rPr lang="en-GB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Ratification and Implementation</a:t>
            </a:r>
            <a:br>
              <a:rPr lang="en-GB" sz="28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of NATO Standards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STANAGs delayed in Ratification</a:t>
            </a:r>
            <a:br>
              <a:rPr lang="en-GB" sz="2800" dirty="0" smtClean="0"/>
            </a:br>
            <a:r>
              <a:rPr lang="en-GB" sz="1800" dirty="0" smtClean="0"/>
              <a:t>as of 23 Apr 2019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365193"/>
              </p:ext>
            </p:extLst>
          </p:nvPr>
        </p:nvGraphicFramePr>
        <p:xfrm>
          <a:off x="755576" y="1397000"/>
          <a:ext cx="7920880" cy="395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Due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Promulgation 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Ratification responses received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4137 Ed.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2000-01-31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</a:t>
                      </a:r>
                      <a:r>
                        <a:rPr lang="en-US" sz="1000" dirty="0" smtClean="0"/>
                        <a:t>(+ 4 not participating)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4142 Ed.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2003-11-14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</a:t>
                      </a:r>
                      <a:r>
                        <a:rPr lang="en-US" sz="1000" dirty="0" smtClean="0"/>
                        <a:t>(+ 3 not participating, 2 not ratifying)</a:t>
                      </a:r>
                      <a:endParaRPr lang="en-US" sz="1000" dirty="0"/>
                    </a:p>
                  </a:txBody>
                  <a:tcPr/>
                </a:tc>
              </a:tr>
              <a:tr h="5919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4622 Ed.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2018-06-22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</a:t>
                      </a:r>
                      <a:r>
                        <a:rPr lang="en-US" sz="1000" dirty="0" smtClean="0"/>
                        <a:t>(+ 3 not participating, 1 not ratifying) 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4684 Ed.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2018-06-12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 </a:t>
                      </a:r>
                      <a:r>
                        <a:rPr lang="en-US" sz="1000" dirty="0" smtClean="0"/>
                        <a:t>(+ 7 not participating) 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7219 Ed. 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2011-05-13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sz="1000" dirty="0" smtClean="0"/>
                        <a:t>(+ 4 not participating and 1 not ratifying, objection to promulgation) 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4549 Ed.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2000-10-31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 </a:t>
                      </a:r>
                      <a:r>
                        <a:rPr lang="en-US" sz="1000" dirty="0" smtClean="0"/>
                        <a:t>(+ 4 not participating, 1 not ratifying)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4081" y="10276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6811" y="5517232"/>
            <a:ext cx="6143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 secretary of the responsible DTA, which actions related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to these documents would you recommend 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48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6580216"/>
            <a:ext cx="1800200" cy="27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13551"/>
            <a:ext cx="7178675" cy="570026"/>
          </a:xfrm>
        </p:spPr>
        <p:txBody>
          <a:bodyPr/>
          <a:lstStyle/>
          <a:p>
            <a:pPr algn="ctr"/>
            <a:r>
              <a:rPr lang="en-GB" sz="2800" b="1" dirty="0" smtClean="0"/>
              <a:t>Ratification Reporting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6878792" cy="2448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9" y="2708422"/>
            <a:ext cx="6714069" cy="41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22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6580216"/>
            <a:ext cx="1800200" cy="27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13551"/>
            <a:ext cx="7178675" cy="570026"/>
          </a:xfrm>
        </p:spPr>
        <p:txBody>
          <a:bodyPr/>
          <a:lstStyle/>
          <a:p>
            <a:pPr algn="ctr"/>
            <a:r>
              <a:rPr lang="en-GB" sz="2800" b="1" dirty="0" smtClean="0"/>
              <a:t>Adoption Reporting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68780"/>
            <a:ext cx="6591871" cy="3368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8" y="2780928"/>
            <a:ext cx="6557166" cy="400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24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0475"/>
            <a:ext cx="9144000" cy="58948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07904" y="6580216"/>
            <a:ext cx="1800200" cy="27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5813" y="213551"/>
            <a:ext cx="7178675" cy="570026"/>
          </a:xfrm>
        </p:spPr>
        <p:txBody>
          <a:bodyPr/>
          <a:lstStyle/>
          <a:p>
            <a:pPr algn="ctr"/>
            <a:r>
              <a:rPr lang="en-GB" sz="2800" b="1" dirty="0" smtClean="0"/>
              <a:t>Ratification Responses by Nation </a:t>
            </a:r>
            <a:endParaRPr lang="en-GB" sz="2400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31940" y="1370897"/>
            <a:ext cx="576064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07904" y="1547500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5427" y="1515234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43608" y="1699900"/>
            <a:ext cx="786137" cy="72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64357" y="1952473"/>
            <a:ext cx="917359" cy="1893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60032" y="1772816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96630" y="2605554"/>
            <a:ext cx="825274" cy="158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2790" y="2420888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572000" y="2660646"/>
            <a:ext cx="977861" cy="1295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01452" y="2483604"/>
            <a:ext cx="338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737828" y="3322472"/>
            <a:ext cx="720080" cy="3024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19672" y="3419708"/>
            <a:ext cx="338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9512" y="2852936"/>
            <a:ext cx="558316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9512" y="4509120"/>
            <a:ext cx="417118" cy="23449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94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7504" y="1030231"/>
            <a:ext cx="8836017" cy="4858612"/>
            <a:chOff x="73587" y="1665016"/>
            <a:chExt cx="7094329" cy="4858612"/>
          </a:xfrm>
        </p:grpSpPr>
        <p:sp>
          <p:nvSpPr>
            <p:cNvPr id="21" name="Right Arrow 20"/>
            <p:cNvSpPr/>
            <p:nvPr/>
          </p:nvSpPr>
          <p:spPr>
            <a:xfrm>
              <a:off x="73587" y="1665016"/>
              <a:ext cx="7094329" cy="4858612"/>
            </a:xfrm>
            <a:prstGeom prst="rightArrow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24239" y="3016157"/>
              <a:ext cx="1190288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Requirements Identification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403317" y="3016155"/>
              <a:ext cx="1222208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888942"/>
                <a:satOff val="0"/>
                <a:lumOff val="-7608"/>
                <a:alphaOff val="0"/>
              </a:schemeClr>
            </a:fillRef>
            <a:effectRef idx="2">
              <a:schemeClr val="accent5">
                <a:hueOff val="1888942"/>
                <a:satOff val="0"/>
                <a:lumOff val="-7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Requirements Validation and Task  Development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740867" y="3016155"/>
              <a:ext cx="1148466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777884"/>
                <a:satOff val="0"/>
                <a:lumOff val="-15216"/>
                <a:alphaOff val="0"/>
              </a:schemeClr>
            </a:fillRef>
            <a:effectRef idx="2">
              <a:schemeClr val="accent5">
                <a:hueOff val="3777884"/>
                <a:satOff val="0"/>
                <a:lumOff val="-152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Standard(s)  Development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008731" y="3016155"/>
              <a:ext cx="1152517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33CC3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666826"/>
                <a:satOff val="0"/>
                <a:lumOff val="-22823"/>
                <a:alphaOff val="0"/>
              </a:schemeClr>
            </a:fillRef>
            <a:effectRef idx="2">
              <a:schemeClr val="accent5">
                <a:hueOff val="5666826"/>
                <a:satOff val="0"/>
                <a:lumOff val="-228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Ratification / Approval &amp;</a:t>
              </a:r>
              <a:br>
                <a:rPr lang="en-US" sz="1600" b="1" kern="1200" dirty="0" smtClean="0">
                  <a:solidFill>
                    <a:schemeClr val="tx1"/>
                  </a:solidFill>
                </a:rPr>
              </a:br>
              <a:r>
                <a:rPr lang="en-US" sz="1600" b="1" kern="1200" dirty="0" smtClean="0">
                  <a:solidFill>
                    <a:schemeClr val="tx1"/>
                  </a:solidFill>
                </a:rPr>
                <a:t>Promulgation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276877" y="3016155"/>
              <a:ext cx="1096882" cy="2081773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00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9444710"/>
                <a:satOff val="0"/>
                <a:lumOff val="-3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bg2"/>
                  </a:solidFill>
                </a:rPr>
                <a:t>Use of Standard(s)</a:t>
              </a:r>
              <a:endParaRPr lang="en-US" sz="1600" b="1" kern="1200" dirty="0">
                <a:solidFill>
                  <a:schemeClr val="bg2"/>
                </a:solidFill>
              </a:endParaRPr>
            </a:p>
          </p:txBody>
        </p:sp>
      </p:grpSp>
      <p:sp>
        <p:nvSpPr>
          <p:cNvPr id="27" name="TextBox 60"/>
          <p:cNvSpPr txBox="1">
            <a:spLocks noChangeArrowheads="1"/>
          </p:cNvSpPr>
          <p:nvPr/>
        </p:nvSpPr>
        <p:spPr bwMode="auto">
          <a:xfrm>
            <a:off x="1547664" y="-46987"/>
            <a:ext cx="7122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3200" b="1" dirty="0" smtClean="0">
                <a:solidFill>
                  <a:srgbClr val="001A6E"/>
                </a:solidFill>
                <a:cs typeface="Arial" panose="020B0604020202020204" pitchFamily="34" charset="0"/>
              </a:rPr>
              <a:t>Standardization </a:t>
            </a:r>
            <a:r>
              <a:rPr lang="en-US" sz="3200" b="1" dirty="0">
                <a:solidFill>
                  <a:srgbClr val="001A6E"/>
                </a:solidFill>
                <a:cs typeface="Arial" panose="020B0604020202020204" pitchFamily="34" charset="0"/>
              </a:rPr>
              <a:t>Document Development Process </a:t>
            </a:r>
            <a:r>
              <a:rPr lang="en-US" sz="3200" b="1" dirty="0" smtClean="0">
                <a:solidFill>
                  <a:srgbClr val="001A6E"/>
                </a:solidFill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001A6E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100392" y="2636912"/>
            <a:ext cx="862115" cy="1505709"/>
          </a:xfrm>
          <a:custGeom>
            <a:avLst/>
            <a:gdLst>
              <a:gd name="connsiteX0" fmla="*/ 0 w 1344105"/>
              <a:gd name="connsiteY0" fmla="*/ 224022 h 2050652"/>
              <a:gd name="connsiteX1" fmla="*/ 224022 w 1344105"/>
              <a:gd name="connsiteY1" fmla="*/ 0 h 2050652"/>
              <a:gd name="connsiteX2" fmla="*/ 1120083 w 1344105"/>
              <a:gd name="connsiteY2" fmla="*/ 0 h 2050652"/>
              <a:gd name="connsiteX3" fmla="*/ 1344105 w 1344105"/>
              <a:gd name="connsiteY3" fmla="*/ 224022 h 2050652"/>
              <a:gd name="connsiteX4" fmla="*/ 1344105 w 1344105"/>
              <a:gd name="connsiteY4" fmla="*/ 1826630 h 2050652"/>
              <a:gd name="connsiteX5" fmla="*/ 1120083 w 1344105"/>
              <a:gd name="connsiteY5" fmla="*/ 2050652 h 2050652"/>
              <a:gd name="connsiteX6" fmla="*/ 224022 w 1344105"/>
              <a:gd name="connsiteY6" fmla="*/ 2050652 h 2050652"/>
              <a:gd name="connsiteX7" fmla="*/ 0 w 1344105"/>
              <a:gd name="connsiteY7" fmla="*/ 1826630 h 2050652"/>
              <a:gd name="connsiteX8" fmla="*/ 0 w 1344105"/>
              <a:gd name="connsiteY8" fmla="*/ 224022 h 2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05" h="2050652">
                <a:moveTo>
                  <a:pt x="0" y="224022"/>
                </a:moveTo>
                <a:cubicBezTo>
                  <a:pt x="0" y="100298"/>
                  <a:pt x="100298" y="0"/>
                  <a:pt x="224022" y="0"/>
                </a:cubicBezTo>
                <a:lnTo>
                  <a:pt x="1120083" y="0"/>
                </a:lnTo>
                <a:cubicBezTo>
                  <a:pt x="1243807" y="0"/>
                  <a:pt x="1344105" y="100298"/>
                  <a:pt x="1344105" y="224022"/>
                </a:cubicBezTo>
                <a:lnTo>
                  <a:pt x="1344105" y="1826630"/>
                </a:lnTo>
                <a:cubicBezTo>
                  <a:pt x="1344105" y="1950354"/>
                  <a:pt x="1243807" y="2050652"/>
                  <a:pt x="1120083" y="2050652"/>
                </a:cubicBezTo>
                <a:lnTo>
                  <a:pt x="224022" y="2050652"/>
                </a:lnTo>
                <a:cubicBezTo>
                  <a:pt x="100298" y="2050652"/>
                  <a:pt x="0" y="1950354"/>
                  <a:pt x="0" y="1826630"/>
                </a:cubicBezTo>
                <a:lnTo>
                  <a:pt x="0" y="22402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9444710"/>
              <a:satOff val="0"/>
              <a:lumOff val="-38039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26574" tIns="126574" rIns="126574" bIns="126574" numCol="1" spcCol="1270" anchor="ctr" anchorCtr="0"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Review</a:t>
            </a:r>
            <a:endParaRPr lang="en-US" sz="1600" b="1" kern="12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228184" y="1412776"/>
            <a:ext cx="2016224" cy="40324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1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Implementation Guidance in STANAGs</a:t>
            </a:r>
            <a:br>
              <a:rPr lang="en-GB" sz="2400" dirty="0" smtClean="0"/>
            </a:br>
            <a:r>
              <a:rPr lang="en-GB" sz="2400" dirty="0" smtClean="0"/>
              <a:t>- Requirement </a:t>
            </a:r>
            <a:r>
              <a:rPr lang="en-GB" sz="2400" dirty="0" err="1" smtClean="0"/>
              <a:t>iaw</a:t>
            </a:r>
            <a:r>
              <a:rPr lang="en-GB" sz="2400" dirty="0" smtClean="0"/>
              <a:t> AAP-03 (K) -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“For STANAGS, implementation guidance should be </a:t>
            </a:r>
            <a:r>
              <a:rPr lang="en-US" sz="1800" b="1" u="sng" dirty="0" smtClean="0"/>
              <a:t>sufficiently detailed</a:t>
            </a:r>
            <a:r>
              <a:rPr lang="en-US" sz="1800" b="1" dirty="0" smtClean="0"/>
              <a:t> </a:t>
            </a:r>
            <a:r>
              <a:rPr lang="en-US" sz="1800" dirty="0" smtClean="0"/>
              <a:t>and shall set a list of </a:t>
            </a:r>
            <a:r>
              <a:rPr lang="en-US" sz="1800" b="1" u="sng" dirty="0" smtClean="0">
                <a:solidFill>
                  <a:srgbClr val="FF0000"/>
                </a:solidFill>
              </a:rPr>
              <a:t>specific actions</a:t>
            </a:r>
            <a:r>
              <a:rPr lang="en-US" sz="1800" dirty="0" smtClean="0"/>
              <a:t>, …, </a:t>
            </a:r>
            <a:r>
              <a:rPr lang="en-US" sz="1800" b="1" u="sng" dirty="0" smtClean="0"/>
              <a:t>that Allies, and partner nations</a:t>
            </a:r>
            <a:r>
              <a:rPr lang="en-US" sz="1800" dirty="0" smtClean="0"/>
              <a:t> that have decided to adopt and implement the covered Allied Standards, </a:t>
            </a:r>
            <a:r>
              <a:rPr lang="en-US" sz="1800" b="1" u="sng" dirty="0" smtClean="0">
                <a:solidFill>
                  <a:srgbClr val="FF0000"/>
                </a:solidFill>
              </a:rPr>
              <a:t>should take</a:t>
            </a:r>
            <a:r>
              <a:rPr lang="en-US" sz="1800" dirty="0" smtClean="0"/>
              <a:t>, …”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tabLst>
                <a:tab pos="1252538" algn="l"/>
              </a:tabLst>
            </a:pPr>
            <a:r>
              <a:rPr lang="en-US" sz="2000" b="1" dirty="0" smtClean="0"/>
              <a:t>	</a:t>
            </a:r>
            <a:r>
              <a:rPr lang="en-US" sz="1800" b="1" u="sng" dirty="0" smtClean="0"/>
              <a:t>Operational </a:t>
            </a:r>
            <a:r>
              <a:rPr lang="en-US" sz="1800" b="1" u="sng" dirty="0"/>
              <a:t>standards:</a:t>
            </a:r>
            <a:r>
              <a:rPr lang="en-US" sz="1800" b="1" dirty="0"/>
              <a:t> </a:t>
            </a:r>
            <a:r>
              <a:rPr lang="en-US" sz="1800" b="1" dirty="0" smtClean="0"/>
              <a:t> </a:t>
            </a:r>
            <a:r>
              <a:rPr lang="en-US" sz="1800" dirty="0" smtClean="0"/>
              <a:t>may </a:t>
            </a:r>
            <a:r>
              <a:rPr lang="en-US" sz="1800" dirty="0"/>
              <a:t>address need </a:t>
            </a:r>
            <a:r>
              <a:rPr lang="en-US" sz="1800" dirty="0" smtClean="0"/>
              <a:t>to include NATO 	standard </a:t>
            </a:r>
            <a:r>
              <a:rPr lang="en-US" sz="1800" dirty="0"/>
              <a:t>in national concepts and doctrine </a:t>
            </a:r>
            <a:r>
              <a:rPr lang="en-US" sz="1800" dirty="0" smtClean="0"/>
              <a:t>and/or </a:t>
            </a:r>
            <a:r>
              <a:rPr lang="en-US" sz="1800" dirty="0"/>
              <a:t>to change </a:t>
            </a:r>
            <a:r>
              <a:rPr lang="en-US" sz="1800" dirty="0" smtClean="0"/>
              <a:t>	national </a:t>
            </a:r>
            <a:r>
              <a:rPr lang="en-US" sz="1800" dirty="0"/>
              <a:t>education and training courses. </a:t>
            </a:r>
            <a:r>
              <a:rPr lang="en-US" sz="1800" dirty="0" smtClean="0"/>
              <a:t>May include use </a:t>
            </a:r>
            <a:r>
              <a:rPr lang="en-US" sz="1800" dirty="0"/>
              <a:t>of </a:t>
            </a:r>
            <a:r>
              <a:rPr lang="en-US" sz="1800" dirty="0" smtClean="0"/>
              <a:t>	standard </a:t>
            </a:r>
            <a:r>
              <a:rPr lang="en-US" sz="1800" dirty="0"/>
              <a:t>in national exercises and </a:t>
            </a:r>
            <a:r>
              <a:rPr lang="en-US" sz="1800" dirty="0" smtClean="0"/>
              <a:t>evaluation </a:t>
            </a:r>
            <a:r>
              <a:rPr lang="en-US" sz="1800" dirty="0" err="1" smtClean="0"/>
              <a:t>programmes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tabLst>
                <a:tab pos="1252538" algn="l"/>
              </a:tabLst>
            </a:pPr>
            <a:r>
              <a:rPr lang="en-US" sz="1800" b="1" dirty="0" smtClean="0"/>
              <a:t>	</a:t>
            </a:r>
            <a:r>
              <a:rPr lang="en-US" sz="1800" b="1" u="sng" dirty="0" smtClean="0"/>
              <a:t>Materiel standards:</a:t>
            </a:r>
            <a:r>
              <a:rPr lang="en-US" sz="1800" b="1" dirty="0" smtClean="0"/>
              <a:t>  </a:t>
            </a:r>
            <a:r>
              <a:rPr lang="en-US" sz="1800" dirty="0" smtClean="0"/>
              <a:t>may </a:t>
            </a:r>
            <a:r>
              <a:rPr lang="en-US" sz="1800" dirty="0"/>
              <a:t>address national </a:t>
            </a:r>
            <a:r>
              <a:rPr lang="en-US" sz="1800" dirty="0" smtClean="0"/>
              <a:t>technical 	specifications </a:t>
            </a:r>
            <a:r>
              <a:rPr lang="en-US" sz="1800" dirty="0"/>
              <a:t>or </a:t>
            </a:r>
            <a:r>
              <a:rPr lang="en-US" sz="1800" dirty="0" err="1"/>
              <a:t>defence</a:t>
            </a:r>
            <a:r>
              <a:rPr lang="en-US" sz="1800" dirty="0"/>
              <a:t> standards, national </a:t>
            </a:r>
            <a:r>
              <a:rPr lang="en-US" sz="1800" dirty="0" smtClean="0"/>
              <a:t>procurement 	</a:t>
            </a:r>
            <a:r>
              <a:rPr lang="en-US" sz="1800" dirty="0" err="1" smtClean="0"/>
              <a:t>programmes</a:t>
            </a:r>
            <a:r>
              <a:rPr lang="en-US" sz="1800" dirty="0"/>
              <a:t>, the development of interface </a:t>
            </a:r>
            <a:r>
              <a:rPr lang="en-US" sz="1800" dirty="0" smtClean="0"/>
              <a:t>solutions </a:t>
            </a:r>
            <a:r>
              <a:rPr lang="en-US" sz="1800" dirty="0"/>
              <a:t>or even </a:t>
            </a:r>
            <a:r>
              <a:rPr lang="en-US" sz="1800" dirty="0" smtClean="0"/>
              <a:t>	the </a:t>
            </a:r>
            <a:r>
              <a:rPr lang="en-US" sz="1800" dirty="0"/>
              <a:t>participation in tests and trials </a:t>
            </a:r>
            <a:r>
              <a:rPr lang="en-US" sz="1800" dirty="0" smtClean="0"/>
              <a:t>with the standardization solution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05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Implementation Guidance in STANAGs 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605495"/>
              </p:ext>
            </p:extLst>
          </p:nvPr>
        </p:nvGraphicFramePr>
        <p:xfrm>
          <a:off x="683568" y="1412776"/>
          <a:ext cx="8280919" cy="505046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54339"/>
                <a:gridCol w="6426580"/>
              </a:tblGrid>
              <a:tr h="374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26" marR="4072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Questions to consider</a:t>
                      </a:r>
                      <a:endParaRPr lang="nb-NO" sz="2400" b="1" i="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 anchor="ctr"/>
                </a:tc>
              </a:tr>
              <a:tr h="649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effectLst/>
                        </a:rPr>
                        <a:t>DOCTRINE </a:t>
                      </a:r>
                      <a:endParaRPr lang="nb-NO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aseline="0" dirty="0" smtClean="0">
                          <a:effectLst/>
                        </a:rPr>
                        <a:t>Does implementation require inclusion of the standard in </a:t>
                      </a:r>
                      <a:r>
                        <a:rPr lang="nb-NO" sz="1600" baseline="0" dirty="0" err="1" smtClean="0">
                          <a:effectLst/>
                        </a:rPr>
                        <a:t>national</a:t>
                      </a:r>
                      <a:r>
                        <a:rPr lang="nb-NO" sz="1600" baseline="0" dirty="0" smtClean="0">
                          <a:effectLst/>
                        </a:rPr>
                        <a:t> procedures, regulations and education plans? </a:t>
                      </a:r>
                      <a:endParaRPr lang="nb-NO" sz="16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/>
                </a:tc>
              </a:tr>
              <a:tr h="529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ORGANISATION </a:t>
                      </a:r>
                      <a:endParaRPr lang="nb-NO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aseline="0" dirty="0" smtClean="0">
                          <a:effectLst/>
                        </a:rPr>
                        <a:t>Which military organizations/services will have to implement the standard?</a:t>
                      </a:r>
                      <a:endParaRPr lang="nb-NO" sz="16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/>
                </a:tc>
              </a:tr>
              <a:tr h="529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TRAINING </a:t>
                      </a:r>
                      <a:endParaRPr lang="nb-NO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Will implementation require consideration of </a:t>
                      </a:r>
                      <a:r>
                        <a:rPr lang="nb-NO" sz="1600" dirty="0" err="1" smtClean="0">
                          <a:effectLst/>
                        </a:rPr>
                        <a:t>the</a:t>
                      </a:r>
                      <a:r>
                        <a:rPr lang="nb-NO" sz="1600" dirty="0" smtClean="0">
                          <a:effectLst/>
                        </a:rPr>
                        <a:t> standard in national </a:t>
                      </a:r>
                      <a:r>
                        <a:rPr lang="nb-NO" sz="1600" baseline="0" dirty="0" smtClean="0">
                          <a:effectLst/>
                        </a:rPr>
                        <a:t>education, training and exercises? </a:t>
                      </a:r>
                      <a:endParaRPr lang="nb-NO" sz="16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/>
                </a:tc>
              </a:tr>
              <a:tr h="529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effectLst/>
                        </a:rPr>
                        <a:t>MATERIEL</a:t>
                      </a:r>
                      <a:endParaRPr lang="nb-NO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>
                          <a:effectLst/>
                        </a:rPr>
                        <a:t>Which specific materiel is affected by the standard ? Does the standard require consideration in </a:t>
                      </a:r>
                      <a:r>
                        <a:rPr lang="en-US" sz="1600" dirty="0" smtClean="0"/>
                        <a:t>national procurement </a:t>
                      </a:r>
                      <a:r>
                        <a:rPr lang="en-US" sz="1600" dirty="0" err="1" smtClean="0"/>
                        <a:t>programmes</a:t>
                      </a:r>
                      <a:r>
                        <a:rPr lang="en-US" sz="1600" dirty="0" smtClean="0"/>
                        <a:t>,  the development of interface solutions, the participation in tests and trials with the standardization solution to confirm interoperability?</a:t>
                      </a:r>
                      <a:endParaRPr lang="nb-NO" sz="16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/>
                </a:tc>
              </a:tr>
              <a:tr h="529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LEADERSHIP </a:t>
                      </a:r>
                      <a:endParaRPr lang="nb-NO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 smtClean="0">
                          <a:effectLst/>
                        </a:rPr>
                        <a:t>Does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the</a:t>
                      </a:r>
                      <a:r>
                        <a:rPr lang="nb-NO" sz="1600" dirty="0" smtClean="0">
                          <a:effectLst/>
                        </a:rPr>
                        <a:t> standard </a:t>
                      </a:r>
                      <a:r>
                        <a:rPr lang="nb-NO" sz="1600" dirty="0" err="1" smtClean="0">
                          <a:effectLst/>
                        </a:rPr>
                        <a:t>require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leadership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engagement</a:t>
                      </a:r>
                      <a:r>
                        <a:rPr lang="nb-NO" sz="1600" dirty="0" smtClean="0">
                          <a:effectLst/>
                        </a:rPr>
                        <a:t>? If, </a:t>
                      </a:r>
                      <a:r>
                        <a:rPr lang="nb-NO" sz="1600" dirty="0" err="1" smtClean="0">
                          <a:effectLst/>
                        </a:rPr>
                        <a:t>yes</a:t>
                      </a:r>
                      <a:r>
                        <a:rPr lang="nb-NO" sz="1600" dirty="0" smtClean="0">
                          <a:effectLst/>
                        </a:rPr>
                        <a:t>, at </a:t>
                      </a:r>
                      <a:r>
                        <a:rPr lang="nb-NO" sz="1600" dirty="0" err="1" smtClean="0">
                          <a:effectLst/>
                        </a:rPr>
                        <a:t>what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levels</a:t>
                      </a:r>
                      <a:r>
                        <a:rPr lang="nb-NO" sz="1600" dirty="0" smtClean="0">
                          <a:effectLst/>
                        </a:rPr>
                        <a:t>?</a:t>
                      </a:r>
                      <a:endParaRPr lang="nb-NO" sz="16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/>
                </a:tc>
              </a:tr>
              <a:tr h="529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effectLst/>
                        </a:rPr>
                        <a:t>PERSONNEL </a:t>
                      </a:r>
                      <a:endParaRPr lang="nb-NO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 smtClean="0">
                          <a:effectLst/>
                        </a:rPr>
                        <a:t>Does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the</a:t>
                      </a:r>
                      <a:r>
                        <a:rPr lang="nb-NO" sz="1600" dirty="0" smtClean="0">
                          <a:effectLst/>
                        </a:rPr>
                        <a:t> standard have an </a:t>
                      </a:r>
                      <a:r>
                        <a:rPr lang="nb-NO" sz="1600" dirty="0" err="1" smtClean="0">
                          <a:effectLst/>
                        </a:rPr>
                        <a:t>impact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on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personnel</a:t>
                      </a:r>
                      <a:r>
                        <a:rPr lang="nb-NO" sz="1600" dirty="0" smtClean="0">
                          <a:effectLst/>
                        </a:rPr>
                        <a:t>, i.e. </a:t>
                      </a:r>
                      <a:r>
                        <a:rPr lang="nb-NO" sz="1600" dirty="0" err="1" smtClean="0">
                          <a:effectLst/>
                        </a:rPr>
                        <a:t>education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of</a:t>
                      </a:r>
                      <a:r>
                        <a:rPr lang="nb-NO" sz="1600" dirty="0" smtClean="0">
                          <a:effectLst/>
                        </a:rPr>
                        <a:t> a </a:t>
                      </a:r>
                      <a:r>
                        <a:rPr lang="nb-NO" sz="1600" dirty="0" err="1" smtClean="0">
                          <a:effectLst/>
                        </a:rPr>
                        <a:t>certain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number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of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experts</a:t>
                      </a:r>
                      <a:r>
                        <a:rPr lang="nb-NO" sz="1600" dirty="0" smtClean="0">
                          <a:effectLst/>
                        </a:rPr>
                        <a:t> or </a:t>
                      </a:r>
                      <a:r>
                        <a:rPr lang="nb-NO" sz="1600" dirty="0" err="1" smtClean="0">
                          <a:effectLst/>
                        </a:rPr>
                        <a:t>the</a:t>
                      </a:r>
                      <a:r>
                        <a:rPr lang="nb-NO" sz="1600" dirty="0" smtClean="0">
                          <a:effectLst/>
                        </a:rPr>
                        <a:t> establishment </a:t>
                      </a:r>
                      <a:r>
                        <a:rPr lang="nb-NO" sz="1600" dirty="0" err="1" smtClean="0">
                          <a:effectLst/>
                        </a:rPr>
                        <a:t>of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additionl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positions</a:t>
                      </a:r>
                      <a:r>
                        <a:rPr lang="nb-NO" sz="1600" dirty="0" smtClean="0">
                          <a:effectLst/>
                        </a:rPr>
                        <a:t> in NATO force </a:t>
                      </a:r>
                      <a:r>
                        <a:rPr lang="nb-NO" sz="1600" dirty="0" err="1" smtClean="0">
                          <a:effectLst/>
                        </a:rPr>
                        <a:t>structure</a:t>
                      </a:r>
                      <a:r>
                        <a:rPr lang="nb-NO" sz="1600" dirty="0" smtClean="0">
                          <a:effectLst/>
                        </a:rPr>
                        <a:t> elements. </a:t>
                      </a:r>
                      <a:endParaRPr lang="nb-NO" sz="16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/>
                </a:tc>
              </a:tr>
              <a:tr h="529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effectLst/>
                        </a:rPr>
                        <a:t>FACILITATIES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 smtClean="0">
                          <a:effectLst/>
                        </a:rPr>
                        <a:t>Does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the</a:t>
                      </a:r>
                      <a:r>
                        <a:rPr lang="nb-NO" sz="1600" dirty="0" smtClean="0">
                          <a:effectLst/>
                        </a:rPr>
                        <a:t> standard </a:t>
                      </a:r>
                      <a:r>
                        <a:rPr lang="nb-NO" sz="1600" dirty="0" err="1" smtClean="0">
                          <a:effectLst/>
                        </a:rPr>
                        <a:t>requires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changes</a:t>
                      </a:r>
                      <a:r>
                        <a:rPr lang="nb-NO" sz="1600" dirty="0" smtClean="0">
                          <a:effectLst/>
                        </a:rPr>
                        <a:t> to </a:t>
                      </a:r>
                      <a:r>
                        <a:rPr lang="nb-NO" sz="1600" dirty="0" err="1" smtClean="0">
                          <a:effectLst/>
                        </a:rPr>
                        <a:t>existing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facilities</a:t>
                      </a:r>
                      <a:r>
                        <a:rPr lang="nb-NO" sz="1600" dirty="0" smtClean="0">
                          <a:effectLst/>
                        </a:rPr>
                        <a:t> (</a:t>
                      </a:r>
                      <a:r>
                        <a:rPr lang="nb-NO" sz="1600" dirty="0" err="1" smtClean="0">
                          <a:effectLst/>
                        </a:rPr>
                        <a:t>includes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infrastructure</a:t>
                      </a:r>
                      <a:r>
                        <a:rPr lang="nb-NO" sz="1600" dirty="0" smtClean="0">
                          <a:effectLst/>
                        </a:rPr>
                        <a:t> like </a:t>
                      </a:r>
                      <a:r>
                        <a:rPr lang="nb-NO" sz="1600" dirty="0" err="1" smtClean="0">
                          <a:effectLst/>
                        </a:rPr>
                        <a:t>roads</a:t>
                      </a:r>
                      <a:r>
                        <a:rPr lang="nb-NO" sz="1600" dirty="0" smtClean="0">
                          <a:effectLst/>
                        </a:rPr>
                        <a:t>, bridges, </a:t>
                      </a:r>
                      <a:r>
                        <a:rPr lang="nb-NO" sz="1600" dirty="0" err="1" smtClean="0">
                          <a:effectLst/>
                        </a:rPr>
                        <a:t>communication</a:t>
                      </a:r>
                      <a:r>
                        <a:rPr lang="nb-NO" sz="1600" dirty="0" smtClean="0">
                          <a:effectLst/>
                        </a:rPr>
                        <a:t> lines) or </a:t>
                      </a:r>
                      <a:r>
                        <a:rPr lang="nb-NO" sz="1600" dirty="0" err="1" smtClean="0">
                          <a:effectLst/>
                        </a:rPr>
                        <a:t>even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the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building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of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new</a:t>
                      </a:r>
                      <a:r>
                        <a:rPr lang="nb-NO" sz="1600" dirty="0" smtClean="0">
                          <a:effectLst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</a:rPr>
                        <a:t>infrastructure</a:t>
                      </a:r>
                      <a:r>
                        <a:rPr lang="nb-NO" sz="1600" dirty="0" smtClean="0">
                          <a:effectLst/>
                        </a:rPr>
                        <a:t>? </a:t>
                      </a:r>
                      <a:endParaRPr lang="nb-NO" sz="16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726" marR="40726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68143" y="984899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Consider DOTMLPF(I)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95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 of STANAGs</a:t>
            </a:r>
            <a:br>
              <a:rPr lang="en-GB" dirty="0" smtClean="0"/>
            </a:br>
            <a:r>
              <a:rPr lang="en-GB" sz="2800" dirty="0" smtClean="0"/>
              <a:t>- Reality 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en-US" sz="2400" b="1" dirty="0"/>
              <a:t>Most implementation paragraphs very </a:t>
            </a:r>
            <a:r>
              <a:rPr lang="en-US" sz="2400" b="1" dirty="0" smtClean="0"/>
              <a:t>weak</a:t>
            </a:r>
            <a:endParaRPr lang="en-US" sz="2400" b="1" dirty="0"/>
          </a:p>
          <a:p>
            <a:pPr algn="just">
              <a:lnSpc>
                <a:spcPct val="114000"/>
              </a:lnSpc>
              <a:spcBef>
                <a:spcPts val="2400"/>
              </a:spcBef>
            </a:pPr>
            <a:r>
              <a:rPr lang="en-US" sz="2400" b="1" dirty="0" smtClean="0"/>
              <a:t>Examples</a:t>
            </a:r>
            <a:r>
              <a:rPr lang="en-US" sz="2400" b="1" dirty="0"/>
              <a:t>:</a:t>
            </a:r>
          </a:p>
          <a:p>
            <a:pPr lvl="1"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“</a:t>
            </a:r>
            <a:r>
              <a:rPr lang="en-US" sz="2000" dirty="0"/>
              <a:t>Participating nations agree to implement xxx, Edition A, in accordance with their ratification responses” </a:t>
            </a:r>
          </a:p>
          <a:p>
            <a:pPr lvl="1"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“</a:t>
            </a:r>
            <a:r>
              <a:rPr lang="en-US" sz="2000" dirty="0"/>
              <a:t>The agreement is implemented when a nation has issued instructions that all national documents will follow the provisions of this agreement”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04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 of STANAGs</a:t>
            </a:r>
            <a:br>
              <a:rPr lang="en-GB" dirty="0" smtClean="0"/>
            </a:br>
            <a:r>
              <a:rPr lang="en-GB" sz="2800" dirty="0" smtClean="0"/>
              <a:t>- Requirement 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“Allies should provide feedback on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implementation.”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(2016 NATO Policy for Standardization Policy)  </a:t>
            </a:r>
          </a:p>
          <a:p>
            <a:pPr marL="342900" indent="-342900"/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“Allies shall provide implementation details through the electronic reporting tool (e-Reporting).”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AAP-03(K),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promulgated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28 Feb 2018)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32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8184" y="4725144"/>
            <a:ext cx="1584176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178675" cy="570026"/>
          </a:xfrm>
        </p:spPr>
        <p:txBody>
          <a:bodyPr/>
          <a:lstStyle/>
          <a:p>
            <a:pPr algn="ctr"/>
            <a:r>
              <a:rPr lang="en-GB" sz="2700" b="1" dirty="0" smtClean="0"/>
              <a:t>Implementation Reporting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797" y="1196752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Why is it important?</a:t>
            </a:r>
          </a:p>
          <a:p>
            <a:r>
              <a:rPr lang="en-GB" dirty="0">
                <a:solidFill>
                  <a:srgbClr val="002060"/>
                </a:solidFill>
              </a:rPr>
              <a:t>Provides a </a:t>
            </a:r>
            <a:r>
              <a:rPr lang="en-GB" b="1" dirty="0">
                <a:solidFill>
                  <a:srgbClr val="002060"/>
                </a:solidFill>
              </a:rPr>
              <a:t>holistic picture of the Alliance’s interoperability</a:t>
            </a:r>
            <a:r>
              <a:rPr lang="en-GB" dirty="0">
                <a:solidFill>
                  <a:srgbClr val="002060"/>
                </a:solidFill>
              </a:rPr>
              <a:t>. </a:t>
            </a:r>
            <a:endParaRPr lang="en-GB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What is it?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2492896"/>
            <a:ext cx="7236296" cy="42944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580112" y="3645024"/>
            <a:ext cx="576064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30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61728" y="3313113"/>
            <a:ext cx="448028" cy="1428750"/>
          </a:xfrm>
          <a:prstGeom prst="rect">
            <a:avLst/>
          </a:prstGeom>
          <a:solidFill>
            <a:srgbClr val="217B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sv-SE" sz="1400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2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Development Process</a:t>
            </a:r>
          </a:p>
          <a:p>
            <a:pPr algn="ctr" fontAlgn="auto">
              <a:spcAft>
                <a:spcPts val="0"/>
              </a:spcAft>
            </a:pPr>
            <a:r>
              <a:rPr lang="en-US" sz="24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IAW AAP-03(K)</a:t>
            </a:r>
            <a:endParaRPr lang="en-US" sz="24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riped Right Arrow 7"/>
          <p:cNvSpPr/>
          <p:nvPr/>
        </p:nvSpPr>
        <p:spPr bwMode="auto">
          <a:xfrm>
            <a:off x="7809479" y="3635761"/>
            <a:ext cx="365533" cy="885825"/>
          </a:xfrm>
          <a:prstGeom prst="stripedRightArrow">
            <a:avLst>
              <a:gd name="adj1" fmla="val 50000"/>
              <a:gd name="adj2" fmla="val 55291"/>
            </a:avLst>
          </a:prstGeom>
          <a:solidFill>
            <a:srgbClr val="FF9900"/>
          </a:solidFill>
          <a:ln w="25400" cap="flat" cmpd="sng" algn="ctr">
            <a:solidFill>
              <a:srgbClr val="FF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693062" y="3316927"/>
            <a:ext cx="3311525" cy="1417638"/>
          </a:xfrm>
          <a:prstGeom prst="rect">
            <a:avLst/>
          </a:prstGeom>
          <a:solidFill>
            <a:srgbClr val="217B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sv-SE" sz="1400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6214607" y="3317875"/>
            <a:ext cx="1547813" cy="1428750"/>
          </a:xfrm>
          <a:prstGeom prst="rect">
            <a:avLst/>
          </a:prstGeom>
          <a:solidFill>
            <a:srgbClr val="217B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sv-SE" sz="1400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Striped Right Arrow 10"/>
          <p:cNvSpPr/>
          <p:nvPr/>
        </p:nvSpPr>
        <p:spPr bwMode="auto">
          <a:xfrm>
            <a:off x="8460432" y="3623977"/>
            <a:ext cx="409575" cy="889000"/>
          </a:xfrm>
          <a:prstGeom prst="stripedRightArrow">
            <a:avLst>
              <a:gd name="adj1" fmla="val 50000"/>
              <a:gd name="adj2" fmla="val 55291"/>
            </a:avLst>
          </a:prstGeom>
          <a:solidFill>
            <a:srgbClr val="FF9900"/>
          </a:solidFill>
          <a:ln w="25400" cap="flat" cmpd="sng" algn="ctr">
            <a:solidFill>
              <a:srgbClr val="FF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8157263" y="3313113"/>
            <a:ext cx="383706" cy="14287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sv-SE" sz="1400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58"/>
          <p:cNvSpPr txBox="1">
            <a:spLocks noChangeArrowheads="1"/>
          </p:cNvSpPr>
          <p:nvPr/>
        </p:nvSpPr>
        <p:spPr bwMode="auto">
          <a:xfrm rot="16200000">
            <a:off x="8293343" y="3889488"/>
            <a:ext cx="141905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v-SE" sz="1300" b="1" kern="0" dirty="0" smtClean="0">
                <a:solidFill>
                  <a:schemeClr val="accent1">
                    <a:lumMod val="50000"/>
                  </a:schemeClr>
                </a:solidFill>
              </a:rPr>
              <a:t>Implementation</a:t>
            </a:r>
            <a:endParaRPr lang="en-US" altLang="sv-SE" sz="13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6452" y="3356992"/>
            <a:ext cx="1303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 smtClean="0"/>
              <a:t>Ratification</a:t>
            </a:r>
            <a:endParaRPr lang="en-US" sz="16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594149" y="3356992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 smtClean="0"/>
              <a:t>Development</a:t>
            </a:r>
            <a:endParaRPr lang="en-US" sz="1600" b="1" u="sng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059623" y="3323277"/>
            <a:ext cx="1042109" cy="1414978"/>
          </a:xfrm>
          <a:prstGeom prst="rect">
            <a:avLst/>
          </a:prstGeom>
          <a:solidFill>
            <a:srgbClr val="217B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1200" b="0" kern="0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8889" y="3343344"/>
            <a:ext cx="1149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u="sng" dirty="0" smtClean="0"/>
              <a:t>Validation</a:t>
            </a:r>
          </a:p>
          <a:p>
            <a:pPr algn="ctr"/>
            <a:r>
              <a:rPr lang="en-GB" sz="1200" b="1" u="sng" dirty="0" smtClean="0"/>
              <a:t>&amp;</a:t>
            </a:r>
          </a:p>
          <a:p>
            <a:pPr algn="ctr"/>
            <a:r>
              <a:rPr lang="en-GB" sz="1200" b="1" u="sng" dirty="0" smtClean="0"/>
              <a:t>Draft ST </a:t>
            </a:r>
            <a:br>
              <a:rPr lang="en-GB" sz="1200" b="1" u="sng" dirty="0" smtClean="0"/>
            </a:br>
            <a:r>
              <a:rPr lang="en-GB" sz="1200" b="1" u="sng" dirty="0" smtClean="0"/>
              <a:t>Development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2047163" y="3801115"/>
            <a:ext cx="356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v-SE" sz="1400" b="1" kern="0" dirty="0" smtClean="0"/>
              <a:t>ST</a:t>
            </a:r>
            <a:endParaRPr lang="en-US" altLang="sv-SE" sz="1400" b="1" kern="0" dirty="0"/>
          </a:p>
        </p:txBody>
      </p:sp>
      <p:sp>
        <p:nvSpPr>
          <p:cNvPr id="19" name="TextBox 62"/>
          <p:cNvSpPr txBox="1">
            <a:spLocks noChangeArrowheads="1"/>
          </p:cNvSpPr>
          <p:nvPr/>
        </p:nvSpPr>
        <p:spPr bwMode="auto">
          <a:xfrm>
            <a:off x="593850" y="3895108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v-SE" sz="1400" b="1" kern="0" dirty="0">
                <a:solidFill>
                  <a:sysClr val="windowText" lastClr="000000"/>
                </a:solidFill>
              </a:rPr>
              <a:t>SP</a:t>
            </a:r>
          </a:p>
        </p:txBody>
      </p:sp>
      <p:sp>
        <p:nvSpPr>
          <p:cNvPr id="20" name="TextBox 58"/>
          <p:cNvSpPr txBox="1">
            <a:spLocks noChangeArrowheads="1"/>
          </p:cNvSpPr>
          <p:nvPr/>
        </p:nvSpPr>
        <p:spPr bwMode="auto">
          <a:xfrm rot="16200000">
            <a:off x="-448753" y="3867656"/>
            <a:ext cx="14503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v-SE" sz="1300" b="1" kern="0" dirty="0" smtClean="0">
                <a:solidFill>
                  <a:schemeClr val="tx1"/>
                </a:solidFill>
              </a:rPr>
              <a:t>Requirement(s)</a:t>
            </a:r>
            <a:endParaRPr lang="en-US" altLang="sv-SE" sz="1300" b="1" kern="0" dirty="0">
              <a:solidFill>
                <a:schemeClr val="tx1"/>
              </a:solidFill>
            </a:endParaRPr>
          </a:p>
        </p:txBody>
      </p:sp>
      <p:sp>
        <p:nvSpPr>
          <p:cNvPr id="21" name="Striped Right Arrow 20"/>
          <p:cNvSpPr/>
          <p:nvPr/>
        </p:nvSpPr>
        <p:spPr bwMode="auto">
          <a:xfrm>
            <a:off x="6017277" y="3621200"/>
            <a:ext cx="387350" cy="885825"/>
          </a:xfrm>
          <a:prstGeom prst="stripedRightArrow">
            <a:avLst>
              <a:gd name="adj1" fmla="val 50000"/>
              <a:gd name="adj2" fmla="val 55291"/>
            </a:avLst>
          </a:prstGeom>
          <a:solidFill>
            <a:srgbClr val="FF9900"/>
          </a:solidFill>
          <a:ln w="25400" cap="flat" cmpd="sng" algn="ctr">
            <a:solidFill>
              <a:srgbClr val="FF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Box 58"/>
          <p:cNvSpPr txBox="1">
            <a:spLocks noChangeArrowheads="1"/>
          </p:cNvSpPr>
          <p:nvPr/>
        </p:nvSpPr>
        <p:spPr bwMode="auto">
          <a:xfrm rot="16200000">
            <a:off x="5217718" y="3897726"/>
            <a:ext cx="11795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v-SE" sz="1300" b="1" kern="0" dirty="0" smtClean="0"/>
              <a:t>Final Draft</a:t>
            </a:r>
            <a:endParaRPr lang="en-US" altLang="sv-SE" sz="1300" b="1" kern="0" dirty="0"/>
          </a:p>
        </p:txBody>
      </p:sp>
      <p:sp>
        <p:nvSpPr>
          <p:cNvPr id="23" name="Striped Right Arrow 22"/>
          <p:cNvSpPr/>
          <p:nvPr/>
        </p:nvSpPr>
        <p:spPr bwMode="auto">
          <a:xfrm>
            <a:off x="2440158" y="3621159"/>
            <a:ext cx="387350" cy="885825"/>
          </a:xfrm>
          <a:prstGeom prst="stripedRightArrow">
            <a:avLst>
              <a:gd name="adj1" fmla="val 50000"/>
              <a:gd name="adj2" fmla="val 55291"/>
            </a:avLst>
          </a:prstGeom>
          <a:solidFill>
            <a:srgbClr val="FF9900"/>
          </a:solidFill>
          <a:ln w="25400" cap="flat" cmpd="sng" algn="ctr">
            <a:solidFill>
              <a:srgbClr val="FF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83729" y="1902101"/>
            <a:ext cx="468397" cy="1289127"/>
            <a:chOff x="-102133" y="1924334"/>
            <a:chExt cx="468397" cy="1289127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130243" y="2249240"/>
              <a:ext cx="0" cy="96422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-102133" y="1924334"/>
              <a:ext cx="4683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DP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71755" y="1819700"/>
            <a:ext cx="468397" cy="1289127"/>
            <a:chOff x="-102133" y="1924334"/>
            <a:chExt cx="468397" cy="1289127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30243" y="2249240"/>
              <a:ext cx="0" cy="96422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-102133" y="1924334"/>
              <a:ext cx="4683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DP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52320" y="1849273"/>
            <a:ext cx="468398" cy="1289127"/>
            <a:chOff x="-102133" y="1924334"/>
            <a:chExt cx="401521" cy="1289127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130243" y="2249240"/>
              <a:ext cx="0" cy="96422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-102133" y="1924334"/>
              <a:ext cx="4015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DP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 rot="16200000">
            <a:off x="-703261" y="1981195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Standardization Proposal</a:t>
            </a:r>
          </a:p>
          <a:p>
            <a:r>
              <a:rPr lang="en-US" sz="1200" b="1" dirty="0" smtClean="0"/>
              <a:t>Or Top-down directive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1401352" y="5669984"/>
            <a:ext cx="1721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Standardization Task</a:t>
            </a:r>
            <a:endParaRPr lang="en-US" sz="1200" b="1" dirty="0"/>
          </a:p>
        </p:txBody>
      </p:sp>
      <p:sp>
        <p:nvSpPr>
          <p:cNvPr id="39" name="Rectangle 66"/>
          <p:cNvSpPr>
            <a:spLocks noChangeArrowheads="1"/>
          </p:cNvSpPr>
          <p:nvPr/>
        </p:nvSpPr>
        <p:spPr bwMode="auto">
          <a:xfrm>
            <a:off x="2103280" y="3323278"/>
            <a:ext cx="287337" cy="14185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sv-SE" sz="1400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2047163" y="3801115"/>
            <a:ext cx="356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v-SE" sz="1400" b="1" kern="0" dirty="0" smtClean="0"/>
              <a:t>ST</a:t>
            </a:r>
            <a:endParaRPr lang="en-US" altLang="sv-SE" sz="1400" b="1" kern="0" dirty="0"/>
          </a:p>
        </p:txBody>
      </p:sp>
      <p:sp>
        <p:nvSpPr>
          <p:cNvPr id="41" name="Striped Right Arrow 40"/>
          <p:cNvSpPr/>
          <p:nvPr/>
        </p:nvSpPr>
        <p:spPr bwMode="auto">
          <a:xfrm>
            <a:off x="622732" y="3605240"/>
            <a:ext cx="387350" cy="885825"/>
          </a:xfrm>
          <a:prstGeom prst="stripedRightArrow">
            <a:avLst>
              <a:gd name="adj1" fmla="val 50000"/>
              <a:gd name="adj2" fmla="val 55291"/>
            </a:avLst>
          </a:prstGeom>
          <a:solidFill>
            <a:srgbClr val="FF9900"/>
          </a:solidFill>
          <a:ln w="25400" cap="flat" cmpd="sng" algn="ctr">
            <a:solidFill>
              <a:srgbClr val="FF99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Box 58"/>
          <p:cNvSpPr txBox="1">
            <a:spLocks noChangeArrowheads="1"/>
          </p:cNvSpPr>
          <p:nvPr/>
        </p:nvSpPr>
        <p:spPr bwMode="auto">
          <a:xfrm rot="16200000">
            <a:off x="7679009" y="3873318"/>
            <a:ext cx="126874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v-SE" sz="1300" b="1" kern="0" dirty="0" smtClean="0">
                <a:solidFill>
                  <a:schemeClr val="tx1"/>
                </a:solidFill>
              </a:rPr>
              <a:t>Promulgation</a:t>
            </a:r>
            <a:endParaRPr lang="en-US" altLang="sv-SE" sz="1300" b="1" kern="0" dirty="0">
              <a:solidFill>
                <a:schemeClr val="tx1"/>
              </a:solidFill>
            </a:endParaRPr>
          </a:p>
        </p:txBody>
      </p:sp>
      <p:sp>
        <p:nvSpPr>
          <p:cNvPr id="44" name="Rectangle 66"/>
          <p:cNvSpPr>
            <a:spLocks noChangeArrowheads="1"/>
          </p:cNvSpPr>
          <p:nvPr/>
        </p:nvSpPr>
        <p:spPr bwMode="auto">
          <a:xfrm>
            <a:off x="5724823" y="3343344"/>
            <a:ext cx="287337" cy="13985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sv-SE" sz="1400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084167" y="2348880"/>
            <a:ext cx="1798455" cy="3600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74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 of STANAGs</a:t>
            </a:r>
            <a:br>
              <a:rPr lang="en-GB" dirty="0" smtClean="0"/>
            </a:br>
            <a:r>
              <a:rPr lang="en-GB" sz="2800" dirty="0" smtClean="0"/>
              <a:t>- Reality -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437"/>
            <a:ext cx="9144000" cy="588256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57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178675" cy="570026"/>
          </a:xfrm>
        </p:spPr>
        <p:txBody>
          <a:bodyPr/>
          <a:lstStyle/>
          <a:p>
            <a:pPr algn="ctr"/>
            <a:r>
              <a:rPr lang="en-GB" sz="2700" b="1" dirty="0" smtClean="0"/>
              <a:t>Implementation Reporting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542" y="1196752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Status 01 Feb 2018 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6304318" y="1502584"/>
          <a:ext cx="31683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/>
          </p:nvPr>
        </p:nvGraphicFramePr>
        <p:xfrm>
          <a:off x="650956" y="2420888"/>
          <a:ext cx="5793251" cy="406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2091726"/>
            <a:ext cx="4248472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62" b="1" i="0" u="none" strike="noStrike" kern="1200" spc="0" baseline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862" b="1" dirty="0">
                <a:solidFill>
                  <a:srgbClr val="5B9BD5">
                    <a:lumMod val="50000"/>
                  </a:srgbClr>
                </a:solidFill>
                <a:latin typeface="+mn-lt"/>
              </a:rPr>
              <a:t>Number of Allies in each </a:t>
            </a:r>
            <a:r>
              <a:rPr lang="en-GB" sz="1862" b="1" dirty="0" smtClean="0">
                <a:solidFill>
                  <a:srgbClr val="5B9BD5">
                    <a:lumMod val="50000"/>
                  </a:srgbClr>
                </a:solidFill>
                <a:latin typeface="+mn-lt"/>
              </a:rPr>
              <a:t>category:</a:t>
            </a:r>
            <a:endParaRPr lang="en-GB" sz="1862" b="1" dirty="0">
              <a:solidFill>
                <a:srgbClr val="5B9BD5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4258" y="1087828"/>
            <a:ext cx="4248472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62" b="1" i="0" u="none" strike="noStrike" kern="1200" spc="0" baseline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862" b="1" dirty="0" smtClean="0">
                <a:solidFill>
                  <a:srgbClr val="5B9BD5">
                    <a:lumMod val="50000"/>
                  </a:srgbClr>
                </a:solidFill>
                <a:latin typeface="+mn-lt"/>
              </a:rPr>
              <a:t>Total</a:t>
            </a:r>
            <a:endParaRPr lang="en-GB" sz="1862" b="1" dirty="0">
              <a:solidFill>
                <a:srgbClr val="5B9BD5">
                  <a:lumMod val="50000"/>
                </a:srgb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215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437"/>
            <a:ext cx="9144000" cy="588256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13551"/>
            <a:ext cx="7178675" cy="570026"/>
          </a:xfrm>
        </p:spPr>
        <p:txBody>
          <a:bodyPr/>
          <a:lstStyle/>
          <a:p>
            <a:pPr algn="ctr"/>
            <a:r>
              <a:rPr lang="en-GB" sz="2800" b="1" dirty="0" smtClean="0"/>
              <a:t>Challenges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05780" y="1196752"/>
            <a:ext cx="853244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Missing ratification responses 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- long ratification process – with extensions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- delayed promulgation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- unknown national positions</a:t>
            </a:r>
          </a:p>
          <a:p>
            <a:pPr>
              <a:spcBef>
                <a:spcPts val="600"/>
              </a:spcBef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High number of responses “ratifying, future implementation”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- unclear national position</a:t>
            </a:r>
          </a:p>
          <a:p>
            <a:pPr>
              <a:spcBef>
                <a:spcPts val="600"/>
              </a:spcBef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Missing implementation reports 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- unknown national  status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- unknown level of interoperability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3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975437"/>
            <a:ext cx="9144000" cy="588256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13551"/>
            <a:ext cx="7178675" cy="570026"/>
          </a:xfrm>
        </p:spPr>
        <p:txBody>
          <a:bodyPr/>
          <a:lstStyle/>
          <a:p>
            <a:pPr algn="ctr"/>
            <a:r>
              <a:rPr lang="en-GB" sz="2800" b="1" dirty="0" smtClean="0"/>
              <a:t>Remedial Actions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987824" y="1054307"/>
            <a:ext cx="3739547" cy="29516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0160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026518"/>
            <a:ext cx="853244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Briefings </a:t>
            </a:r>
            <a:r>
              <a:rPr lang="en-US" b="1" dirty="0">
                <a:solidFill>
                  <a:srgbClr val="002060"/>
                </a:solidFill>
              </a:rPr>
              <a:t>to TAs/DTAs </a:t>
            </a:r>
            <a:r>
              <a:rPr lang="en-US" b="1" dirty="0" smtClean="0">
                <a:solidFill>
                  <a:srgbClr val="002060"/>
                </a:solidFill>
              </a:rPr>
              <a:t>on </a:t>
            </a:r>
            <a:r>
              <a:rPr lang="en-US" b="1" dirty="0">
                <a:solidFill>
                  <a:srgbClr val="002060"/>
                </a:solidFill>
              </a:rPr>
              <a:t>ratification </a:t>
            </a:r>
            <a:r>
              <a:rPr lang="en-US" b="1" dirty="0" smtClean="0">
                <a:solidFill>
                  <a:srgbClr val="002060"/>
                </a:solidFill>
              </a:rPr>
              <a:t>response </a:t>
            </a:r>
            <a:r>
              <a:rPr lang="en-US" b="1" dirty="0">
                <a:solidFill>
                  <a:srgbClr val="002060"/>
                </a:solidFill>
              </a:rPr>
              <a:t>status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Briefings to national standardization managers on ratification </a:t>
            </a:r>
            <a:r>
              <a:rPr lang="en-US" b="1" dirty="0" smtClean="0">
                <a:solidFill>
                  <a:srgbClr val="002060"/>
                </a:solidFill>
              </a:rPr>
              <a:t>response </a:t>
            </a:r>
            <a:r>
              <a:rPr lang="en-US" b="1" dirty="0">
                <a:solidFill>
                  <a:srgbClr val="002060"/>
                </a:solidFill>
              </a:rPr>
              <a:t>status</a:t>
            </a:r>
            <a:endParaRPr lang="en-US" b="1" dirty="0">
              <a:solidFill>
                <a:srgbClr val="00B050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More </a:t>
            </a:r>
            <a:r>
              <a:rPr lang="en-US" b="1" dirty="0" smtClean="0">
                <a:solidFill>
                  <a:srgbClr val="002060"/>
                </a:solidFill>
              </a:rPr>
              <a:t>detailed guidance for setting </a:t>
            </a:r>
            <a:r>
              <a:rPr lang="en-US" b="1" dirty="0">
                <a:solidFill>
                  <a:srgbClr val="002060"/>
                </a:solidFill>
              </a:rPr>
              <a:t>promulgation </a:t>
            </a:r>
            <a:r>
              <a:rPr lang="en-US" b="1" dirty="0" smtClean="0">
                <a:solidFill>
                  <a:srgbClr val="002060"/>
                </a:solidFill>
              </a:rPr>
              <a:t>criteria [AAP-03(K)] </a:t>
            </a: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E-Feedback Reporting </a:t>
            </a: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More detailed guidance for drafting </a:t>
            </a:r>
            <a:r>
              <a:rPr lang="en-US" b="1" dirty="0">
                <a:solidFill>
                  <a:srgbClr val="002060"/>
                </a:solidFill>
              </a:rPr>
              <a:t>implementation </a:t>
            </a:r>
            <a:r>
              <a:rPr lang="en-US" b="1" dirty="0" smtClean="0">
                <a:solidFill>
                  <a:srgbClr val="002060"/>
                </a:solidFill>
              </a:rPr>
              <a:t>paragraphs [AAP-03(K)]</a:t>
            </a: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Complementary methods to assess implementation / level of </a:t>
            </a:r>
            <a:r>
              <a:rPr lang="en-GB" b="1" dirty="0" smtClean="0">
                <a:solidFill>
                  <a:srgbClr val="002060"/>
                </a:solidFill>
              </a:rPr>
              <a:t>interoperability (exercises reports, evaluations, </a:t>
            </a:r>
            <a:r>
              <a:rPr lang="en-US" b="1" dirty="0">
                <a:solidFill>
                  <a:srgbClr val="002060"/>
                </a:solidFill>
              </a:rPr>
              <a:t>NATO Defence Planning Process </a:t>
            </a:r>
            <a:r>
              <a:rPr lang="en-US" b="1" dirty="0" smtClean="0">
                <a:solidFill>
                  <a:srgbClr val="002060"/>
                </a:solidFill>
              </a:rPr>
              <a:t>– NDPP)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Briefings to the Committee for Standardization on available implementation information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37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Take-</a:t>
            </a:r>
            <a:r>
              <a:rPr lang="en-GB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u="sng" dirty="0"/>
              <a:t>Related to ratification</a:t>
            </a:r>
            <a:r>
              <a:rPr lang="en-US" sz="1800" b="1" u="sng" dirty="0" smtClean="0"/>
              <a:t>:</a:t>
            </a:r>
            <a:endParaRPr lang="en-US" sz="1800" b="1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sz="1800" b="1" dirty="0"/>
              <a:t>Provide national ratification response within timeline allocated by </a:t>
            </a:r>
            <a:r>
              <a:rPr lang="en-US" sz="1800" b="1" dirty="0" smtClean="0"/>
              <a:t>TA/DTA</a:t>
            </a:r>
            <a:endParaRPr lang="en-US" sz="1800" b="1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sz="1800" b="1" dirty="0"/>
              <a:t>Submit outstanding ratification responses for already promulgated </a:t>
            </a:r>
            <a:r>
              <a:rPr lang="en-US" sz="1800" b="1" dirty="0" smtClean="0"/>
              <a:t>STANAGs</a:t>
            </a:r>
            <a:endParaRPr lang="en-US" sz="1800" b="1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sz="1800" b="1" dirty="0"/>
              <a:t>Update response “ratifying, future implementation” as soon </a:t>
            </a:r>
            <a:r>
              <a:rPr lang="en-US" sz="1800" b="1" dirty="0" smtClean="0"/>
              <a:t>as implementation </a:t>
            </a:r>
            <a:r>
              <a:rPr lang="en-US" sz="1800" b="1" dirty="0"/>
              <a:t>details are known (time, service, </a:t>
            </a:r>
            <a:r>
              <a:rPr lang="en-US" sz="1800" b="1" dirty="0" smtClean="0"/>
              <a:t>…)</a:t>
            </a:r>
            <a:endParaRPr lang="en-US" sz="1800" b="1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sz="1800" b="1" dirty="0"/>
              <a:t>Avoid stopping a document in ratification. Use options:</a:t>
            </a:r>
            <a:br>
              <a:rPr lang="en-US" sz="1800" b="1" dirty="0"/>
            </a:br>
            <a:r>
              <a:rPr lang="en-US" sz="1800" b="1" dirty="0"/>
              <a:t>- “ratifying with reservation”</a:t>
            </a:r>
            <a:br>
              <a:rPr lang="en-US" sz="1800" b="1" dirty="0"/>
            </a:br>
            <a:r>
              <a:rPr lang="en-US" sz="1800" b="1" dirty="0"/>
              <a:t>- “not participating</a:t>
            </a:r>
            <a:r>
              <a:rPr lang="en-US" sz="1800" b="1" dirty="0" smtClean="0"/>
              <a:t>”</a:t>
            </a:r>
            <a:endParaRPr lang="en-US" sz="1800" b="1" dirty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1800" b="1" u="sng" dirty="0"/>
              <a:t>Related to implementation</a:t>
            </a:r>
            <a:r>
              <a:rPr lang="en-US" sz="1800" b="1" u="sng" dirty="0" smtClean="0"/>
              <a:t>:</a:t>
            </a:r>
            <a:endParaRPr lang="en-US" sz="1800" b="1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sz="1800" b="1" dirty="0"/>
              <a:t>As SME (custodian), provide detailed implementation </a:t>
            </a:r>
            <a:r>
              <a:rPr lang="en-US" sz="1800" b="1" dirty="0" smtClean="0"/>
              <a:t>guidance</a:t>
            </a:r>
            <a:endParaRPr lang="en-US" sz="1800" b="1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sz="1800" b="1" dirty="0"/>
              <a:t>As nation, report implementation to </a:t>
            </a:r>
            <a:r>
              <a:rPr lang="en-US" sz="1800" b="1" dirty="0" smtClean="0"/>
              <a:t>NSO</a:t>
            </a:r>
            <a:endParaRPr lang="en-US" sz="1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84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827584" y="1107838"/>
            <a:ext cx="5112568" cy="131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your questions…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08704"/>
            <a:ext cx="5452707" cy="40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59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Ratification Process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45902" y="1340768"/>
            <a:ext cx="3570314" cy="4968552"/>
            <a:chOff x="2801886" y="1196752"/>
            <a:chExt cx="3570314" cy="4968552"/>
          </a:xfrm>
        </p:grpSpPr>
        <p:sp>
          <p:nvSpPr>
            <p:cNvPr id="5" name="TextBox 4"/>
            <p:cNvSpPr txBox="1"/>
            <p:nvPr/>
          </p:nvSpPr>
          <p:spPr>
            <a:xfrm>
              <a:off x="3223963" y="1196752"/>
              <a:ext cx="2726161" cy="3693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>
                  <a:solidFill>
                    <a:srgbClr val="000000"/>
                  </a:solidFill>
                </a:rPr>
                <a:t>RATIFICATION DRAFT</a:t>
              </a:r>
              <a:endParaRPr lang="en-GB" sz="1600" dirty="0">
                <a:solidFill>
                  <a:schemeClr val="bg2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295099" y="1703329"/>
              <a:ext cx="2583888" cy="1365630"/>
              <a:chOff x="2625019" y="2702149"/>
              <a:chExt cx="2583888" cy="136563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625019" y="2702149"/>
                <a:ext cx="2583888" cy="338554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rgbClr val="000000"/>
                    </a:solidFill>
                  </a:rPr>
                  <a:t>TA/DTA Approval</a:t>
                </a:r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2" name="Elbow Connector 11"/>
              <p:cNvCxnSpPr/>
              <p:nvPr/>
            </p:nvCxnSpPr>
            <p:spPr bwMode="auto">
              <a:xfrm rot="16200000" flipH="1">
                <a:off x="3755016" y="3285897"/>
                <a:ext cx="324000" cy="0"/>
              </a:xfrm>
              <a:prstGeom prst="bentConnector3">
                <a:avLst>
                  <a:gd name="adj1" fmla="val 50001"/>
                </a:avLst>
              </a:prstGeom>
              <a:solidFill>
                <a:schemeClr val="accent1"/>
              </a:solidFill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3564412" y="3459817"/>
                <a:ext cx="15724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000000"/>
                    </a:solidFill>
                  </a:rPr>
                  <a:t>NSO</a:t>
                </a: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" name="Elbow Connector 13"/>
              <p:cNvCxnSpPr/>
              <p:nvPr/>
            </p:nvCxnSpPr>
            <p:spPr bwMode="auto">
              <a:xfrm rot="5400000">
                <a:off x="3776932" y="3923442"/>
                <a:ext cx="280169" cy="8506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2801886" y="3127340"/>
              <a:ext cx="3570314" cy="3693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 smtClean="0">
                  <a:solidFill>
                    <a:srgbClr val="000000"/>
                  </a:solidFill>
                </a:rPr>
                <a:t>REQUEST FOR RATIFICATION </a:t>
              </a:r>
              <a:endParaRPr lang="en-GB" sz="1600" dirty="0">
                <a:solidFill>
                  <a:schemeClr val="bg2"/>
                </a:solidFill>
              </a:endParaRPr>
            </a:p>
          </p:txBody>
        </p:sp>
        <p:cxnSp>
          <p:nvCxnSpPr>
            <p:cNvPr id="8" name="Elbow Connector 7"/>
            <p:cNvCxnSpPr/>
            <p:nvPr/>
          </p:nvCxnSpPr>
          <p:spPr bwMode="auto">
            <a:xfrm rot="16200000" flipH="1">
              <a:off x="4425043" y="3807025"/>
              <a:ext cx="324000" cy="0"/>
            </a:xfrm>
            <a:prstGeom prst="bentConnector3">
              <a:avLst>
                <a:gd name="adj1" fmla="val 50001"/>
              </a:avLst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4254" y="4076043"/>
              <a:ext cx="2805579" cy="20892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32040" y="4039317"/>
              <a:ext cx="94596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b="1" dirty="0" smtClean="0">
                  <a:solidFill>
                    <a:srgbClr val="FF0000"/>
                  </a:solidFill>
                </a:rPr>
                <a:t>?</a:t>
              </a:r>
              <a:endParaRPr lang="en-GB" sz="8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99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Ratification Process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4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0"/>
              </a:spcBef>
            </a:pPr>
            <a:r>
              <a:rPr lang="en-GB" sz="2400" dirty="0"/>
              <a:t>Ratification: process in which Allies analyse the standards</a:t>
            </a:r>
            <a:br>
              <a:rPr lang="en-GB" sz="2400" dirty="0"/>
            </a:br>
            <a:r>
              <a:rPr lang="en-GB" sz="2400" dirty="0"/>
              <a:t>covered by a STANAG in order to </a:t>
            </a:r>
            <a:r>
              <a:rPr lang="en-GB" sz="2400" dirty="0" smtClean="0"/>
              <a:t>determine the national position regarding the implementation (identify if, and how </a:t>
            </a:r>
            <a:r>
              <a:rPr lang="en-GB" sz="2400" dirty="0"/>
              <a:t>to implement </a:t>
            </a:r>
            <a:r>
              <a:rPr lang="en-GB" sz="2400" dirty="0" smtClean="0"/>
              <a:t>them)</a:t>
            </a:r>
            <a:endParaRPr lang="en-GB" sz="2400" dirty="0"/>
          </a:p>
          <a:p>
            <a:pPr marL="342900" indent="-342900">
              <a:lnSpc>
                <a:spcPct val="114000"/>
              </a:lnSpc>
              <a:spcBef>
                <a:spcPts val="1200"/>
              </a:spcBef>
            </a:pPr>
            <a:r>
              <a:rPr lang="en-GB" sz="2400" dirty="0" smtClean="0"/>
              <a:t>Completion </a:t>
            </a:r>
            <a:r>
              <a:rPr lang="en-GB" sz="2400" dirty="0"/>
              <a:t>of process results in </a:t>
            </a:r>
            <a:r>
              <a:rPr lang="en-GB" sz="2400" b="1" dirty="0"/>
              <a:t>formal ratification response by </a:t>
            </a:r>
            <a:r>
              <a:rPr lang="en-GB" sz="2400" b="1" dirty="0" smtClean="0"/>
              <a:t>Allies</a:t>
            </a:r>
            <a:r>
              <a:rPr lang="en-GB" sz="2400" dirty="0" smtClean="0"/>
              <a:t> </a:t>
            </a:r>
            <a:endParaRPr lang="en-GB" sz="2400" dirty="0"/>
          </a:p>
          <a:p>
            <a:pPr marL="342900" indent="-342900">
              <a:lnSpc>
                <a:spcPct val="114000"/>
              </a:lnSpc>
              <a:spcBef>
                <a:spcPts val="1200"/>
              </a:spcBef>
            </a:pPr>
            <a:r>
              <a:rPr lang="en-GB" sz="2400" dirty="0" smtClean="0"/>
              <a:t>Allies </a:t>
            </a:r>
            <a:r>
              <a:rPr lang="en-GB" sz="2400" dirty="0"/>
              <a:t>should complete staffing for ratification and reply within the timescale set by TA/DTA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5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13551"/>
            <a:ext cx="7178675" cy="570026"/>
          </a:xfrm>
        </p:spPr>
        <p:txBody>
          <a:bodyPr/>
          <a:lstStyle/>
          <a:p>
            <a:pPr algn="ctr"/>
            <a:r>
              <a:rPr lang="en-GB" sz="2800" b="1" dirty="0" smtClean="0"/>
              <a:t>Ratification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924" y="1106647"/>
            <a:ext cx="8532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What needs to be analysed? 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Requirements and impacts on national resources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capabilities supported and national plans for development/procurement of these capabilities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services concerned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required national actions for implementation ( procurement of new material/equipment, technical specification/tactics, change of national education and training courses, software changes to existing IT systems, etc.)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required and available resources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timelines/roadmaps for implementation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national limitations/caveats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20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13551"/>
            <a:ext cx="7178675" cy="570026"/>
          </a:xfrm>
        </p:spPr>
        <p:txBody>
          <a:bodyPr/>
          <a:lstStyle/>
          <a:p>
            <a:pPr algn="ctr"/>
            <a:r>
              <a:rPr lang="en-GB" sz="2800" b="1" dirty="0" smtClean="0"/>
              <a:t>Ratification Responses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24744"/>
            <a:ext cx="9001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ratifying and </a:t>
            </a:r>
            <a:r>
              <a:rPr lang="en-US" b="1" dirty="0" smtClean="0">
                <a:solidFill>
                  <a:srgbClr val="002060"/>
                </a:solidFill>
              </a:rPr>
              <a:t>implementing</a:t>
            </a:r>
          </a:p>
          <a:p>
            <a:pPr lvl="0"/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    </a:t>
            </a:r>
            <a:r>
              <a:rPr lang="en-US" sz="1600" dirty="0" smtClean="0">
                <a:solidFill>
                  <a:srgbClr val="008000"/>
                </a:solidFill>
              </a:rPr>
              <a:t>will implement fully</a:t>
            </a:r>
          </a:p>
          <a:p>
            <a:pPr lvl="0"/>
            <a:r>
              <a:rPr lang="en-US" sz="1600" dirty="0" smtClean="0">
                <a:solidFill>
                  <a:srgbClr val="008000"/>
                </a:solidFill>
              </a:rPr>
              <a:t>     provide date/timescale</a:t>
            </a:r>
          </a:p>
          <a:p>
            <a:pPr lvl="0"/>
            <a:endParaRPr lang="en-GB" sz="1200" dirty="0">
              <a:solidFill>
                <a:schemeClr val="accent6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ratifying and implementing - with reservations</a:t>
            </a:r>
            <a:r>
              <a:rPr lang="en-US" b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en-US" dirty="0" smtClean="0">
                <a:solidFill>
                  <a:schemeClr val="accent6"/>
                </a:solidFill>
              </a:rPr>
              <a:t>     </a:t>
            </a:r>
            <a:r>
              <a:rPr lang="en-US" sz="1600" dirty="0" smtClean="0">
                <a:solidFill>
                  <a:srgbClr val="008000"/>
                </a:solidFill>
              </a:rPr>
              <a:t>will implement but has concerns/impediments in some areas</a:t>
            </a:r>
          </a:p>
          <a:p>
            <a:pPr lvl="0"/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     provide date/timescale</a:t>
            </a:r>
          </a:p>
          <a:p>
            <a:pPr lvl="0"/>
            <a:endParaRPr lang="en-GB" sz="12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ratifying, future implementation</a:t>
            </a:r>
            <a:r>
              <a:rPr lang="en-US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     </a:t>
            </a:r>
            <a:r>
              <a:rPr lang="en-US" sz="1600" dirty="0" smtClean="0">
                <a:solidFill>
                  <a:srgbClr val="008000"/>
                </a:solidFill>
              </a:rPr>
              <a:t>will </a:t>
            </a:r>
            <a:r>
              <a:rPr lang="en-US" sz="1600" dirty="0">
                <a:solidFill>
                  <a:srgbClr val="008000"/>
                </a:solidFill>
              </a:rPr>
              <a:t>implement </a:t>
            </a:r>
            <a:r>
              <a:rPr lang="en-US" sz="1600" dirty="0" smtClean="0">
                <a:solidFill>
                  <a:srgbClr val="008000"/>
                </a:solidFill>
              </a:rPr>
              <a:t>fully</a:t>
            </a:r>
          </a:p>
          <a:p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    unable to provide </a:t>
            </a:r>
            <a:r>
              <a:rPr lang="en-US" sz="1600" dirty="0">
                <a:solidFill>
                  <a:srgbClr val="008000"/>
                </a:solidFill>
              </a:rPr>
              <a:t>date/timescale</a:t>
            </a:r>
            <a:endParaRPr lang="en-GB" sz="1600" dirty="0">
              <a:solidFill>
                <a:srgbClr val="008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GB" sz="12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ratifying, future implementation - with reservations</a:t>
            </a:r>
            <a:r>
              <a:rPr lang="en-US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     </a:t>
            </a:r>
            <a:r>
              <a:rPr lang="en-US" sz="1600" dirty="0" smtClean="0">
                <a:solidFill>
                  <a:srgbClr val="008000"/>
                </a:solidFill>
              </a:rPr>
              <a:t>will </a:t>
            </a:r>
            <a:r>
              <a:rPr lang="en-US" sz="1600" dirty="0">
                <a:solidFill>
                  <a:srgbClr val="008000"/>
                </a:solidFill>
              </a:rPr>
              <a:t>implement but has concerns/impediments in some </a:t>
            </a:r>
            <a:r>
              <a:rPr lang="en-US" sz="1600" dirty="0" smtClean="0">
                <a:solidFill>
                  <a:srgbClr val="008000"/>
                </a:solidFill>
              </a:rPr>
              <a:t>areas</a:t>
            </a:r>
          </a:p>
          <a:p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    unable </a:t>
            </a:r>
            <a:r>
              <a:rPr lang="en-US" sz="1600" dirty="0">
                <a:solidFill>
                  <a:srgbClr val="008000"/>
                </a:solidFill>
              </a:rPr>
              <a:t>to provide date/timescale</a:t>
            </a:r>
            <a:endParaRPr lang="en-GB" sz="1600" dirty="0">
              <a:solidFill>
                <a:srgbClr val="008000"/>
              </a:solidFill>
            </a:endParaRPr>
          </a:p>
          <a:p>
            <a:pPr lvl="0"/>
            <a:endParaRPr lang="en-GB" sz="12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not </a:t>
            </a:r>
            <a:r>
              <a:rPr lang="en-US" b="1" dirty="0" smtClean="0">
                <a:solidFill>
                  <a:srgbClr val="002060"/>
                </a:solidFill>
              </a:rPr>
              <a:t>ratifying</a:t>
            </a: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en-US" sz="1600" dirty="0" smtClean="0">
                <a:solidFill>
                  <a:srgbClr val="FF5050"/>
                </a:solidFill>
              </a:rPr>
              <a:t>object to promulgation </a:t>
            </a:r>
            <a:r>
              <a:rPr lang="en-US" sz="1600" b="1" dirty="0" smtClean="0">
                <a:solidFill>
                  <a:srgbClr val="002060"/>
                </a:solidFill>
              </a:rPr>
              <a:t>/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inability to implement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GB" sz="12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not </a:t>
            </a:r>
            <a:r>
              <a:rPr lang="en-US" b="1" dirty="0" smtClean="0">
                <a:solidFill>
                  <a:srgbClr val="002060"/>
                </a:solidFill>
              </a:rPr>
              <a:t>participating</a:t>
            </a:r>
          </a:p>
          <a:p>
            <a:pPr lvl="0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do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not have the capability / not interested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71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Ratification Responses</a:t>
            </a:r>
            <a:br>
              <a:rPr lang="en-GB" dirty="0" smtClean="0"/>
            </a:br>
            <a:r>
              <a:rPr lang="en-GB" sz="2800" dirty="0" smtClean="0"/>
              <a:t>Nation A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08424436"/>
              </p:ext>
            </p:extLst>
          </p:nvPr>
        </p:nvGraphicFramePr>
        <p:xfrm>
          <a:off x="755576" y="2019418"/>
          <a:ext cx="4032448" cy="379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146804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Reference: 1074 current STANAGs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86422258"/>
              </p:ext>
            </p:extLst>
          </p:nvPr>
        </p:nvGraphicFramePr>
        <p:xfrm>
          <a:off x="4854976" y="1830175"/>
          <a:ext cx="3838575" cy="366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09330" y="5955350"/>
            <a:ext cx="412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Rest represents “not participating”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980728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as of 23 Apr 2019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15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Ratification Responses</a:t>
            </a:r>
            <a:br>
              <a:rPr lang="en-GB" dirty="0" smtClean="0"/>
            </a:br>
            <a:r>
              <a:rPr lang="en-GB" sz="2800" dirty="0" smtClean="0"/>
              <a:t>Nation 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46804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Reference: 1074 current STANAGs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9330" y="5955350"/>
            <a:ext cx="412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Rest represents “not participating”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980728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as of 23 Apr 2019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67410406"/>
              </p:ext>
            </p:extLst>
          </p:nvPr>
        </p:nvGraphicFramePr>
        <p:xfrm>
          <a:off x="551631" y="2019418"/>
          <a:ext cx="4476751" cy="379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91583890"/>
              </p:ext>
            </p:extLst>
          </p:nvPr>
        </p:nvGraphicFramePr>
        <p:xfrm>
          <a:off x="5269929" y="1916832"/>
          <a:ext cx="3838575" cy="366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8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Ratification Responses</a:t>
            </a:r>
            <a:br>
              <a:rPr lang="en-GB" dirty="0" smtClean="0"/>
            </a:br>
            <a:r>
              <a:rPr lang="en-GB" sz="2800" dirty="0" smtClean="0"/>
              <a:t>Nation 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46804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Reference: 1074 current STANAGs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9330" y="5955350"/>
            <a:ext cx="412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Rest represents “not participating”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980728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as of 23 Apr 2019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3846182"/>
              </p:ext>
            </p:extLst>
          </p:nvPr>
        </p:nvGraphicFramePr>
        <p:xfrm>
          <a:off x="551631" y="2019418"/>
          <a:ext cx="4476751" cy="379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21051661"/>
              </p:ext>
            </p:extLst>
          </p:nvPr>
        </p:nvGraphicFramePr>
        <p:xfrm>
          <a:off x="5269929" y="1916832"/>
          <a:ext cx="3838575" cy="366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48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17DB86E-0073-4CA5-AA42-10AF7E1836AE}" vid="{ECD3D869-E1C5-47D7-B0F7-AAA0CC7063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170515_NSO Template</Template>
  <TotalTime>801</TotalTime>
  <Words>1037</Words>
  <Application>Microsoft Office PowerPoint</Application>
  <PresentationFormat>On-screen Show (4:3)</PresentationFormat>
  <Paragraphs>254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Times New Roman</vt:lpstr>
      <vt:lpstr>Wingdings</vt:lpstr>
      <vt:lpstr>1_Office Theme</vt:lpstr>
      <vt:lpstr>PowerPoint Presentation</vt:lpstr>
      <vt:lpstr>PowerPoint Presentation</vt:lpstr>
      <vt:lpstr>Ratification Process</vt:lpstr>
      <vt:lpstr>Ratification Process</vt:lpstr>
      <vt:lpstr>Ratification</vt:lpstr>
      <vt:lpstr>Ratification Responses</vt:lpstr>
      <vt:lpstr>Ratification Responses Nation A</vt:lpstr>
      <vt:lpstr>Ratification Responses Nation B</vt:lpstr>
      <vt:lpstr>Ratification Responses Nation C</vt:lpstr>
      <vt:lpstr>STANAGs delayed in Ratification as of 23 Apr 2019</vt:lpstr>
      <vt:lpstr>Ratification Reporting</vt:lpstr>
      <vt:lpstr>Adoption Reporting</vt:lpstr>
      <vt:lpstr>Ratification Responses by Nation </vt:lpstr>
      <vt:lpstr>PowerPoint Presentation</vt:lpstr>
      <vt:lpstr>Implementation Guidance in STANAGs - Requirement iaw AAP-03 (K) -</vt:lpstr>
      <vt:lpstr>Implementation Guidance in STANAGs  </vt:lpstr>
      <vt:lpstr>Implementation of STANAGs - Reality -</vt:lpstr>
      <vt:lpstr>Implementation of STANAGs - Requirement -</vt:lpstr>
      <vt:lpstr>Implementation Reporting</vt:lpstr>
      <vt:lpstr>Implementation of STANAGs - Reality -</vt:lpstr>
      <vt:lpstr>Implementation Reporting</vt:lpstr>
      <vt:lpstr>Challenges</vt:lpstr>
      <vt:lpstr>Remedial Actions</vt:lpstr>
      <vt:lpstr>Take-aways</vt:lpstr>
      <vt:lpstr>PowerPoint Presentation</vt:lpstr>
    </vt:vector>
  </TitlesOfParts>
  <Company>NATO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Kueck Christoph</dc:creator>
  <cp:lastModifiedBy>Schmaglowski Dieter</cp:lastModifiedBy>
  <cp:revision>70</cp:revision>
  <cp:lastPrinted>2017-01-18T14:48:18Z</cp:lastPrinted>
  <dcterms:created xsi:type="dcterms:W3CDTF">2017-05-19T08:46:30Z</dcterms:created>
  <dcterms:modified xsi:type="dcterms:W3CDTF">2019-07-26T12:05:11Z</dcterms:modified>
</cp:coreProperties>
</file>