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49" r:id="rId2"/>
  </p:sldMasterIdLst>
  <p:notesMasterIdLst>
    <p:notesMasterId r:id="rId34"/>
  </p:notesMasterIdLst>
  <p:handoutMasterIdLst>
    <p:handoutMasterId r:id="rId35"/>
  </p:handoutMasterIdLst>
  <p:sldIdLst>
    <p:sldId id="560" r:id="rId3"/>
    <p:sldId id="576" r:id="rId4"/>
    <p:sldId id="623" r:id="rId5"/>
    <p:sldId id="603" r:id="rId6"/>
    <p:sldId id="602" r:id="rId7"/>
    <p:sldId id="605" r:id="rId8"/>
    <p:sldId id="604" r:id="rId9"/>
    <p:sldId id="624" r:id="rId10"/>
    <p:sldId id="606" r:id="rId11"/>
    <p:sldId id="608" r:id="rId12"/>
    <p:sldId id="609" r:id="rId13"/>
    <p:sldId id="610" r:id="rId14"/>
    <p:sldId id="611" r:id="rId15"/>
    <p:sldId id="612" r:id="rId16"/>
    <p:sldId id="613" r:id="rId17"/>
    <p:sldId id="614" r:id="rId18"/>
    <p:sldId id="625" r:id="rId19"/>
    <p:sldId id="626" r:id="rId20"/>
    <p:sldId id="592" r:id="rId21"/>
    <p:sldId id="622" r:id="rId22"/>
    <p:sldId id="617" r:id="rId23"/>
    <p:sldId id="616" r:id="rId24"/>
    <p:sldId id="615" r:id="rId25"/>
    <p:sldId id="627" r:id="rId26"/>
    <p:sldId id="621" r:id="rId27"/>
    <p:sldId id="620" r:id="rId28"/>
    <p:sldId id="628" r:id="rId29"/>
    <p:sldId id="598" r:id="rId30"/>
    <p:sldId id="629" r:id="rId31"/>
    <p:sldId id="575" r:id="rId32"/>
    <p:sldId id="631" r:id="rId3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FFFFFF"/>
    <a:srgbClr val="305494"/>
    <a:srgbClr val="0000FF"/>
    <a:srgbClr val="008000"/>
    <a:srgbClr val="EAEDF6"/>
    <a:srgbClr val="FFFFCC"/>
    <a:srgbClr val="99CC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444" autoAdjust="0"/>
  </p:normalViewPr>
  <p:slideViewPr>
    <p:cSldViewPr>
      <p:cViewPr varScale="1">
        <p:scale>
          <a:sx n="84" d="100"/>
          <a:sy n="84" d="100"/>
        </p:scale>
        <p:origin x="1224" y="77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9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2D4B437-A2B5-4E45-B374-BEEFD3602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0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464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7BC759-7E54-41E5-A7AD-94B7ABD9B8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405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679606" y="4716464"/>
            <a:ext cx="5438464" cy="4467225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217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44">
              <a:defRPr/>
            </a:pPr>
            <a:endParaRPr lang="en-GB" altLang="en-US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25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44">
              <a:defRPr/>
            </a:pPr>
            <a:endParaRPr lang="en-GB" altLang="en-US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011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44">
              <a:defRPr/>
            </a:pPr>
            <a:endParaRPr lang="en-GB" altLang="en-US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000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44">
              <a:defRPr/>
            </a:pPr>
            <a:endParaRPr lang="en-GB" altLang="en-US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462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35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485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14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18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305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79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949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096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746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48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428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617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26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679606" y="4716464"/>
            <a:ext cx="5438464" cy="4467225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7198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679606" y="4716464"/>
            <a:ext cx="5438464" cy="4467225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02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48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41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75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VJTF:  Very High Readiness Joint task Force, </a:t>
            </a:r>
            <a:r>
              <a:rPr lang="en-US" dirty="0" err="1" smtClean="0"/>
              <a:t>ntm</a:t>
            </a:r>
            <a:r>
              <a:rPr lang="en-US" dirty="0" smtClean="0"/>
              <a:t> 2-7 days</a:t>
            </a:r>
            <a:br>
              <a:rPr lang="en-US" dirty="0" smtClean="0"/>
            </a:br>
            <a:r>
              <a:rPr lang="en-US" dirty="0" err="1" smtClean="0"/>
              <a:t>eNRF</a:t>
            </a:r>
            <a:r>
              <a:rPr lang="en-US" dirty="0" smtClean="0"/>
              <a:t>: division size joint force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358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977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60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44">
              <a:defRPr/>
            </a:pPr>
            <a:endParaRPr lang="en-GB" altLang="en-US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83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83" y="2379"/>
            <a:ext cx="9144000" cy="1195200"/>
          </a:xfrm>
          <a:prstGeom prst="rect">
            <a:avLst/>
          </a:prstGeom>
          <a:solidFill>
            <a:srgbClr val="EA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1560" y="15205"/>
            <a:ext cx="7886700" cy="118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407" y="-1"/>
            <a:ext cx="9145407" cy="3552498"/>
            <a:chOff x="-1407" y="-1"/>
            <a:chExt cx="9145407" cy="3552498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323473"/>
              <a:ext cx="9144000" cy="2229024"/>
              <a:chOff x="0" y="1323473"/>
              <a:chExt cx="9144000" cy="222902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1323473"/>
                <a:ext cx="9144000" cy="2225842"/>
                <a:chOff x="0" y="2141621"/>
                <a:chExt cx="9144000" cy="2225842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0" y="2141621"/>
                  <a:ext cx="9144000" cy="2225842"/>
                </a:xfrm>
                <a:prstGeom prst="rect">
                  <a:avLst/>
                </a:prstGeom>
                <a:solidFill>
                  <a:srgbClr val="EA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25623" y="2177714"/>
                  <a:ext cx="2999740" cy="2153654"/>
                </a:xfrm>
                <a:prstGeom prst="rect">
                  <a:avLst/>
                </a:prstGeom>
                <a:solidFill>
                  <a:srgbClr val="EAEDF6"/>
                </a:solidFill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1" y="2213809"/>
                  <a:ext cx="5787188" cy="2141622"/>
                </a:xfrm>
                <a:prstGeom prst="rect">
                  <a:avLst/>
                </a:prstGeom>
                <a:solidFill>
                  <a:srgbClr val="EA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2800" b="1" kern="1700" spc="100" dirty="0" smtClean="0">
                      <a:solidFill>
                        <a:srgbClr val="27568B"/>
                      </a:solidFill>
                    </a:rPr>
                    <a:t>NATO  STANDARDIZATION  OFFICE                                                                </a:t>
                  </a:r>
                  <a:endParaRPr lang="en-US" sz="2800" b="1" kern="1700" spc="100" dirty="0">
                    <a:solidFill>
                      <a:srgbClr val="27568B"/>
                    </a:solidFill>
                  </a:endParaRPr>
                </a:p>
              </p:txBody>
            </p:sp>
          </p:grpSp>
          <p:pic>
            <p:nvPicPr>
              <p:cNvPr id="12" name="Picture 11" descr="new NSO Logo_sans.png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13424" b="15647"/>
              <a:stretch/>
            </p:blipFill>
            <p:spPr>
              <a:xfrm>
                <a:off x="5931245" y="1323833"/>
                <a:ext cx="3142114" cy="2228664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-1407" y="-1"/>
              <a:ext cx="9143999" cy="13475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2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0" y="3551995"/>
            <a:ext cx="827584" cy="3306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57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54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88836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514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2657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66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00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83" y="2379"/>
            <a:ext cx="9144000" cy="1195200"/>
          </a:xfrm>
          <a:prstGeom prst="rect">
            <a:avLst/>
          </a:prstGeom>
          <a:solidFill>
            <a:srgbClr val="EA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1560" y="15205"/>
            <a:ext cx="7886700" cy="118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407" y="-1"/>
            <a:ext cx="9145407" cy="3552498"/>
            <a:chOff x="-1407" y="-1"/>
            <a:chExt cx="9145407" cy="3552498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323473"/>
              <a:ext cx="9144000" cy="2229024"/>
              <a:chOff x="0" y="1323473"/>
              <a:chExt cx="9144000" cy="222902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1323473"/>
                <a:ext cx="9144000" cy="2225842"/>
                <a:chOff x="0" y="2141621"/>
                <a:chExt cx="9144000" cy="2225842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0" y="2141621"/>
                  <a:ext cx="9144000" cy="2225842"/>
                </a:xfrm>
                <a:prstGeom prst="rect">
                  <a:avLst/>
                </a:prstGeom>
                <a:solidFill>
                  <a:srgbClr val="EA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25623" y="2177714"/>
                  <a:ext cx="2999740" cy="2153654"/>
                </a:xfrm>
                <a:prstGeom prst="rect">
                  <a:avLst/>
                </a:prstGeom>
                <a:solidFill>
                  <a:srgbClr val="EAEDF6"/>
                </a:solidFill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1" y="2213809"/>
                  <a:ext cx="5787188" cy="2141622"/>
                </a:xfrm>
                <a:prstGeom prst="rect">
                  <a:avLst/>
                </a:prstGeom>
                <a:solidFill>
                  <a:srgbClr val="EA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2800" b="1" kern="1700" spc="100" dirty="0" smtClean="0">
                      <a:solidFill>
                        <a:srgbClr val="27568B"/>
                      </a:solidFill>
                    </a:rPr>
                    <a:t>NATO  STANDARDIZATION  OFFICE                                                                </a:t>
                  </a:r>
                  <a:endParaRPr lang="en-US" sz="2800" b="1" kern="1700" spc="100" dirty="0">
                    <a:solidFill>
                      <a:srgbClr val="27568B"/>
                    </a:solidFill>
                  </a:endParaRPr>
                </a:p>
              </p:txBody>
            </p:sp>
          </p:grpSp>
          <p:pic>
            <p:nvPicPr>
              <p:cNvPr id="12" name="Picture 11" descr="new NSO Logo_sans.png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13424" b="15647"/>
              <a:stretch/>
            </p:blipFill>
            <p:spPr>
              <a:xfrm>
                <a:off x="5931245" y="1323833"/>
                <a:ext cx="3142114" cy="2228664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-1407" y="-1"/>
              <a:ext cx="9143999" cy="13475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200" b="1" dirty="0">
                <a:solidFill>
                  <a:srgbClr val="002060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0" y="3551995"/>
            <a:ext cx="827584" cy="3306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63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18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8" name="Picture 7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948235" y="-27384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27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/>
            <a:fld id="{DB6E6061-A72F-467D-8B00-670F455A61A8}" type="slidenum">
              <a:rPr lang="en-US" sz="1400" smtClean="0">
                <a:solidFill>
                  <a:srgbClr val="5B9BD5">
                    <a:lumMod val="50000"/>
                  </a:srgbClr>
                </a:solidFill>
              </a:rPr>
              <a:pPr algn="r"/>
              <a:t>‹#›</a:t>
            </a:fld>
            <a:endParaRPr lang="en-US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4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2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8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buClr>
                <a:schemeClr val="accent5">
                  <a:lumMod val="50000"/>
                </a:schemeClr>
              </a:buCl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61630" y="-908"/>
            <a:ext cx="7182370" cy="976345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94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35474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392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928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52550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457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5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40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66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7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948235" y="-27384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56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11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35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47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890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/>
            <a:fld id="{DB6E6061-A72F-467D-8B00-670F455A61A8}" type="slidenum">
              <a:rPr lang="en-US" sz="1400" smtClean="0">
                <a:solidFill>
                  <a:srgbClr val="5B9BD5">
                    <a:lumMod val="50000"/>
                  </a:srgbClr>
                </a:solidFill>
              </a:rPr>
              <a:pPr algn="r"/>
              <a:t>‹#›</a:t>
            </a:fld>
            <a:endParaRPr lang="en-US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6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74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1649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85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70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-2"/>
            <a:ext cx="617917" cy="6855889"/>
            <a:chOff x="1" y="-2"/>
            <a:chExt cx="617917" cy="6855889"/>
          </a:xfrm>
        </p:grpSpPr>
        <p:sp>
          <p:nvSpPr>
            <p:cNvPr id="14" name="Rectangle 13"/>
            <p:cNvSpPr/>
            <p:nvPr userDrawn="1"/>
          </p:nvSpPr>
          <p:spPr>
            <a:xfrm rot="16200000">
              <a:off x="-3118985" y="3118984"/>
              <a:ext cx="6855889" cy="617917"/>
            </a:xfrm>
            <a:prstGeom prst="rect">
              <a:avLst/>
            </a:prstGeom>
            <a:solidFill>
              <a:srgbClr val="EAE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 descr="new NSO Logo_sans.png"/>
            <p:cNvPicPr>
              <a:picLocks noChangeAspect="1"/>
            </p:cNvPicPr>
            <p:nvPr userDrawn="1"/>
          </p:nvPicPr>
          <p:blipFill rotWithShape="1">
            <a:blip r:embed="rId17" cstate="print"/>
            <a:srcRect t="13424" b="15647"/>
            <a:stretch/>
          </p:blipFill>
          <p:spPr>
            <a:xfrm>
              <a:off x="8852" y="6417349"/>
              <a:ext cx="609066" cy="432000"/>
            </a:xfrm>
            <a:prstGeom prst="rect">
              <a:avLst/>
            </a:prstGeom>
          </p:spPr>
        </p:pic>
      </p:grp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 anchor="b"/>
          <a:lstStyle>
            <a:lvl1pPr algn="r">
              <a:defRPr sz="11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9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2" r:id="rId2"/>
    <p:sldLayoutId id="2147483698" r:id="rId3"/>
    <p:sldLayoutId id="2147483739" r:id="rId4"/>
    <p:sldLayoutId id="2147483744" r:id="rId5"/>
    <p:sldLayoutId id="2147483745" r:id="rId6"/>
    <p:sldLayoutId id="2147483747" r:id="rId7"/>
    <p:sldLayoutId id="2147483748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-2"/>
            <a:ext cx="617917" cy="6855889"/>
            <a:chOff x="1" y="-2"/>
            <a:chExt cx="617917" cy="6855889"/>
          </a:xfrm>
        </p:grpSpPr>
        <p:sp>
          <p:nvSpPr>
            <p:cNvPr id="14" name="Rectangle 13"/>
            <p:cNvSpPr/>
            <p:nvPr userDrawn="1"/>
          </p:nvSpPr>
          <p:spPr>
            <a:xfrm rot="16200000">
              <a:off x="-3118985" y="3118984"/>
              <a:ext cx="6855889" cy="617917"/>
            </a:xfrm>
            <a:prstGeom prst="rect">
              <a:avLst/>
            </a:prstGeom>
            <a:solidFill>
              <a:srgbClr val="EAE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 descr="new NSO Logo_sans.png"/>
            <p:cNvPicPr>
              <a:picLocks noChangeAspect="1"/>
            </p:cNvPicPr>
            <p:nvPr userDrawn="1"/>
          </p:nvPicPr>
          <p:blipFill rotWithShape="1">
            <a:blip r:embed="rId20" cstate="print"/>
            <a:srcRect t="13424" b="15647"/>
            <a:stretch/>
          </p:blipFill>
          <p:spPr>
            <a:xfrm>
              <a:off x="8852" y="6417349"/>
              <a:ext cx="609066" cy="432000"/>
            </a:xfrm>
            <a:prstGeom prst="rect">
              <a:avLst/>
            </a:prstGeom>
          </p:spPr>
        </p:pic>
      </p:grp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 anchor="b"/>
          <a:lstStyle>
            <a:lvl1pPr algn="r">
              <a:defRPr sz="11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8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hyperlink" Target="http://nso.nato.int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2.png"/><Relationship Id="rId21" Type="http://schemas.openxmlformats.org/officeDocument/2006/relationships/image" Target="../media/image39.png"/><Relationship Id="rId34" Type="http://schemas.openxmlformats.org/officeDocument/2006/relationships/image" Target="../media/image52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5" Type="http://schemas.openxmlformats.org/officeDocument/2006/relationships/image" Target="../media/image1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"/>
          <p:cNvSpPr txBox="1">
            <a:spLocks/>
          </p:cNvSpPr>
          <p:nvPr/>
        </p:nvSpPr>
        <p:spPr bwMode="auto">
          <a:xfrm>
            <a:off x="755576" y="0"/>
            <a:ext cx="7093024" cy="1196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9pPr>
          </a:lstStyle>
          <a:p>
            <a:pPr defTabSz="914400" eaLnBrk="1" hangingPunct="1"/>
            <a:endParaRPr lang="en-US" altLang="sv-S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3688" y="4151982"/>
            <a:ext cx="74566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Partners’ involvement in / contribution to</a:t>
            </a:r>
          </a:p>
          <a:p>
            <a:pPr algn="ctr"/>
            <a:r>
              <a:rPr lang="en-GB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NATO Standardization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6308739"/>
            <a:ext cx="2486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Warsaw, 18 September 2019</a:t>
            </a:r>
            <a:endParaRPr lang="en-US" sz="1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6093296"/>
            <a:ext cx="325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LtCol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Christoph Kück </a:t>
            </a:r>
            <a:endParaRPr lang="en-GB" sz="1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NSO, Policy and Coordination Branch</a:t>
            </a:r>
            <a:endParaRPr lang="en-US" sz="1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grayscl/>
          </a:blip>
          <a:srcRect l="29165" b="18508"/>
          <a:stretch/>
        </p:blipFill>
        <p:spPr>
          <a:xfrm>
            <a:off x="4478452" y="3734432"/>
            <a:ext cx="3569372" cy="286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05" y="3874078"/>
            <a:ext cx="724450" cy="724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34" y="4177883"/>
            <a:ext cx="708678" cy="708678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1965676" y="327"/>
            <a:ext cx="7178323" cy="9804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sv-SE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of STANAGs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11559" y="1260039"/>
            <a:ext cx="8532439" cy="261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The “adoption” is a formal approval </a:t>
            </a:r>
          </a:p>
          <a:p>
            <a:pPr algn="ctr">
              <a:lnSpc>
                <a:spcPct val="114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with the aim of full or partial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IMPLEMENTATION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4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of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NATO standard.</a:t>
            </a:r>
            <a:endParaRPr lang="en-US" sz="2400" i="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42900" indent="-342900" algn="l">
              <a:lnSpc>
                <a:spcPct val="114000"/>
              </a:lnSpc>
              <a:buFontTx/>
              <a:buChar char="•"/>
            </a:pPr>
            <a:endParaRPr lang="en-US" sz="2400" i="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l">
              <a:lnSpc>
                <a:spcPct val="114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   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Transparent adoption reports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are supposed to facilitate future operational planning of NATO with particular partners.</a:t>
            </a:r>
            <a:endParaRPr lang="en-US" sz="2400" i="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9794595">
            <a:off x="7402338" y="5054299"/>
            <a:ext cx="104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Partner</a:t>
            </a:r>
          </a:p>
        </p:txBody>
      </p:sp>
      <p:sp>
        <p:nvSpPr>
          <p:cNvPr id="13" name="TextBox 12"/>
          <p:cNvSpPr txBox="1"/>
          <p:nvPr/>
        </p:nvSpPr>
        <p:spPr>
          <a:xfrm rot="19794595">
            <a:off x="5879079" y="5898865"/>
            <a:ext cx="104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NATO</a:t>
            </a:r>
          </a:p>
        </p:txBody>
      </p:sp>
    </p:spTree>
    <p:extLst>
      <p:ext uri="{BB962C8B-B14F-4D97-AF65-F5344CB8AC3E}">
        <p14:creationId xmlns:p14="http://schemas.microsoft.com/office/powerpoint/2010/main" val="2827537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Adoption Process</a:t>
            </a:r>
            <a:endParaRPr lang="en-US" sz="32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4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0"/>
              </a:spcBef>
            </a:pPr>
            <a:r>
              <a:rPr lang="en-GB" sz="2400" dirty="0" smtClean="0"/>
              <a:t>Adoption: </a:t>
            </a:r>
            <a:r>
              <a:rPr lang="en-GB" sz="2400" dirty="0"/>
              <a:t>process in which </a:t>
            </a:r>
            <a:r>
              <a:rPr lang="en-GB" sz="2400" dirty="0" smtClean="0"/>
              <a:t>partner nations analyse  standards covered </a:t>
            </a:r>
            <a:r>
              <a:rPr lang="en-GB" sz="2400" dirty="0"/>
              <a:t>by a STANAG in order to </a:t>
            </a:r>
            <a:r>
              <a:rPr lang="en-GB" sz="2400" dirty="0" smtClean="0"/>
              <a:t>determine the national position regarding the implementation (identify if, and how </a:t>
            </a:r>
            <a:r>
              <a:rPr lang="en-GB" sz="2400" dirty="0"/>
              <a:t>to implement </a:t>
            </a:r>
            <a:r>
              <a:rPr lang="en-GB" sz="2400" dirty="0" smtClean="0"/>
              <a:t>them)</a:t>
            </a:r>
            <a:endParaRPr lang="en-GB" sz="2400" dirty="0"/>
          </a:p>
          <a:p>
            <a:pPr marL="342900" indent="-342900">
              <a:lnSpc>
                <a:spcPct val="114000"/>
              </a:lnSpc>
              <a:spcBef>
                <a:spcPts val="1200"/>
              </a:spcBef>
            </a:pPr>
            <a:r>
              <a:rPr lang="en-GB" sz="2400" dirty="0" smtClean="0"/>
              <a:t>Completion </a:t>
            </a:r>
            <a:r>
              <a:rPr lang="en-GB" sz="2400" dirty="0"/>
              <a:t>of process results in </a:t>
            </a:r>
            <a:r>
              <a:rPr lang="en-GB" sz="2400" dirty="0" smtClean="0"/>
              <a:t>an adoption report provided using the electronic reporting tool on the NSO protected website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/>
              <a:pPr/>
              <a:t>11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12652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/>
              <a:pPr/>
              <a:t>12</a:t>
            </a:fld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622924" y="1106647"/>
            <a:ext cx="85324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What needs to be analysed? 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Requirements and impacts on national resources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capabilities supported and national plans for development/procurement of these capabilities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services concerned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required national actions for implementation ( procurement of new material/equipment, technical specification/tactics, change of national education and training courses, software changes to existing IT systems, etc.)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required and available resources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timelines/roadmaps for implementation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national limitations/caveats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Adoption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7635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/>
              <a:pPr/>
              <a:t>13</a:t>
            </a:fld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9001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</a:rPr>
              <a:t>Adopting and implementing</a:t>
            </a:r>
          </a:p>
          <a:p>
            <a:pPr lvl="0"/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 </a:t>
            </a:r>
            <a:r>
              <a:rPr lang="en-US" dirty="0" smtClean="0">
                <a:solidFill>
                  <a:srgbClr val="008000"/>
                </a:solidFill>
              </a:rPr>
              <a:t>will implement fully</a:t>
            </a:r>
          </a:p>
          <a:p>
            <a:pPr lvl="0"/>
            <a:r>
              <a:rPr lang="en-US" dirty="0" smtClean="0">
                <a:solidFill>
                  <a:srgbClr val="008000"/>
                </a:solidFill>
              </a:rPr>
              <a:t>     provide date/timescale</a:t>
            </a:r>
          </a:p>
          <a:p>
            <a:pPr lvl="0"/>
            <a:endParaRPr lang="en-GB" sz="1600" dirty="0">
              <a:solidFill>
                <a:schemeClr val="accent6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</a:rPr>
              <a:t>Adopting and </a:t>
            </a:r>
            <a:r>
              <a:rPr lang="en-US" sz="2000" b="1" dirty="0">
                <a:solidFill>
                  <a:srgbClr val="002060"/>
                </a:solidFill>
              </a:rPr>
              <a:t>implementing - with reservations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en-US" sz="2000" dirty="0" smtClean="0">
                <a:solidFill>
                  <a:schemeClr val="accent6"/>
                </a:solidFill>
              </a:rPr>
              <a:t>     </a:t>
            </a:r>
            <a:r>
              <a:rPr lang="en-US" dirty="0" smtClean="0">
                <a:solidFill>
                  <a:srgbClr val="008000"/>
                </a:solidFill>
              </a:rPr>
              <a:t>will implement but has concerns/impediments in some areas</a:t>
            </a:r>
          </a:p>
          <a:p>
            <a:pPr lvl="0"/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    provide date/timescale</a:t>
            </a:r>
          </a:p>
          <a:p>
            <a:pPr lvl="0"/>
            <a:endParaRPr lang="en-GB" sz="16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</a:rPr>
              <a:t>Adopting, </a:t>
            </a:r>
            <a:r>
              <a:rPr lang="en-US" sz="2000" b="1" dirty="0">
                <a:solidFill>
                  <a:srgbClr val="002060"/>
                </a:solidFill>
              </a:rPr>
              <a:t>future implementation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   </a:t>
            </a:r>
            <a:r>
              <a:rPr lang="en-US" dirty="0" smtClean="0">
                <a:solidFill>
                  <a:srgbClr val="008000"/>
                </a:solidFill>
              </a:rPr>
              <a:t>will </a:t>
            </a:r>
            <a:r>
              <a:rPr lang="en-US" dirty="0">
                <a:solidFill>
                  <a:srgbClr val="008000"/>
                </a:solidFill>
              </a:rPr>
              <a:t>implement </a:t>
            </a:r>
            <a:r>
              <a:rPr lang="en-US" dirty="0" smtClean="0">
                <a:solidFill>
                  <a:srgbClr val="008000"/>
                </a:solidFill>
              </a:rPr>
              <a:t>fully</a:t>
            </a:r>
          </a:p>
          <a:p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   unable to provide </a:t>
            </a:r>
            <a:r>
              <a:rPr lang="en-US" dirty="0">
                <a:solidFill>
                  <a:srgbClr val="008000"/>
                </a:solidFill>
              </a:rPr>
              <a:t>date/timescale</a:t>
            </a:r>
            <a:endParaRPr lang="en-GB" dirty="0">
              <a:solidFill>
                <a:srgbClr val="008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GB" sz="16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</a:rPr>
              <a:t>Adopting, </a:t>
            </a:r>
            <a:r>
              <a:rPr lang="en-US" sz="2000" b="1" dirty="0">
                <a:solidFill>
                  <a:srgbClr val="002060"/>
                </a:solidFill>
              </a:rPr>
              <a:t>future implementation - with reservations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   </a:t>
            </a:r>
            <a:r>
              <a:rPr lang="en-US" dirty="0" smtClean="0">
                <a:solidFill>
                  <a:srgbClr val="008000"/>
                </a:solidFill>
              </a:rPr>
              <a:t>will </a:t>
            </a:r>
            <a:r>
              <a:rPr lang="en-US" dirty="0">
                <a:solidFill>
                  <a:srgbClr val="008000"/>
                </a:solidFill>
              </a:rPr>
              <a:t>implement but has concerns/impediments in some </a:t>
            </a:r>
            <a:r>
              <a:rPr lang="en-US" dirty="0" smtClean="0">
                <a:solidFill>
                  <a:srgbClr val="008000"/>
                </a:solidFill>
              </a:rPr>
              <a:t>areas</a:t>
            </a:r>
          </a:p>
          <a:p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   unable </a:t>
            </a:r>
            <a:r>
              <a:rPr lang="en-US" dirty="0">
                <a:solidFill>
                  <a:srgbClr val="008000"/>
                </a:solidFill>
              </a:rPr>
              <a:t>to provide date/timescale</a:t>
            </a:r>
            <a:endParaRPr lang="en-GB" dirty="0">
              <a:solidFill>
                <a:srgbClr val="008000"/>
              </a:solidFill>
            </a:endParaRPr>
          </a:p>
          <a:p>
            <a:pPr lvl="0"/>
            <a:endParaRPr lang="en-GB" sz="16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</a:rPr>
              <a:t>Not participating</a:t>
            </a:r>
          </a:p>
          <a:p>
            <a:pPr lv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do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not have the capability / not interested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Adoption Responses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1564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904" y="6580216"/>
            <a:ext cx="1800200" cy="27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/>
              <a:pPr/>
              <a:t>14</a:t>
            </a:fld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20" y="1376028"/>
            <a:ext cx="4967124" cy="2881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5131" y="1347881"/>
            <a:ext cx="322735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Requires access to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NSO Protected Web Site!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35505"/>
            <a:ext cx="4390475" cy="400030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292080" y="2177243"/>
            <a:ext cx="1331141" cy="3156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Adoption Reporting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1046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904" y="6580216"/>
            <a:ext cx="1800200" cy="27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/>
              <a:pPr/>
              <a:t>15</a:t>
            </a:fld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082813"/>
            <a:ext cx="8080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Requires access to e-Reporting site: will be granted based on official request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6228184" cy="230867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474563" y="2276872"/>
            <a:ext cx="786137" cy="729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21967" y="3212976"/>
            <a:ext cx="786137" cy="729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1222" y="2123564"/>
            <a:ext cx="3129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3489" y="3059668"/>
            <a:ext cx="3486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0" y="4070299"/>
            <a:ext cx="5041379" cy="1988479"/>
          </a:xfrm>
          <a:prstGeom prst="rect">
            <a:avLst/>
          </a:prstGeom>
        </p:spPr>
      </p:pic>
      <p:sp>
        <p:nvSpPr>
          <p:cNvPr id="1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Adoption Reporting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1640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904" y="6580216"/>
            <a:ext cx="1800200" cy="27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/>
              <a:pPr/>
              <a:t>16</a:t>
            </a:fld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68780"/>
            <a:ext cx="6591871" cy="3368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8" y="2780928"/>
            <a:ext cx="6557166" cy="4004512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Adoption Reporting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4660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11560" y="964684"/>
            <a:ext cx="8460431" cy="57046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Active p</a:t>
            </a:r>
            <a:r>
              <a:rPr lang="en-US" sz="2800" i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articipation in / </a:t>
            </a:r>
            <a:r>
              <a:rPr lang="en-US" sz="2800" i="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contribution to </a:t>
            </a:r>
            <a:endParaRPr lang="en-US" sz="2800" i="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the “governance and steering process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”</a:t>
            </a:r>
            <a:b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of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NATO’s standardization efforts (w/ Partners)  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ü"/>
            </a:pPr>
            <a:r>
              <a:rPr lang="en-US" sz="2400" b="1" i="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the development and maintenance of standardization documents              </a:t>
            </a:r>
            <a:endParaRPr lang="en-US" sz="2400" b="1" i="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Education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&amp;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Training on Standardization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Use of the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“feedback-</a:t>
            </a:r>
            <a:br>
              <a:rPr lang="en-US" sz="28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mechanism”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965676" y="327"/>
            <a:ext cx="7178323" cy="9804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sv-SE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to </a:t>
            </a:r>
          </a:p>
          <a:p>
            <a:pPr algn="ctr" fontAlgn="auto">
              <a:spcAft>
                <a:spcPts val="0"/>
              </a:spcAft>
            </a:pPr>
            <a:r>
              <a:rPr lang="en-US" altLang="sv-SE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 Standardization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</p:spPr>
        <p:txBody>
          <a:bodyPr/>
          <a:lstStyle/>
          <a:p>
            <a:r>
              <a:rPr lang="en-US" sz="1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17</a:t>
            </a:r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89659"/>
            <a:ext cx="4392488" cy="176918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614392B2-BD32-4B6A-8EEE-D8F0908D1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40" y="756616"/>
            <a:ext cx="1043607" cy="796200"/>
          </a:xfrm>
          <a:prstGeom prst="rect">
            <a:avLst/>
          </a:prstGeom>
          <a:noFill/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B5D5575F-C8EC-4C51-A355-D1DAE7D3C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03" y="1474634"/>
            <a:ext cx="1854801" cy="12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65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99592" y="1772816"/>
            <a:ext cx="7704856" cy="461665"/>
            <a:chOff x="251520" y="2276872"/>
            <a:chExt cx="8568952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Partner Frameworks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1.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9592" y="2695128"/>
            <a:ext cx="7704856" cy="461665"/>
            <a:chOff x="251520" y="2276872"/>
            <a:chExt cx="8568952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Partners’ Contribution to NATO Standardization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9592" y="4539752"/>
            <a:ext cx="7704856" cy="461665"/>
            <a:chOff x="251520" y="2276872"/>
            <a:chExt cx="8568952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TextBox 9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Release of Documents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9592" y="3617440"/>
            <a:ext cx="7704856" cy="461665"/>
            <a:chOff x="251520" y="2276872"/>
            <a:chExt cx="8568952" cy="461665"/>
          </a:xfrm>
          <a:solidFill>
            <a:schemeClr val="accent1">
              <a:lumMod val="5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NSO Support to Partners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3.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9592" y="5462063"/>
            <a:ext cx="7704856" cy="461665"/>
            <a:chOff x="251520" y="2276872"/>
            <a:chExt cx="8568952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7" name="TextBox 16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ePRIME / PCM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5.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986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31557" y="964684"/>
            <a:ext cx="8460431" cy="5472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SzPct val="6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Education and training on standardization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SzPct val="6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PSE posts within NSO </a:t>
            </a:r>
            <a:r>
              <a:rPr lang="en-US" sz="2000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(P&amp;C and Joint Branch)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SzPct val="60000"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Release of Documents</a:t>
            </a:r>
            <a:endParaRPr lang="en-US" sz="2800" dirty="0" smtClean="0">
              <a:solidFill>
                <a:srgbClr val="4472C4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SzPct val="6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NSO Expert Visits </a:t>
            </a:r>
            <a:r>
              <a:rPr lang="en-US" sz="2000" i="1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(upon request by Partner Nation)</a:t>
            </a: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965676" y="327"/>
            <a:ext cx="7178323" cy="9804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sv-SE" sz="32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NSO Support</a:t>
            </a:r>
            <a:endParaRPr lang="en-US" altLang="sv-SE" sz="32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40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99592" y="1772816"/>
            <a:ext cx="7704856" cy="461665"/>
            <a:chOff x="251520" y="2276872"/>
            <a:chExt cx="8568952" cy="461665"/>
          </a:xfrm>
          <a:solidFill>
            <a:schemeClr val="accent1">
              <a:lumMod val="50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Partner Frameworks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1.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9592" y="2695128"/>
            <a:ext cx="7704856" cy="461665"/>
            <a:chOff x="251520" y="2276872"/>
            <a:chExt cx="8568952" cy="461665"/>
          </a:xfrm>
          <a:solidFill>
            <a:schemeClr val="accent1">
              <a:lumMod val="50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Partners’ Contribution to NATO Standardization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9592" y="4539752"/>
            <a:ext cx="7704856" cy="461665"/>
            <a:chOff x="251520" y="2276872"/>
            <a:chExt cx="8568952" cy="461665"/>
          </a:xfrm>
          <a:solidFill>
            <a:schemeClr val="accent1">
              <a:lumMod val="50000"/>
            </a:schemeClr>
          </a:solidFill>
        </p:grpSpPr>
        <p:sp>
          <p:nvSpPr>
            <p:cNvPr id="10" name="TextBox 9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Release of Documents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9592" y="3617440"/>
            <a:ext cx="7704856" cy="461665"/>
            <a:chOff x="251520" y="2276872"/>
            <a:chExt cx="8568952" cy="461665"/>
          </a:xfrm>
          <a:solidFill>
            <a:schemeClr val="accent1">
              <a:lumMod val="5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NSO Support to Partners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3.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9592" y="5462063"/>
            <a:ext cx="7704856" cy="461665"/>
            <a:chOff x="251520" y="2276872"/>
            <a:chExt cx="8568952" cy="461665"/>
          </a:xfrm>
          <a:solidFill>
            <a:schemeClr val="accent1">
              <a:lumMod val="50000"/>
            </a:schemeClr>
          </a:solidFill>
        </p:grpSpPr>
        <p:sp>
          <p:nvSpPr>
            <p:cNvPr id="17" name="TextBox 16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ePRIME / PCM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5.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210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31557" y="964684"/>
            <a:ext cx="8512443" cy="5472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2000" tIns="36000" rIns="72000" bIns="36000" anchor="ctr"/>
          <a:lstStyle/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Participation in the following courses</a:t>
            </a:r>
          </a:p>
          <a:p>
            <a:pPr marL="720000" lvl="1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NSO Orientation Course, NATO HQ, Brussels              </a:t>
            </a:r>
          </a:p>
          <a:p>
            <a:pPr marL="720000" lvl="1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Standardization-within-NATO Course, Warsaw, Poland</a:t>
            </a:r>
          </a:p>
          <a:p>
            <a:pPr marL="720000" lvl="1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Drafting, Production &amp; Maintenance of NATO Standards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, Crete, Greece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Expert visit / MTT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On-the-job Training, NSO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Online education</a:t>
            </a:r>
            <a:endParaRPr lang="en-US" sz="2800" dirty="0">
              <a:solidFill>
                <a:srgbClr val="4472C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965676" y="327"/>
            <a:ext cx="7178323" cy="9804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sv-SE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Opportunities </a:t>
            </a:r>
          </a:p>
          <a:p>
            <a:pPr algn="ctr" fontAlgn="auto">
              <a:spcAft>
                <a:spcPts val="0"/>
              </a:spcAft>
            </a:pPr>
            <a:r>
              <a:rPr lang="en-GB" altLang="sv-SE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Overview  -</a:t>
            </a:r>
            <a:endParaRPr lang="en-US" altLang="sv-SE" sz="28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554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dirty="0"/>
              <a:t>Expert Visits can be conducted</a:t>
            </a:r>
          </a:p>
          <a:p>
            <a:pPr marL="648000" lvl="1" indent="-360000">
              <a:lnSpc>
                <a:spcPct val="110000"/>
              </a:lnSpc>
              <a:buClr>
                <a:schemeClr val="accent5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en-GB" dirty="0"/>
              <a:t>on the </a:t>
            </a:r>
            <a:r>
              <a:rPr lang="en-GB" b="1" dirty="0"/>
              <a:t>working level </a:t>
            </a:r>
            <a:r>
              <a:rPr lang="en-GB" dirty="0"/>
              <a:t>(2 SOs, 2 – 3 days) or</a:t>
            </a:r>
          </a:p>
          <a:p>
            <a:pPr marL="648000" lvl="1" indent="-360000">
              <a:lnSpc>
                <a:spcPct val="110000"/>
              </a:lnSpc>
              <a:buClr>
                <a:schemeClr val="accent5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en-GB" dirty="0"/>
              <a:t>as a </a:t>
            </a:r>
            <a:r>
              <a:rPr lang="en-GB" b="1" dirty="0"/>
              <a:t>VIP visit </a:t>
            </a:r>
            <a:r>
              <a:rPr lang="en-GB" dirty="0"/>
              <a:t>(DNSO + supporting staff)</a:t>
            </a:r>
          </a:p>
          <a:p>
            <a:pPr>
              <a:lnSpc>
                <a:spcPct val="110000"/>
              </a:lnSpc>
            </a:pPr>
            <a:r>
              <a:rPr lang="en-GB" dirty="0"/>
              <a:t>Always </a:t>
            </a:r>
            <a:r>
              <a:rPr lang="en-GB" b="1" dirty="0"/>
              <a:t>on invitation </a:t>
            </a:r>
            <a:r>
              <a:rPr lang="en-GB" dirty="0"/>
              <a:t>by </a:t>
            </a:r>
            <a:r>
              <a:rPr lang="en-GB" dirty="0" smtClean="0"/>
              <a:t>a partner Nation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Content / agenda </a:t>
            </a:r>
            <a:r>
              <a:rPr lang="en-GB" b="1" dirty="0"/>
              <a:t>tailored to the needs </a:t>
            </a:r>
            <a:r>
              <a:rPr lang="en-GB" dirty="0"/>
              <a:t>of partner </a:t>
            </a:r>
            <a:r>
              <a:rPr lang="en-GB" dirty="0" smtClean="0"/>
              <a:t>Nation(s)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NSO Expert </a:t>
            </a:r>
            <a:r>
              <a:rPr lang="en-GB" sz="3200" dirty="0"/>
              <a:t>Visits – Set up</a:t>
            </a:r>
            <a:endParaRPr lang="en-US" sz="32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51FA9C73-C52D-4D17-A262-39D594EC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</p:spPr>
        <p:txBody>
          <a:bodyPr/>
          <a:lstStyle/>
          <a:p>
            <a:fld id="{DB6E6061-A72F-467D-8B00-670F455A61A8}" type="slidenum">
              <a:rPr lang="en-US" sz="10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pPr/>
              <a:t>21</a:t>
            </a:fld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NSO Expert </a:t>
            </a:r>
            <a:r>
              <a:rPr lang="en-GB" sz="3200" dirty="0"/>
              <a:t>Visits</a:t>
            </a:r>
            <a:endParaRPr lang="en-US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9013"/>
            <a:ext cx="914400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7225280" y="3111500"/>
            <a:ext cx="1854200" cy="567531"/>
          </a:xfrm>
          <a:prstGeom prst="wedgeRectCallout">
            <a:avLst>
              <a:gd name="adj1" fmla="val -140004"/>
              <a:gd name="adj2" fmla="val 118567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anchor="ctr"/>
          <a:lstStyle/>
          <a:p>
            <a:pPr algn="ctr" eaLnBrk="0" hangingPunct="0"/>
            <a:r>
              <a:rPr lang="en-US" sz="1600" i="0" dirty="0" smtClean="0">
                <a:solidFill>
                  <a:srgbClr val="FFFFFF"/>
                </a:solidFill>
                <a:cs typeface="Arial" pitchFamily="34" charset="0"/>
              </a:rPr>
              <a:t>2009, 2014 - </a:t>
            </a:r>
            <a:r>
              <a:rPr lang="en-US" sz="1600" i="0" dirty="0">
                <a:solidFill>
                  <a:srgbClr val="FFFFFF"/>
                </a:solidFill>
                <a:cs typeface="Arial" pitchFamily="34" charset="0"/>
              </a:rPr>
              <a:t>Georgia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6345238" y="3886200"/>
            <a:ext cx="1854200" cy="271463"/>
          </a:xfrm>
          <a:prstGeom prst="wedgeRectCallout">
            <a:avLst>
              <a:gd name="adj1" fmla="val -81398"/>
              <a:gd name="adj2" fmla="val 103588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anchor="ctr"/>
          <a:lstStyle/>
          <a:p>
            <a:pPr algn="ctr" eaLnBrk="0" hangingPunct="0"/>
            <a:r>
              <a:rPr lang="en-US" sz="1600" i="0" dirty="0" smtClean="0">
                <a:solidFill>
                  <a:srgbClr val="FFFFFF"/>
                </a:solidFill>
                <a:cs typeface="Arial" pitchFamily="34" charset="0"/>
              </a:rPr>
              <a:t>2010 - </a:t>
            </a:r>
            <a:r>
              <a:rPr lang="en-US" sz="1600" i="0" dirty="0">
                <a:solidFill>
                  <a:srgbClr val="FFFFFF"/>
                </a:solidFill>
                <a:cs typeface="Arial" pitchFamily="34" charset="0"/>
              </a:rPr>
              <a:t>Azerbaijan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4139952" y="2132856"/>
            <a:ext cx="1727200" cy="244475"/>
          </a:xfrm>
          <a:prstGeom prst="wedgeRectCallout">
            <a:avLst>
              <a:gd name="adj1" fmla="val -18717"/>
              <a:gd name="adj2" fmla="val 42902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anchor="ctr"/>
          <a:lstStyle/>
          <a:p>
            <a:pPr algn="ctr" eaLnBrk="0" hangingPunct="0"/>
            <a:r>
              <a:rPr lang="en-US" sz="1600" i="0" dirty="0" smtClean="0">
                <a:solidFill>
                  <a:srgbClr val="FFFFFF"/>
                </a:solidFill>
                <a:cs typeface="Arial" pitchFamily="34" charset="0"/>
              </a:rPr>
              <a:t>2011 - </a:t>
            </a:r>
            <a:r>
              <a:rPr lang="en-US" sz="1600" i="0" dirty="0">
                <a:solidFill>
                  <a:srgbClr val="FFFFFF"/>
                </a:solidFill>
                <a:cs typeface="Arial" pitchFamily="34" charset="0"/>
              </a:rPr>
              <a:t>Moldova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4788024" y="5729585"/>
            <a:ext cx="1727200" cy="271462"/>
          </a:xfrm>
          <a:prstGeom prst="wedgeRectCallout">
            <a:avLst>
              <a:gd name="adj1" fmla="val -49922"/>
              <a:gd name="adj2" fmla="val -161832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anchor="ctr"/>
          <a:lstStyle/>
          <a:p>
            <a:pPr algn="ctr" eaLnBrk="0" hangingPunct="0"/>
            <a:r>
              <a:rPr lang="en-US" sz="1400" i="0" dirty="0" smtClean="0">
                <a:solidFill>
                  <a:srgbClr val="FFFFFF"/>
                </a:solidFill>
                <a:cs typeface="Arial" pitchFamily="34" charset="0"/>
              </a:rPr>
              <a:t>2012 - </a:t>
            </a:r>
            <a:r>
              <a:rPr lang="en-US" sz="1400" i="0" dirty="0">
                <a:solidFill>
                  <a:srgbClr val="FFFFFF"/>
                </a:solidFill>
                <a:cs typeface="Arial" pitchFamily="34" charset="0"/>
              </a:rPr>
              <a:t>Jordan</a:t>
            </a: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83615" y="3801190"/>
            <a:ext cx="1854200" cy="529208"/>
          </a:xfrm>
          <a:prstGeom prst="wedgeRectCallout">
            <a:avLst>
              <a:gd name="adj1" fmla="val 120698"/>
              <a:gd name="adj2" fmla="val -25792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anchor="ctr"/>
          <a:lstStyle/>
          <a:p>
            <a:pPr algn="ctr" eaLnBrk="0" hangingPunct="0"/>
            <a:r>
              <a:rPr lang="en-US" sz="1600" i="0" dirty="0" smtClean="0">
                <a:solidFill>
                  <a:srgbClr val="FFFFFF"/>
                </a:solidFill>
                <a:cs typeface="Arial" pitchFamily="34" charset="0"/>
              </a:rPr>
              <a:t>2009, 2012 - </a:t>
            </a:r>
            <a:r>
              <a:rPr lang="en-US" sz="1600" i="0" dirty="0">
                <a:solidFill>
                  <a:srgbClr val="FFFFFF"/>
                </a:solidFill>
                <a:cs typeface="Arial" pitchFamily="34" charset="0"/>
              </a:rPr>
              <a:t>Montenegro</a:t>
            </a: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5211763" y="2840038"/>
            <a:ext cx="1854200" cy="271462"/>
          </a:xfrm>
          <a:prstGeom prst="wedgeRectCallout">
            <a:avLst>
              <a:gd name="adj1" fmla="val -74218"/>
              <a:gd name="adj2" fmla="val 103255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anchor="ctr"/>
          <a:lstStyle/>
          <a:p>
            <a:pPr algn="ctr" eaLnBrk="0" hangingPunct="0"/>
            <a:r>
              <a:rPr lang="en-US" sz="1600" i="0" dirty="0" smtClean="0">
                <a:solidFill>
                  <a:srgbClr val="FFFFFF"/>
                </a:solidFill>
                <a:cs typeface="Arial" pitchFamily="34" charset="0"/>
              </a:rPr>
              <a:t>2012 - </a:t>
            </a:r>
            <a:r>
              <a:rPr lang="en-US" sz="1600" i="0" dirty="0">
                <a:solidFill>
                  <a:srgbClr val="FFFFFF"/>
                </a:solidFill>
                <a:cs typeface="Arial" pitchFamily="34" charset="0"/>
              </a:rPr>
              <a:t>Ukraine</a:t>
            </a: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6345238" y="4165600"/>
            <a:ext cx="1854200" cy="271463"/>
          </a:xfrm>
          <a:prstGeom prst="wedgeRectCallout">
            <a:avLst>
              <a:gd name="adj1" fmla="val -16060"/>
              <a:gd name="adj2" fmla="val 417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7A7A"/>
            </a:prstShdw>
          </a:effectLst>
        </p:spPr>
        <p:txBody>
          <a:bodyPr anchor="ctr"/>
          <a:lstStyle/>
          <a:p>
            <a:pPr algn="ctr" eaLnBrk="0" hangingPunct="0"/>
            <a:r>
              <a:rPr lang="en-US" sz="1600" i="0" dirty="0" smtClean="0">
                <a:solidFill>
                  <a:srgbClr val="FFFFFF"/>
                </a:solidFill>
                <a:cs typeface="Arial" pitchFamily="34" charset="0"/>
              </a:rPr>
              <a:t>2015 - </a:t>
            </a:r>
            <a:r>
              <a:rPr lang="en-US" sz="1600" i="0" dirty="0">
                <a:solidFill>
                  <a:srgbClr val="FFFFFF"/>
                </a:solidFill>
                <a:cs typeface="Arial" pitchFamily="34" charset="0"/>
              </a:rPr>
              <a:t>Azerbaijan</a:t>
            </a: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395288" y="4602163"/>
            <a:ext cx="2952750" cy="411162"/>
          </a:xfrm>
          <a:prstGeom prst="wedgeRectCallout">
            <a:avLst>
              <a:gd name="adj1" fmla="val 55486"/>
              <a:gd name="adj2" fmla="val -180889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anchor="ctr"/>
          <a:lstStyle/>
          <a:p>
            <a:pPr algn="ctr" eaLnBrk="0" hangingPunct="0"/>
            <a:r>
              <a:rPr lang="en-US" sz="1400" i="0" dirty="0" smtClean="0">
                <a:solidFill>
                  <a:srgbClr val="FFFFFF"/>
                </a:solidFill>
                <a:cs typeface="Arial" pitchFamily="34" charset="0"/>
              </a:rPr>
              <a:t>2012 - </a:t>
            </a:r>
            <a:r>
              <a:rPr lang="en-US" sz="1400" i="0" dirty="0">
                <a:solidFill>
                  <a:srgbClr val="FFFFFF"/>
                </a:solidFill>
                <a:cs typeface="Arial" pitchFamily="34" charset="0"/>
              </a:rPr>
              <a:t>the former Yugoslav Republic of Macedonia*</a:t>
            </a:r>
            <a:endParaRPr lang="en-US" sz="1100" i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114031" y="2492896"/>
            <a:ext cx="1728787" cy="581331"/>
          </a:xfrm>
          <a:prstGeom prst="wedgeRectCallout">
            <a:avLst>
              <a:gd name="adj1" fmla="val 138075"/>
              <a:gd name="adj2" fmla="val 161632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anchor="ctr"/>
          <a:lstStyle/>
          <a:p>
            <a:pPr algn="ctr" eaLnBrk="0" hangingPunct="0"/>
            <a:r>
              <a:rPr lang="en-US" sz="1400" i="0" dirty="0" smtClean="0">
                <a:solidFill>
                  <a:srgbClr val="FFFFFF"/>
                </a:solidFill>
                <a:cs typeface="Arial" pitchFamily="34" charset="0"/>
              </a:rPr>
              <a:t>2012, 2014, 2018, 2019 </a:t>
            </a:r>
            <a:r>
              <a:rPr lang="en-US" sz="1400" i="0" dirty="0">
                <a:solidFill>
                  <a:srgbClr val="FFFFFF"/>
                </a:solidFill>
                <a:cs typeface="Arial" pitchFamily="34" charset="0"/>
              </a:rPr>
              <a:t>- </a:t>
            </a:r>
            <a:r>
              <a:rPr lang="en-US" sz="1400" i="0" dirty="0" smtClean="0">
                <a:solidFill>
                  <a:srgbClr val="FFFFFF"/>
                </a:solidFill>
                <a:cs typeface="Arial" pitchFamily="34" charset="0"/>
              </a:rPr>
              <a:t>Serbia</a:t>
            </a:r>
            <a:endParaRPr lang="en-US" sz="1400" i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>
            <a:off x="1258888" y="1862138"/>
            <a:ext cx="1854200" cy="271462"/>
          </a:xfrm>
          <a:prstGeom prst="wedgeRectCallout">
            <a:avLst>
              <a:gd name="adj1" fmla="val -74218"/>
              <a:gd name="adj2" fmla="val 103255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anchor="ctr"/>
          <a:lstStyle/>
          <a:p>
            <a:pPr algn="ctr" eaLnBrk="0" hangingPunct="0"/>
            <a:r>
              <a:rPr lang="en-US" sz="1600" i="0" dirty="0" smtClean="0">
                <a:solidFill>
                  <a:srgbClr val="FFFFFF"/>
                </a:solidFill>
                <a:cs typeface="Arial" pitchFamily="34" charset="0"/>
              </a:rPr>
              <a:t>2014 - </a:t>
            </a:r>
            <a:r>
              <a:rPr lang="en-US" sz="1600" i="0" dirty="0">
                <a:solidFill>
                  <a:srgbClr val="FFFFFF"/>
                </a:solidFill>
                <a:cs typeface="Arial" pitchFamily="34" charset="0"/>
              </a:rPr>
              <a:t>Ireland</a:t>
            </a: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4139952" y="2420888"/>
            <a:ext cx="1728192" cy="271462"/>
          </a:xfrm>
          <a:prstGeom prst="wedgeRectCallout">
            <a:avLst>
              <a:gd name="adj1" fmla="val -48485"/>
              <a:gd name="adj2" fmla="val 310845"/>
            </a:avLst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anchor="ctr"/>
          <a:lstStyle/>
          <a:p>
            <a:pPr algn="ctr" eaLnBrk="0" hangingPunct="0"/>
            <a:r>
              <a:rPr lang="en-US" sz="1600" i="0" dirty="0" smtClean="0">
                <a:solidFill>
                  <a:srgbClr val="FFFFFF"/>
                </a:solidFill>
                <a:cs typeface="Arial" pitchFamily="34" charset="0"/>
              </a:rPr>
              <a:t>2015 - </a:t>
            </a:r>
            <a:r>
              <a:rPr lang="en-US" sz="1600" i="0" dirty="0">
                <a:solidFill>
                  <a:srgbClr val="FFFFFF"/>
                </a:solidFill>
                <a:cs typeface="Arial" pitchFamily="34" charset="0"/>
              </a:rPr>
              <a:t>Moldova</a:t>
            </a:r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3491880" y="1412776"/>
            <a:ext cx="1854200" cy="271462"/>
          </a:xfrm>
          <a:prstGeom prst="wedgeRectCallout">
            <a:avLst>
              <a:gd name="adj1" fmla="val -69094"/>
              <a:gd name="adj2" fmla="val -132973"/>
            </a:avLst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anchor="ctr"/>
          <a:lstStyle/>
          <a:p>
            <a:pPr algn="ctr" eaLnBrk="0" hangingPunct="0"/>
            <a:r>
              <a:rPr lang="en-US" sz="1600" i="0" dirty="0" smtClean="0">
                <a:solidFill>
                  <a:srgbClr val="FFFFFF"/>
                </a:solidFill>
                <a:cs typeface="Arial" pitchFamily="34" charset="0"/>
              </a:rPr>
              <a:t>2015 - </a:t>
            </a:r>
            <a:r>
              <a:rPr lang="en-US" sz="1600" i="0" dirty="0">
                <a:solidFill>
                  <a:srgbClr val="FFFFFF"/>
                </a:solidFill>
                <a:cs typeface="Arial" pitchFamily="34" charset="0"/>
              </a:rPr>
              <a:t>Sweden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5211763" y="3200400"/>
            <a:ext cx="1728192" cy="271462"/>
          </a:xfrm>
          <a:prstGeom prst="wedgeRectCallout">
            <a:avLst>
              <a:gd name="adj1" fmla="val -74688"/>
              <a:gd name="adj2" fmla="val -19582"/>
            </a:avLst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anchor="ctr"/>
          <a:lstStyle/>
          <a:p>
            <a:pPr algn="ctr" eaLnBrk="0" hangingPunct="0"/>
            <a:r>
              <a:rPr lang="en-US" sz="1600" i="0" dirty="0" smtClean="0">
                <a:solidFill>
                  <a:srgbClr val="FFFFFF"/>
                </a:solidFill>
                <a:cs typeface="Arial" pitchFamily="34" charset="0"/>
              </a:rPr>
              <a:t>2016 - Ukraine</a:t>
            </a:r>
            <a:endParaRPr lang="en-US" sz="1600" i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110334" y="3200399"/>
            <a:ext cx="1854200" cy="478631"/>
          </a:xfrm>
          <a:prstGeom prst="wedgeRectCallout">
            <a:avLst>
              <a:gd name="adj1" fmla="val 68537"/>
              <a:gd name="adj2" fmla="val 3337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 anchor="ctr"/>
          <a:lstStyle/>
          <a:p>
            <a:pPr algn="ctr" eaLnBrk="0" hangingPunct="0"/>
            <a:r>
              <a:rPr lang="en-US" sz="1600" i="0" dirty="0" smtClean="0">
                <a:solidFill>
                  <a:srgbClr val="FFFFFF"/>
                </a:solidFill>
                <a:cs typeface="Arial" pitchFamily="34" charset="0"/>
              </a:rPr>
              <a:t>2019 - Switzerland</a:t>
            </a:r>
            <a:endParaRPr lang="en-US" sz="1600" i="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93903" y="964684"/>
            <a:ext cx="8460431" cy="5472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§"/>
            </a:pPr>
            <a:r>
              <a:rPr lang="en-US" sz="2400" i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Partnership and Planning Process as a biennial cycle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§"/>
            </a:pPr>
            <a:r>
              <a:rPr lang="en-US" sz="2400" i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Cooperation with IS </a:t>
            </a:r>
            <a:r>
              <a:rPr lang="en-US" sz="2400" i="0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Defence</a:t>
            </a:r>
            <a:r>
              <a:rPr lang="en-US" sz="2400" i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Policy and Planning Division </a:t>
            </a:r>
            <a:br>
              <a:rPr lang="en-US" sz="2400" i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sz="2400" i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(DPP</a:t>
            </a:r>
            <a:r>
              <a:rPr lang="en-US" sz="2400" i="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), IOT </a:t>
            </a:r>
            <a:r>
              <a:rPr lang="en-US" sz="2400" i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identify standards linked to capabilities (PGs)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Verify that all standards are valid, up to date and not classified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Support IS DPP during bi-lateral meetings and in the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assessment</a:t>
            </a:r>
            <a:endParaRPr lang="en-US" sz="2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965676" y="327"/>
            <a:ext cx="7178323" cy="9804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sv-SE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NSO’s Contribution to NATO’s PARP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70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99592" y="1772816"/>
            <a:ext cx="7704856" cy="461665"/>
            <a:chOff x="251520" y="2276872"/>
            <a:chExt cx="8568952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Partner Frameworks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1.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9592" y="2695128"/>
            <a:ext cx="7704856" cy="461665"/>
            <a:chOff x="251520" y="2276872"/>
            <a:chExt cx="8568952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Partners’ Contribution to NATO Standardization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9592" y="4539752"/>
            <a:ext cx="7704856" cy="461665"/>
            <a:chOff x="251520" y="2276872"/>
            <a:chExt cx="8568952" cy="461665"/>
          </a:xfrm>
          <a:solidFill>
            <a:schemeClr val="accent1">
              <a:lumMod val="50000"/>
            </a:schemeClr>
          </a:solidFill>
        </p:grpSpPr>
        <p:sp>
          <p:nvSpPr>
            <p:cNvPr id="10" name="TextBox 9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Release of Documents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9592" y="3617440"/>
            <a:ext cx="7704856" cy="461665"/>
            <a:chOff x="251520" y="2276872"/>
            <a:chExt cx="8568952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NSO Support to Partners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3.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9592" y="5462063"/>
            <a:ext cx="7704856" cy="461665"/>
            <a:chOff x="251520" y="2276872"/>
            <a:chExt cx="8568952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7" name="TextBox 16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ePRIME / PCM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5.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712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Access to / Release </a:t>
            </a:r>
            <a:r>
              <a:rPr lang="en-GB" sz="3200" dirty="0"/>
              <a:t>of Documents</a:t>
            </a:r>
            <a:endParaRPr lang="en-US" sz="3200" dirty="0"/>
          </a:p>
        </p:txBody>
      </p:sp>
      <p:sp>
        <p:nvSpPr>
          <p:cNvPr id="4" name="Text Box 97"/>
          <p:cNvSpPr txBox="1">
            <a:spLocks noChangeArrowheads="1"/>
          </p:cNvSpPr>
          <p:nvPr/>
        </p:nvSpPr>
        <p:spPr bwMode="auto">
          <a:xfrm>
            <a:off x="4644008" y="1124744"/>
            <a:ext cx="4392488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rgbClr val="000066"/>
                </a:solidFill>
              </a:rPr>
              <a:t>REQUEST FOR </a:t>
            </a:r>
            <a:r>
              <a:rPr lang="en-US" sz="1600" b="1" i="1" u="sng" dirty="0">
                <a:solidFill>
                  <a:srgbClr val="000066"/>
                </a:solidFill>
              </a:rPr>
              <a:t>CLASSIFIED</a:t>
            </a:r>
            <a:r>
              <a:rPr lang="en-US" sz="1600" b="1" i="1" dirty="0">
                <a:solidFill>
                  <a:srgbClr val="000066"/>
                </a:solidFill>
              </a:rPr>
              <a:t> </a:t>
            </a:r>
            <a:r>
              <a:rPr lang="en-US" sz="1600" b="1" dirty="0">
                <a:solidFill>
                  <a:srgbClr val="000066"/>
                </a:solidFill>
              </a:rPr>
              <a:t>DOCUMENTS BY PARTNER NATIONS</a:t>
            </a:r>
          </a:p>
        </p:txBody>
      </p:sp>
      <p:sp>
        <p:nvSpPr>
          <p:cNvPr id="13" name="Text Box 97"/>
          <p:cNvSpPr txBox="1">
            <a:spLocks noChangeArrowheads="1"/>
          </p:cNvSpPr>
          <p:nvPr/>
        </p:nvSpPr>
        <p:spPr bwMode="auto">
          <a:xfrm>
            <a:off x="-36512" y="1183595"/>
            <a:ext cx="4680520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600" b="1" i="1" u="sng" dirty="0">
                <a:solidFill>
                  <a:srgbClr val="000066"/>
                </a:solidFill>
              </a:rPr>
              <a:t>UNCLASSIFIED</a:t>
            </a:r>
            <a:r>
              <a:rPr lang="en-US" sz="1600" b="1" i="1" dirty="0">
                <a:solidFill>
                  <a:srgbClr val="000066"/>
                </a:solidFill>
              </a:rPr>
              <a:t>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600" b="1" dirty="0">
                <a:solidFill>
                  <a:srgbClr val="000066"/>
                </a:solidFill>
              </a:rPr>
              <a:t>STANDARDIZATION </a:t>
            </a:r>
            <a:r>
              <a:rPr lang="en-US" sz="1600" b="1" dirty="0" smtClean="0">
                <a:solidFill>
                  <a:srgbClr val="000066"/>
                </a:solidFill>
              </a:rPr>
              <a:t>DOCUMENTS</a:t>
            </a:r>
            <a:endParaRPr lang="en-US" sz="1600" b="1" dirty="0">
              <a:solidFill>
                <a:srgbClr val="000066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71836" y="5867980"/>
            <a:ext cx="2663825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i="0" dirty="0">
                <a:solidFill>
                  <a:schemeClr val="bg1"/>
                </a:solidFill>
              </a:rPr>
              <a:t>&gt; 1.100 </a:t>
            </a:r>
            <a:r>
              <a:rPr lang="en-GB" b="1" i="0" dirty="0" smtClean="0">
                <a:solidFill>
                  <a:schemeClr val="bg1"/>
                </a:solidFill>
              </a:rPr>
              <a:t>standards </a:t>
            </a:r>
            <a:endParaRPr lang="en-GB" b="1" i="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7" y="2060848"/>
            <a:ext cx="4022302" cy="2667000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</p:spPr>
        <p:txBody>
          <a:bodyPr/>
          <a:lstStyle/>
          <a:p>
            <a:r>
              <a:rPr lang="en-US" dirty="0" smtClean="0"/>
              <a:t>25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97"/>
          <p:cNvSpPr txBox="1">
            <a:spLocks noChangeArrowheads="1"/>
          </p:cNvSpPr>
          <p:nvPr/>
        </p:nvSpPr>
        <p:spPr bwMode="auto">
          <a:xfrm>
            <a:off x="603846" y="4892286"/>
            <a:ext cx="3399804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NSO protected website 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sz="1600" i="1" dirty="0">
                <a:solidFill>
                  <a:srgbClr val="002060"/>
                </a:solidFill>
                <a:cs typeface="Arial" panose="020B0604020202020204" pitchFamily="34" charset="0"/>
                <a:hlinkClick r:id="rId4"/>
              </a:rPr>
              <a:t>http://nso.nato.int</a:t>
            </a:r>
            <a:r>
              <a:rPr lang="en-US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  <a:endParaRPr lang="en-US" sz="16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08" y="2036700"/>
            <a:ext cx="4042772" cy="277063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8" name="Text Box 97"/>
          <p:cNvSpPr txBox="1">
            <a:spLocks noChangeArrowheads="1"/>
          </p:cNvSpPr>
          <p:nvPr/>
        </p:nvSpPr>
        <p:spPr bwMode="auto">
          <a:xfrm>
            <a:off x="5140350" y="4892286"/>
            <a:ext cx="3399804" cy="120032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Decision by TAs on a </a:t>
            </a:r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case-by-case basis</a:t>
            </a:r>
            <a:endParaRPr lang="en-US" sz="16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Consensus 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principle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Strong </a:t>
            </a:r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justification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required</a:t>
            </a:r>
          </a:p>
        </p:txBody>
      </p:sp>
    </p:spTree>
    <p:extLst>
      <p:ext uri="{BB962C8B-B14F-4D97-AF65-F5344CB8AC3E}">
        <p14:creationId xmlns:p14="http://schemas.microsoft.com/office/powerpoint/2010/main" val="3555593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rafik 68">
            <a:extLst>
              <a:ext uri="{FF2B5EF4-FFF2-40B4-BE49-F238E27FC236}">
                <a16:creationId xmlns:a16="http://schemas.microsoft.com/office/drawing/2014/main" xmlns="" id="{44B14324-BDFC-496A-9552-3CD0FCFC0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66" y="1641375"/>
            <a:ext cx="3143250" cy="452437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innerShdw blurRad="63500" dist="50800">
              <a:schemeClr val="bg2">
                <a:lumMod val="50000"/>
                <a:alpha val="50000"/>
              </a:schemeClr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</p:spPr>
        <p:txBody>
          <a:bodyPr/>
          <a:lstStyle/>
          <a:p>
            <a:r>
              <a:rPr lang="en-GB" sz="3200" dirty="0"/>
              <a:t>Guideline for </a:t>
            </a:r>
            <a:r>
              <a:rPr lang="en-GB" sz="3200" dirty="0" smtClean="0"/>
              <a:t>Nations</a:t>
            </a:r>
            <a:endParaRPr lang="en-US" sz="32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22C3DCBF-A66A-457A-B7A5-EAB4FA79A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222" y="980728"/>
            <a:ext cx="5007777" cy="5472608"/>
          </a:xfrm>
        </p:spPr>
        <p:txBody>
          <a:bodyPr lIns="36000" rIns="36000" anchor="ctr"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To make that decision, Nations need as many information as possible: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Applicable Partnership Goal(s)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(if applicable);</a:t>
            </a:r>
            <a:endParaRPr lang="en-US" sz="1900" dirty="0"/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Specific section / chapter of publication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(</a:t>
            </a:r>
            <a:r>
              <a:rPr lang="en-US" sz="1900" dirty="0"/>
              <a:t>if applicable);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Explanation of deficiency in the </a:t>
            </a:r>
            <a:r>
              <a:rPr lang="en-US" sz="1900" dirty="0" err="1"/>
              <a:t>associa</a:t>
            </a:r>
            <a:r>
              <a:rPr lang="en-US" sz="1900" dirty="0"/>
              <a:t>-ted MP (if applicable);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Endorsement, including detailed </a:t>
            </a:r>
            <a:r>
              <a:rPr lang="en-US" sz="1900" dirty="0" err="1"/>
              <a:t>justifi</a:t>
            </a:r>
            <a:r>
              <a:rPr lang="en-US" sz="1900" dirty="0"/>
              <a:t>- cation, from the </a:t>
            </a:r>
            <a:r>
              <a:rPr lang="en-US" sz="1900" dirty="0" smtClean="0"/>
              <a:t>PD </a:t>
            </a:r>
            <a:r>
              <a:rPr lang="en-US" sz="1900" dirty="0"/>
              <a:t>Regional Officer and other NATO Entities (if applicable);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Partner unit(s) offered for participation in NATO exercises or operations; and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900" dirty="0"/>
              <a:t>Date of associated exercise or operation </a:t>
            </a:r>
            <a:r>
              <a:rPr lang="en-US" sz="1900" dirty="0">
                <a:solidFill>
                  <a:schemeClr val="bg1"/>
                </a:solidFill>
              </a:rPr>
              <a:t>_______</a:t>
            </a:r>
            <a:r>
              <a:rPr lang="en-US" sz="1900" dirty="0"/>
              <a:t>(for time-sensitive requests).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xmlns="" id="{6A44DD61-A065-43DF-8A8F-E125E175DC18}"/>
              </a:ext>
            </a:extLst>
          </p:cNvPr>
          <p:cNvGrpSpPr>
            <a:grpSpLocks noChangeAspect="1"/>
          </p:cNvGrpSpPr>
          <p:nvPr/>
        </p:nvGrpSpPr>
        <p:grpSpPr>
          <a:xfrm>
            <a:off x="651316" y="3645376"/>
            <a:ext cx="4593806" cy="3168000"/>
            <a:chOff x="683568" y="1067881"/>
            <a:chExt cx="8172707" cy="5636113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xmlns="" id="{5DF2621F-3C08-4B60-8B20-C24A91F44D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42996">
              <a:off x="4377481" y="-3453"/>
              <a:ext cx="469900" cy="7561144"/>
            </a:xfrm>
            <a:prstGeom prst="downArrow">
              <a:avLst>
                <a:gd name="adj1" fmla="val 50000"/>
                <a:gd name="adj2" fmla="val 189189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xmlns="" id="{82142892-1AB8-4100-81DC-A84B29EB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568" y="1067881"/>
              <a:ext cx="1930400" cy="6985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 b="1" i="0" dirty="0">
                  <a:solidFill>
                    <a:schemeClr val="bg1"/>
                  </a:solidFill>
                </a:rPr>
                <a:t>Request</a:t>
              </a:r>
            </a:p>
            <a:p>
              <a:pPr algn="ctr" eaLnBrk="0" hangingPunct="0"/>
              <a:r>
                <a:rPr lang="en-US" sz="800" b="1" i="0" dirty="0">
                  <a:solidFill>
                    <a:schemeClr val="bg1"/>
                  </a:solidFill>
                </a:rPr>
                <a:t>from Partner Nation</a:t>
              </a: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xmlns="" id="{3121DAD3-2DD9-4C33-A48F-C5CA181A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546" y="3105917"/>
              <a:ext cx="1051851" cy="55678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 b="1" i="0" dirty="0" smtClean="0">
                  <a:solidFill>
                    <a:schemeClr val="bg1"/>
                  </a:solidFill>
                </a:rPr>
                <a:t>PD</a:t>
              </a:r>
              <a:endParaRPr lang="en-US" sz="800" b="1" i="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xmlns="" id="{E55D2489-5CBD-4A14-867B-AC0936F1C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5007" y="1988840"/>
              <a:ext cx="1080929" cy="1054565"/>
            </a:xfrm>
            <a:prstGeom prst="rect">
              <a:avLst/>
            </a:prstGeom>
          </p:spPr>
        </p:pic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xmlns="" id="{142E01E5-2D31-4559-8D4D-E6BADD232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793" y="4197176"/>
              <a:ext cx="1072359" cy="698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800" i="0" dirty="0">
                  <a:solidFill>
                    <a:schemeClr val="bg1"/>
                  </a:solidFill>
                </a:rPr>
                <a:t> </a:t>
              </a:r>
            </a:p>
            <a:p>
              <a:pPr algn="ctr" eaLnBrk="0" hangingPunct="0"/>
              <a:r>
                <a:rPr lang="en-US" sz="800" b="1" i="0" dirty="0">
                  <a:solidFill>
                    <a:schemeClr val="bg1"/>
                  </a:solidFill>
                </a:rPr>
                <a:t>NSO</a:t>
              </a:r>
            </a:p>
            <a:p>
              <a:pPr algn="ctr" eaLnBrk="0" hangingPunct="0"/>
              <a:r>
                <a:rPr lang="en-US" sz="800" b="1" i="0" dirty="0">
                  <a:solidFill>
                    <a:schemeClr val="bg1"/>
                  </a:solidFill>
                </a:rPr>
                <a:t>P&amp;C Branch</a:t>
              </a:r>
            </a:p>
            <a:p>
              <a:pPr algn="ctr" eaLnBrk="0" hangingPunct="0"/>
              <a:endParaRPr lang="en-US" sz="800" b="1" i="0" dirty="0">
                <a:solidFill>
                  <a:schemeClr val="bg1"/>
                </a:solidFill>
              </a:endParaRPr>
            </a:p>
          </p:txBody>
        </p:sp>
        <p:pic>
          <p:nvPicPr>
            <p:cNvPr id="27" name="Picture 20" descr="new NSO Logo_sans.png">
              <a:extLst>
                <a:ext uri="{FF2B5EF4-FFF2-40B4-BE49-F238E27FC236}">
                  <a16:creationId xmlns:a16="http://schemas.microsoft.com/office/drawing/2014/main" xmlns="" id="{88D547B4-67D2-49B8-8BEF-7D4E5BA37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t="13424" b="15647"/>
            <a:stretch/>
          </p:blipFill>
          <p:spPr>
            <a:xfrm>
              <a:off x="4867793" y="3356992"/>
              <a:ext cx="1072359" cy="760610"/>
            </a:xfrm>
            <a:prstGeom prst="rect">
              <a:avLst/>
            </a:prstGeom>
          </p:spPr>
        </p:pic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xmlns="" id="{62F364F5-0ABF-4A58-826E-0F3EB3B44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04784" y="5246982"/>
              <a:ext cx="192504" cy="134055"/>
            </a:xfrm>
            <a:prstGeom prst="rect">
              <a:avLst/>
            </a:prstGeom>
          </p:spPr>
        </p:pic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xmlns="" id="{28946CF3-C05F-4781-86A0-9B95A6CA44CC}"/>
                </a:ext>
              </a:extLst>
            </p:cNvPr>
            <p:cNvGrpSpPr/>
            <p:nvPr/>
          </p:nvGrpSpPr>
          <p:grpSpPr>
            <a:xfrm>
              <a:off x="6660232" y="5088314"/>
              <a:ext cx="2196043" cy="462350"/>
              <a:chOff x="2089296" y="972970"/>
              <a:chExt cx="3585742" cy="788433"/>
            </a:xfrm>
          </p:grpSpPr>
          <p:pic>
            <p:nvPicPr>
              <p:cNvPr id="32" name="Picture 10">
                <a:extLst>
                  <a:ext uri="{FF2B5EF4-FFF2-40B4-BE49-F238E27FC236}">
                    <a16:creationId xmlns:a16="http://schemas.microsoft.com/office/drawing/2014/main" xmlns="" id="{B4DC2F20-FFE3-4100-9534-B5B428EB2D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89296" y="989913"/>
                <a:ext cx="304800" cy="209550"/>
              </a:xfrm>
              <a:prstGeom prst="rect">
                <a:avLst/>
              </a:prstGeom>
            </p:spPr>
          </p:pic>
          <p:pic>
            <p:nvPicPr>
              <p:cNvPr id="33" name="Picture 11">
                <a:extLst>
                  <a:ext uri="{FF2B5EF4-FFF2-40B4-BE49-F238E27FC236}">
                    <a16:creationId xmlns:a16="http://schemas.microsoft.com/office/drawing/2014/main" xmlns="" id="{DAA5448F-CA69-48D0-B75B-BDE8FB1C0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0883" y="986812"/>
                <a:ext cx="314325" cy="219075"/>
              </a:xfrm>
              <a:prstGeom prst="rect">
                <a:avLst/>
              </a:prstGeom>
            </p:spPr>
          </p:pic>
          <p:pic>
            <p:nvPicPr>
              <p:cNvPr id="44" name="Picture 12">
                <a:extLst>
                  <a:ext uri="{FF2B5EF4-FFF2-40B4-BE49-F238E27FC236}">
                    <a16:creationId xmlns:a16="http://schemas.microsoft.com/office/drawing/2014/main" xmlns="" id="{4C2A1477-2AF3-4A11-ABF9-940B2E5ABC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1263" y="1004131"/>
                <a:ext cx="314325" cy="238125"/>
              </a:xfrm>
              <a:prstGeom prst="rect">
                <a:avLst/>
              </a:prstGeom>
            </p:spPr>
          </p:pic>
          <p:pic>
            <p:nvPicPr>
              <p:cNvPr id="45" name="Picture 13">
                <a:extLst>
                  <a:ext uri="{FF2B5EF4-FFF2-40B4-BE49-F238E27FC236}">
                    <a16:creationId xmlns:a16="http://schemas.microsoft.com/office/drawing/2014/main" xmlns="" id="{898384B7-CCCE-4AAA-8178-2E60264ECE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6021" y="986812"/>
                <a:ext cx="304800" cy="219075"/>
              </a:xfrm>
              <a:prstGeom prst="rect">
                <a:avLst/>
              </a:prstGeom>
            </p:spPr>
          </p:pic>
          <p:pic>
            <p:nvPicPr>
              <p:cNvPr id="46" name="Picture 14">
                <a:extLst>
                  <a:ext uri="{FF2B5EF4-FFF2-40B4-BE49-F238E27FC236}">
                    <a16:creationId xmlns:a16="http://schemas.microsoft.com/office/drawing/2014/main" xmlns="" id="{AF4C6FC7-EE0B-4423-B675-F25B0B2E1E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9630" y="986812"/>
                <a:ext cx="314325" cy="219075"/>
              </a:xfrm>
              <a:prstGeom prst="rect">
                <a:avLst/>
              </a:prstGeom>
            </p:spPr>
          </p:pic>
          <p:pic>
            <p:nvPicPr>
              <p:cNvPr id="47" name="Picture 15">
                <a:extLst>
                  <a:ext uri="{FF2B5EF4-FFF2-40B4-BE49-F238E27FC236}">
                    <a16:creationId xmlns:a16="http://schemas.microsoft.com/office/drawing/2014/main" xmlns="" id="{4E785FEB-5525-4042-8B2D-0AD568F78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9994" y="972970"/>
                <a:ext cx="266700" cy="219075"/>
              </a:xfrm>
              <a:prstGeom prst="rect">
                <a:avLst/>
              </a:prstGeom>
            </p:spPr>
          </p:pic>
          <p:pic>
            <p:nvPicPr>
              <p:cNvPr id="48" name="Picture 16">
                <a:extLst>
                  <a:ext uri="{FF2B5EF4-FFF2-40B4-BE49-F238E27FC236}">
                    <a16:creationId xmlns:a16="http://schemas.microsoft.com/office/drawing/2014/main" xmlns="" id="{83FDFF65-79D6-46DC-BA55-1E9775A08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63481" y="981474"/>
                <a:ext cx="314325" cy="247650"/>
              </a:xfrm>
              <a:prstGeom prst="rect">
                <a:avLst/>
              </a:prstGeom>
            </p:spPr>
          </p:pic>
          <p:pic>
            <p:nvPicPr>
              <p:cNvPr id="49" name="Picture 17">
                <a:extLst>
                  <a:ext uri="{FF2B5EF4-FFF2-40B4-BE49-F238E27FC236}">
                    <a16:creationId xmlns:a16="http://schemas.microsoft.com/office/drawing/2014/main" xmlns="" id="{B522306E-2E1D-42BE-BC5D-F976BA2A1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13663" y="985541"/>
                <a:ext cx="314325" cy="228600"/>
              </a:xfrm>
              <a:prstGeom prst="rect">
                <a:avLst/>
              </a:prstGeom>
            </p:spPr>
          </p:pic>
          <p:pic>
            <p:nvPicPr>
              <p:cNvPr id="50" name="Picture 18">
                <a:extLst>
                  <a:ext uri="{FF2B5EF4-FFF2-40B4-BE49-F238E27FC236}">
                    <a16:creationId xmlns:a16="http://schemas.microsoft.com/office/drawing/2014/main" xmlns="" id="{ACE8436A-33AE-410E-92D8-9AC32B977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79763" y="972970"/>
                <a:ext cx="295275" cy="219075"/>
              </a:xfrm>
              <a:prstGeom prst="rect">
                <a:avLst/>
              </a:prstGeom>
            </p:spPr>
          </p:pic>
          <p:pic>
            <p:nvPicPr>
              <p:cNvPr id="51" name="Picture 19">
                <a:extLst>
                  <a:ext uri="{FF2B5EF4-FFF2-40B4-BE49-F238E27FC236}">
                    <a16:creationId xmlns:a16="http://schemas.microsoft.com/office/drawing/2014/main" xmlns="" id="{E29A859C-3A1D-440B-B36B-586F24296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29376" y="982838"/>
                <a:ext cx="285750" cy="228600"/>
              </a:xfrm>
              <a:prstGeom prst="rect">
                <a:avLst/>
              </a:prstGeom>
              <a:ln>
                <a:solidFill>
                  <a:schemeClr val="tx1">
                    <a:lumMod val="85000"/>
                  </a:schemeClr>
                </a:solidFill>
              </a:ln>
            </p:spPr>
          </p:pic>
          <p:pic>
            <p:nvPicPr>
              <p:cNvPr id="52" name="Picture 20">
                <a:extLst>
                  <a:ext uri="{FF2B5EF4-FFF2-40B4-BE49-F238E27FC236}">
                    <a16:creationId xmlns:a16="http://schemas.microsoft.com/office/drawing/2014/main" xmlns="" id="{3D92A72C-7309-440E-BCC3-BDD4870AD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89296" y="1245138"/>
                <a:ext cx="304800" cy="228600"/>
              </a:xfrm>
              <a:prstGeom prst="rect">
                <a:avLst/>
              </a:prstGeom>
            </p:spPr>
          </p:pic>
          <p:pic>
            <p:nvPicPr>
              <p:cNvPr id="53" name="Picture 21">
                <a:extLst>
                  <a:ext uri="{FF2B5EF4-FFF2-40B4-BE49-F238E27FC236}">
                    <a16:creationId xmlns:a16="http://schemas.microsoft.com/office/drawing/2014/main" xmlns="" id="{3B21ED7D-FFDC-4375-946A-142CC0D9E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60882" y="1244283"/>
                <a:ext cx="314325" cy="238125"/>
              </a:xfrm>
              <a:prstGeom prst="rect">
                <a:avLst/>
              </a:prstGeom>
            </p:spPr>
          </p:pic>
          <p:pic>
            <p:nvPicPr>
              <p:cNvPr id="54" name="Picture 22">
                <a:extLst>
                  <a:ext uri="{FF2B5EF4-FFF2-40B4-BE49-F238E27FC236}">
                    <a16:creationId xmlns:a16="http://schemas.microsoft.com/office/drawing/2014/main" xmlns="" id="{F56B0772-FCD5-463A-ABD5-DB914BFED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9985" y="1280571"/>
                <a:ext cx="304800" cy="238125"/>
              </a:xfrm>
              <a:prstGeom prst="rect">
                <a:avLst/>
              </a:prstGeom>
            </p:spPr>
          </p:pic>
          <p:pic>
            <p:nvPicPr>
              <p:cNvPr id="55" name="Picture 23">
                <a:extLst>
                  <a:ext uri="{FF2B5EF4-FFF2-40B4-BE49-F238E27FC236}">
                    <a16:creationId xmlns:a16="http://schemas.microsoft.com/office/drawing/2014/main" xmlns="" id="{E545377B-C2E9-4DE9-B353-ACE926F69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70250" y="1245496"/>
                <a:ext cx="314325" cy="219075"/>
              </a:xfrm>
              <a:prstGeom prst="rect">
                <a:avLst/>
              </a:prstGeom>
            </p:spPr>
          </p:pic>
          <p:pic>
            <p:nvPicPr>
              <p:cNvPr id="56" name="Picture 24">
                <a:extLst>
                  <a:ext uri="{FF2B5EF4-FFF2-40B4-BE49-F238E27FC236}">
                    <a16:creationId xmlns:a16="http://schemas.microsoft.com/office/drawing/2014/main" xmlns="" id="{6A36A19D-6702-481F-A28B-AA03E6412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50712" y="1229901"/>
                <a:ext cx="314325" cy="238125"/>
              </a:xfrm>
              <a:prstGeom prst="rect">
                <a:avLst/>
              </a:prstGeom>
            </p:spPr>
          </p:pic>
          <p:pic>
            <p:nvPicPr>
              <p:cNvPr id="57" name="Picture 25">
                <a:extLst>
                  <a:ext uri="{FF2B5EF4-FFF2-40B4-BE49-F238E27FC236}">
                    <a16:creationId xmlns:a16="http://schemas.microsoft.com/office/drawing/2014/main" xmlns="" id="{703D7C1B-B055-468C-9733-59EAF691B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10176" y="1231561"/>
                <a:ext cx="314325" cy="257175"/>
              </a:xfrm>
              <a:prstGeom prst="rect">
                <a:avLst/>
              </a:prstGeom>
            </p:spPr>
          </p:pic>
          <p:pic>
            <p:nvPicPr>
              <p:cNvPr id="58" name="Picture 26">
                <a:extLst>
                  <a:ext uri="{FF2B5EF4-FFF2-40B4-BE49-F238E27FC236}">
                    <a16:creationId xmlns:a16="http://schemas.microsoft.com/office/drawing/2014/main" xmlns="" id="{4BF636BA-A16A-48EF-B48C-59DFE303E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75150" y="1234758"/>
                <a:ext cx="304800" cy="247650"/>
              </a:xfrm>
              <a:prstGeom prst="rect">
                <a:avLst/>
              </a:prstGeom>
            </p:spPr>
          </p:pic>
          <p:pic>
            <p:nvPicPr>
              <p:cNvPr id="59" name="Picture 27">
                <a:extLst>
                  <a:ext uri="{FF2B5EF4-FFF2-40B4-BE49-F238E27FC236}">
                    <a16:creationId xmlns:a16="http://schemas.microsoft.com/office/drawing/2014/main" xmlns="" id="{5815E7CE-AB52-425B-A4AC-329CE02FA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20403" y="1237414"/>
                <a:ext cx="333375" cy="238125"/>
              </a:xfrm>
              <a:prstGeom prst="rect">
                <a:avLst/>
              </a:prstGeom>
            </p:spPr>
          </p:pic>
          <p:pic>
            <p:nvPicPr>
              <p:cNvPr id="60" name="Picture 28">
                <a:extLst>
                  <a:ext uri="{FF2B5EF4-FFF2-40B4-BE49-F238E27FC236}">
                    <a16:creationId xmlns:a16="http://schemas.microsoft.com/office/drawing/2014/main" xmlns="" id="{C1D78813-A153-42E7-8202-377A62119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79763" y="1239362"/>
                <a:ext cx="295275" cy="228600"/>
              </a:xfrm>
              <a:prstGeom prst="rect">
                <a:avLst/>
              </a:prstGeom>
              <a:ln>
                <a:solidFill>
                  <a:schemeClr val="tx1">
                    <a:lumMod val="85000"/>
                  </a:schemeClr>
                </a:solidFill>
              </a:ln>
            </p:spPr>
          </p:pic>
          <p:pic>
            <p:nvPicPr>
              <p:cNvPr id="61" name="Picture 29">
                <a:extLst>
                  <a:ext uri="{FF2B5EF4-FFF2-40B4-BE49-F238E27FC236}">
                    <a16:creationId xmlns:a16="http://schemas.microsoft.com/office/drawing/2014/main" xmlns="" id="{A3CA4BE5-7CCC-4EFC-AE84-82EAE70450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73091" y="1533668"/>
                <a:ext cx="314325" cy="200025"/>
              </a:xfrm>
              <a:prstGeom prst="rect">
                <a:avLst/>
              </a:prstGeom>
            </p:spPr>
          </p:pic>
          <p:pic>
            <p:nvPicPr>
              <p:cNvPr id="62" name="Picture 30">
                <a:extLst>
                  <a:ext uri="{FF2B5EF4-FFF2-40B4-BE49-F238E27FC236}">
                    <a16:creationId xmlns:a16="http://schemas.microsoft.com/office/drawing/2014/main" xmlns="" id="{3AD47A93-AA7D-484E-B5CD-18E5D2BF71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32331" y="1533668"/>
                <a:ext cx="285750" cy="219075"/>
              </a:xfrm>
              <a:prstGeom prst="rect">
                <a:avLst/>
              </a:prstGeom>
            </p:spPr>
          </p:pic>
          <p:pic>
            <p:nvPicPr>
              <p:cNvPr id="63" name="Picture 31">
                <a:extLst>
                  <a:ext uri="{FF2B5EF4-FFF2-40B4-BE49-F238E27FC236}">
                    <a16:creationId xmlns:a16="http://schemas.microsoft.com/office/drawing/2014/main" xmlns="" id="{D86DC2F8-57DE-4960-AA15-6A977A368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88863" y="1507988"/>
                <a:ext cx="285750" cy="238125"/>
              </a:xfrm>
              <a:prstGeom prst="rect">
                <a:avLst/>
              </a:prstGeom>
              <a:ln>
                <a:solidFill>
                  <a:schemeClr val="tx1">
                    <a:lumMod val="85000"/>
                  </a:schemeClr>
                </a:solidFill>
              </a:ln>
            </p:spPr>
          </p:pic>
          <p:pic>
            <p:nvPicPr>
              <p:cNvPr id="64" name="Picture 32">
                <a:extLst>
                  <a:ext uri="{FF2B5EF4-FFF2-40B4-BE49-F238E27FC236}">
                    <a16:creationId xmlns:a16="http://schemas.microsoft.com/office/drawing/2014/main" xmlns="" id="{AD6E85EF-CC55-4DFB-B384-19AE19AAE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94459" y="1523278"/>
                <a:ext cx="276225" cy="238125"/>
              </a:xfrm>
              <a:prstGeom prst="rect">
                <a:avLst/>
              </a:prstGeom>
              <a:ln>
                <a:solidFill>
                  <a:schemeClr val="tx1">
                    <a:lumMod val="85000"/>
                  </a:schemeClr>
                </a:solidFill>
              </a:ln>
            </p:spPr>
          </p:pic>
          <p:pic>
            <p:nvPicPr>
              <p:cNvPr id="65" name="Picture 33">
                <a:extLst>
                  <a:ext uri="{FF2B5EF4-FFF2-40B4-BE49-F238E27FC236}">
                    <a16:creationId xmlns:a16="http://schemas.microsoft.com/office/drawing/2014/main" xmlns="" id="{E41CF3E9-3065-4048-B160-59A907B7B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49204" y="1535176"/>
                <a:ext cx="314325" cy="209550"/>
              </a:xfrm>
              <a:prstGeom prst="rect">
                <a:avLst/>
              </a:prstGeom>
            </p:spPr>
          </p:pic>
          <p:pic>
            <p:nvPicPr>
              <p:cNvPr id="66" name="Picture 34">
                <a:extLst>
                  <a:ext uri="{FF2B5EF4-FFF2-40B4-BE49-F238E27FC236}">
                    <a16:creationId xmlns:a16="http://schemas.microsoft.com/office/drawing/2014/main" xmlns="" id="{8D150707-64A9-4820-9DFD-39AEF92986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42470" y="1532506"/>
                <a:ext cx="276225" cy="200025"/>
              </a:xfrm>
              <a:prstGeom prst="rect">
                <a:avLst/>
              </a:prstGeom>
            </p:spPr>
          </p:pic>
          <p:pic>
            <p:nvPicPr>
              <p:cNvPr id="67" name="Picture 35">
                <a:extLst>
                  <a:ext uri="{FF2B5EF4-FFF2-40B4-BE49-F238E27FC236}">
                    <a16:creationId xmlns:a16="http://schemas.microsoft.com/office/drawing/2014/main" xmlns="" id="{426E9ACB-3A62-4883-A244-6F1F6CD48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675150" y="1523278"/>
                <a:ext cx="304800" cy="209550"/>
              </a:xfrm>
              <a:prstGeom prst="rect">
                <a:avLst/>
              </a:prstGeom>
            </p:spPr>
          </p:pic>
          <p:pic>
            <p:nvPicPr>
              <p:cNvPr id="68" name="Picture 36">
                <a:extLst>
                  <a:ext uri="{FF2B5EF4-FFF2-40B4-BE49-F238E27FC236}">
                    <a16:creationId xmlns:a16="http://schemas.microsoft.com/office/drawing/2014/main" xmlns="" id="{C2E3DE30-71A9-4C5B-AA73-B00BAE560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35491" y="1513456"/>
                <a:ext cx="285750" cy="219075"/>
              </a:xfrm>
              <a:prstGeom prst="rect">
                <a:avLst/>
              </a:prstGeom>
            </p:spPr>
          </p:pic>
        </p:grpSp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xmlns="" id="{FDA43001-D4B4-408F-B242-19FC5B4DA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090" y="5698515"/>
              <a:ext cx="1544326" cy="1005479"/>
            </a:xfrm>
            <a:prstGeom prst="rect">
              <a:avLst/>
            </a:prstGeom>
          </p:spPr>
        </p:pic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xmlns="" id="{606A9758-A99B-417B-9D08-5B53C1C8B16C}"/>
                </a:ext>
              </a:extLst>
            </p:cNvPr>
            <p:cNvSpPr txBox="1"/>
            <p:nvPr/>
          </p:nvSpPr>
          <p:spPr>
            <a:xfrm>
              <a:off x="7214614" y="5939224"/>
              <a:ext cx="987313" cy="4380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MCSB</a:t>
              </a:r>
            </a:p>
          </p:txBody>
        </p:sp>
      </p:grpSp>
      <p:sp>
        <p:nvSpPr>
          <p:cNvPr id="70" name="Slide Number Placeholder 1">
            <a:extLst>
              <a:ext uri="{FF2B5EF4-FFF2-40B4-BE49-F238E27FC236}">
                <a16:creationId xmlns:a16="http://schemas.microsoft.com/office/drawing/2014/main" xmlns="" id="{4F82EF87-481C-4D3D-BA46-2C1B4D35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</p:spPr>
        <p:txBody>
          <a:bodyPr/>
          <a:lstStyle/>
          <a:p>
            <a:fld id="{DB6E6061-A72F-467D-8B00-670F455A61A8}" type="slidenum"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pPr/>
              <a:t>26</a:t>
            </a:fld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99592" y="1772816"/>
            <a:ext cx="7704856" cy="461665"/>
            <a:chOff x="251520" y="2276872"/>
            <a:chExt cx="8568952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Partner Frameworks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1.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9592" y="2695128"/>
            <a:ext cx="7704856" cy="461665"/>
            <a:chOff x="251520" y="2276872"/>
            <a:chExt cx="8568952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Partners’ Contribution to NATO Standardization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9592" y="4539752"/>
            <a:ext cx="7704856" cy="461665"/>
            <a:chOff x="251520" y="2276872"/>
            <a:chExt cx="8568952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TextBox 9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Release of Documents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9592" y="3617440"/>
            <a:ext cx="7704856" cy="461665"/>
            <a:chOff x="251520" y="2276872"/>
            <a:chExt cx="8568952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NSO Support to Partners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3.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9592" y="5462063"/>
            <a:ext cx="7704856" cy="461665"/>
            <a:chOff x="251520" y="2276872"/>
            <a:chExt cx="8568952" cy="461665"/>
          </a:xfrm>
          <a:solidFill>
            <a:schemeClr val="accent1">
              <a:lumMod val="50000"/>
            </a:schemeClr>
          </a:solidFill>
        </p:grpSpPr>
        <p:sp>
          <p:nvSpPr>
            <p:cNvPr id="17" name="TextBox 16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ePRIME / PCM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5.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621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96762"/>
            <a:ext cx="8532440" cy="538456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5000"/>
              </a:lnSpc>
              <a:spcBef>
                <a:spcPts val="180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ePRIME is an electronic tool to manage the Partnership cooperation Menu (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(list of events)</a:t>
            </a:r>
            <a:endParaRPr lang="en-US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5000"/>
              </a:lnSpc>
              <a:buNone/>
            </a:pPr>
            <a:endParaRPr lang="en-GB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5000"/>
              </a:lnSpc>
              <a:buNone/>
            </a:pPr>
            <a:endParaRPr lang="en-GB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5000"/>
              </a:lnSpc>
              <a:buNone/>
            </a:pPr>
            <a:endParaRPr lang="en-GB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5000"/>
              </a:lnSpc>
              <a:buNone/>
            </a:pPr>
            <a:endParaRPr lang="en-GB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5000"/>
              </a:lnSpc>
              <a:buNone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965676" y="327"/>
            <a:ext cx="7178323" cy="9804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altLang="sv-SE" sz="32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ePRIME System</a:t>
            </a:r>
            <a:endParaRPr lang="en-US" altLang="sv-SE" sz="32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05719"/>
            <a:ext cx="6873871" cy="3655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4481" y="6021288"/>
            <a:ext cx="5907386" cy="439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NSO annually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contributes  ≈ 80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events to the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PCM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32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607" y="1196752"/>
            <a:ext cx="4696734" cy="352839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innerShdw blurRad="63500" dist="50800" dir="2700000">
              <a:schemeClr val="accent5">
                <a:lumMod val="60000"/>
                <a:lumOff val="40000"/>
                <a:alpha val="50000"/>
              </a:schemeClr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5013176"/>
            <a:ext cx="75907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Committee for Standardization (CS)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Standardization Management Group (SMG)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(Operational) Standardization Working Group / Panel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Training and Educational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Expert / High Level Visits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965676" y="327"/>
            <a:ext cx="7178323" cy="9804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sv-SE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to </a:t>
            </a:r>
            <a:r>
              <a:rPr lang="en-US" altLang="sv-SE" sz="28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 Standardization</a:t>
            </a:r>
          </a:p>
          <a:p>
            <a:pPr algn="ctr" fontAlgn="auto">
              <a:spcAft>
                <a:spcPts val="0"/>
              </a:spcAft>
            </a:pPr>
            <a:r>
              <a:rPr lang="en-US" altLang="sv-SE" sz="28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ePRIME / PCM</a:t>
            </a:r>
            <a:endParaRPr lang="en-US" altLang="sv-SE" sz="28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29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849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99592" y="1772816"/>
            <a:ext cx="7704856" cy="461665"/>
            <a:chOff x="251520" y="2276872"/>
            <a:chExt cx="8568952" cy="461665"/>
          </a:xfrm>
          <a:solidFill>
            <a:schemeClr val="accent1">
              <a:lumMod val="50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Partner Frameworks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1.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9592" y="2695128"/>
            <a:ext cx="7704856" cy="461665"/>
            <a:chOff x="251520" y="2276872"/>
            <a:chExt cx="8568952" cy="46166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Partners’ Contribution to NATO Standardization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9592" y="4539752"/>
            <a:ext cx="7704856" cy="461665"/>
            <a:chOff x="251520" y="2276872"/>
            <a:chExt cx="8568952" cy="46166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TextBox 9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Release of Documents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9592" y="3617440"/>
            <a:ext cx="7704856" cy="461665"/>
            <a:chOff x="251520" y="2276872"/>
            <a:chExt cx="8568952" cy="46166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NSO Support to Partners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3.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9592" y="5462063"/>
            <a:ext cx="7704856" cy="461665"/>
            <a:chOff x="251520" y="2276872"/>
            <a:chExt cx="8568952" cy="46166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TextBox 16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ePRIME / PCM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5.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58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827584" y="1107838"/>
            <a:ext cx="5112568" cy="131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your questions…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08704"/>
            <a:ext cx="5452707" cy="40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59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"/>
          <p:cNvSpPr txBox="1">
            <a:spLocks/>
          </p:cNvSpPr>
          <p:nvPr/>
        </p:nvSpPr>
        <p:spPr bwMode="auto">
          <a:xfrm>
            <a:off x="755576" y="0"/>
            <a:ext cx="7093024" cy="1196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9pPr>
          </a:lstStyle>
          <a:p>
            <a:pPr defTabSz="914400" eaLnBrk="1" hangingPunct="1"/>
            <a:endParaRPr lang="en-US" altLang="sv-S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3688" y="4151982"/>
            <a:ext cx="74566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Partners’ involvement in / contribution to</a:t>
            </a:r>
          </a:p>
          <a:p>
            <a:pPr algn="ctr"/>
            <a:r>
              <a:rPr lang="en-GB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NATO Standardization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6308739"/>
            <a:ext cx="2486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Warsaw, 18 September 2019</a:t>
            </a:r>
            <a:endParaRPr lang="en-US" sz="1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6093296"/>
            <a:ext cx="325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LtCol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Christoph K</a:t>
            </a:r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ück</a:t>
            </a:r>
            <a:endParaRPr lang="en-GB" sz="1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NSO, Policy and Coordination Branch</a:t>
            </a:r>
            <a:endParaRPr lang="en-US" sz="1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European and NATO Co-op Structures</a:t>
            </a:r>
            <a:endParaRPr lang="en-US" sz="3200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A0FF556B-E10F-460E-AE25-685AE986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</p:spPr>
        <p:txBody>
          <a:bodyPr/>
          <a:lstStyle/>
          <a:p>
            <a:fld id="{DB6E6061-A72F-467D-8B00-670F455A61A8}" type="slidenum"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pPr/>
              <a:t>4</a:t>
            </a:fld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508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0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Partnerships: projecting stability through cooperation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A0FF556B-E10F-460E-AE25-685AE986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</p:spPr>
        <p:txBody>
          <a:bodyPr/>
          <a:lstStyle/>
          <a:p>
            <a:fld id="{DB6E6061-A72F-467D-8B00-670F455A61A8}" type="slidenum">
              <a:rPr lang="en-US" sz="10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pPr/>
              <a:t>5</a:t>
            </a:fld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974690"/>
            <a:ext cx="8532440" cy="562266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Partners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are </a:t>
            </a:r>
            <a:r>
              <a:rPr lang="en-US" sz="2200" dirty="0">
                <a:solidFill>
                  <a:srgbClr val="FF0000"/>
                </a:solidFill>
              </a:rPr>
              <a:t>part of many of NATO’s core activities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, from shaping policy to building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</a:rPr>
              <a:t>defence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capacity, developing interoperability and managing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crises.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In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partnering with NATO, partners can: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800100" lvl="1" indent="-342900">
              <a:buClr>
                <a:schemeClr val="accent5">
                  <a:lumMod val="50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gain </a:t>
            </a:r>
            <a:r>
              <a:rPr lang="en-US" sz="2000" dirty="0">
                <a:solidFill>
                  <a:srgbClr val="FF0000"/>
                </a:solidFill>
              </a:rPr>
              <a:t>access to advice and support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as they reform and strengthen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defence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institutions and capacities;</a:t>
            </a:r>
          </a:p>
          <a:p>
            <a:pPr marL="800100" lvl="1" indent="-342900">
              <a:buClr>
                <a:schemeClr val="accent5">
                  <a:lumMod val="50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prepare </a:t>
            </a:r>
            <a:r>
              <a:rPr lang="en-US" sz="2000" dirty="0">
                <a:solidFill>
                  <a:srgbClr val="FF0000"/>
                </a:solidFill>
              </a:rPr>
              <a:t>together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for future operations and missions by participating in exercises and training;</a:t>
            </a:r>
          </a:p>
          <a:p>
            <a:pPr marL="800100" lvl="1" indent="-342900">
              <a:buClr>
                <a:schemeClr val="accent5">
                  <a:lumMod val="50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contribute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to current NATO-led operations and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missions.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Through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partnership, NATO and partners also pursue a broad vision of security: </a:t>
            </a:r>
          </a:p>
          <a:p>
            <a:pPr marL="800100" lvl="1" indent="-342900">
              <a:buClr>
                <a:schemeClr val="accent5">
                  <a:lumMod val="50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fighting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against corruption in the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defence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sector;</a:t>
            </a:r>
          </a:p>
          <a:p>
            <a:pPr marL="800100" lvl="1" indent="-342900">
              <a:buClr>
                <a:schemeClr val="accent5">
                  <a:lumMod val="50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enhancing efforts to control or destroy arms, ammunition and unexploded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ordnance;</a:t>
            </a:r>
          </a:p>
          <a:p>
            <a:pPr marL="800100" lvl="1" indent="-342900">
              <a:buClr>
                <a:schemeClr val="accent5">
                  <a:lumMod val="50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defence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against terrorism. 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NATO - an Evolving Alliance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/>
              <a:pPr/>
              <a:t>6</a:t>
            </a:fld>
            <a:endParaRPr lang="en-US" sz="1000" dirty="0"/>
          </a:p>
        </p:txBody>
      </p:sp>
      <p:sp>
        <p:nvSpPr>
          <p:cNvPr id="4" name="Oval 3"/>
          <p:cNvSpPr/>
          <p:nvPr/>
        </p:nvSpPr>
        <p:spPr>
          <a:xfrm>
            <a:off x="539552" y="4941168"/>
            <a:ext cx="8280920" cy="129614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1560" y="974690"/>
            <a:ext cx="8532440" cy="569467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2014 / 2016 / 2018 Summits:</a:t>
            </a:r>
            <a:b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Strengthened Deterrence and Defence Posture,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to include: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Forward Presence in the eastern part of the Alliance (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eFP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40.000-strong NATO Response Force (NRF) </a:t>
            </a:r>
            <a:b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with a brigade-sized Very High Readiness Joint Task Force (VJTF)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NATO Readiness Initiative (4 - 30s: 30 battalions, 30 combat ships, </a:t>
            </a:r>
            <a:b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30 air squadrons ready to use within 30 days)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Improved rapid reinforcement / Alliance‘s military mobility by land, air, sea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Enhanced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emphasis on regional Partnerships and capacity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building efforts (e.g. Regional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Hub for the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South)</a:t>
            </a:r>
          </a:p>
        </p:txBody>
      </p:sp>
    </p:spTree>
    <p:extLst>
      <p:ext uri="{BB962C8B-B14F-4D97-AF65-F5344CB8AC3E}">
        <p14:creationId xmlns:p14="http://schemas.microsoft.com/office/powerpoint/2010/main" val="1712482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965676" y="327"/>
            <a:ext cx="7178323" cy="9804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sv-SE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Troop Contributing Nations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466736"/>
            <a:ext cx="3382662" cy="3997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24744"/>
            <a:ext cx="528644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42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99592" y="1772816"/>
            <a:ext cx="7704856" cy="461665"/>
            <a:chOff x="251520" y="2276872"/>
            <a:chExt cx="8568952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Partner Frameworks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1.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9592" y="2695128"/>
            <a:ext cx="7704856" cy="461665"/>
            <a:chOff x="251520" y="2276872"/>
            <a:chExt cx="8568952" cy="461665"/>
          </a:xfrm>
          <a:solidFill>
            <a:schemeClr val="accent1">
              <a:lumMod val="50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Partners’ Contribution to NATO Standardization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9592" y="4539752"/>
            <a:ext cx="7704856" cy="461665"/>
            <a:chOff x="251520" y="2276872"/>
            <a:chExt cx="8568952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TextBox 9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Release of Documents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9592" y="3617440"/>
            <a:ext cx="7704856" cy="461665"/>
            <a:chOff x="251520" y="2276872"/>
            <a:chExt cx="8568952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NSO Support to Partners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3.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9592" y="5462063"/>
            <a:ext cx="7704856" cy="461665"/>
            <a:chOff x="251520" y="2276872"/>
            <a:chExt cx="8568952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7" name="TextBox 16"/>
            <p:cNvSpPr txBox="1"/>
            <p:nvPr/>
          </p:nvSpPr>
          <p:spPr>
            <a:xfrm>
              <a:off x="864096" y="2276872"/>
              <a:ext cx="7956376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ePRIME / PCM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20" y="2276872"/>
              <a:ext cx="495672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5.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7110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z="2800" kern="0" dirty="0" smtClean="0">
                <a:solidFill>
                  <a:srgbClr val="002060"/>
                </a:solidFill>
              </a:rPr>
              <a:t>Partners’ Involvement </a:t>
            </a:r>
            <a:r>
              <a:rPr lang="en-US" altLang="sv-SE" sz="2800" kern="0" dirty="0">
                <a:solidFill>
                  <a:srgbClr val="002060"/>
                </a:solidFill>
              </a:rPr>
              <a:t>in the </a:t>
            </a:r>
            <a:br>
              <a:rPr lang="en-US" altLang="sv-SE" sz="2800" kern="0" dirty="0">
                <a:solidFill>
                  <a:srgbClr val="002060"/>
                </a:solidFill>
              </a:rPr>
            </a:br>
            <a:r>
              <a:rPr lang="en-US" altLang="sv-SE" sz="2800" kern="0" dirty="0">
                <a:solidFill>
                  <a:srgbClr val="002060"/>
                </a:solidFill>
              </a:rPr>
              <a:t>NATO Standardization Process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</p:spPr>
        <p:txBody>
          <a:bodyPr anchor="b"/>
          <a:lstStyle/>
          <a:p>
            <a:r>
              <a:rPr lang="en-US" sz="1000" dirty="0" smtClean="0">
                <a:solidFill>
                  <a:srgbClr val="4472C4">
                    <a:lumMod val="50000"/>
                  </a:srgbClr>
                </a:solidFill>
              </a:rPr>
              <a:t>9</a:t>
            </a:r>
            <a:endParaRPr lang="en-US" sz="1000" dirty="0">
              <a:solidFill>
                <a:srgbClr val="4472C4">
                  <a:lumMod val="50000"/>
                </a:srgb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-25487" y="1393612"/>
            <a:ext cx="9133991" cy="5210587"/>
            <a:chOff x="-25487" y="1393612"/>
            <a:chExt cx="9133991" cy="5210587"/>
          </a:xfrm>
        </p:grpSpPr>
        <p:grpSp>
          <p:nvGrpSpPr>
            <p:cNvPr id="8" name="Group 7"/>
            <p:cNvGrpSpPr/>
            <p:nvPr/>
          </p:nvGrpSpPr>
          <p:grpSpPr>
            <a:xfrm>
              <a:off x="107504" y="1666732"/>
              <a:ext cx="8836017" cy="4858612"/>
              <a:chOff x="73587" y="1665016"/>
              <a:chExt cx="7094329" cy="4858612"/>
            </a:xfrm>
          </p:grpSpPr>
          <p:sp>
            <p:nvSpPr>
              <p:cNvPr id="16" name="Right Arrow 15"/>
              <p:cNvSpPr/>
              <p:nvPr/>
            </p:nvSpPr>
            <p:spPr>
              <a:xfrm>
                <a:off x="73587" y="1665016"/>
                <a:ext cx="7094329" cy="4858612"/>
              </a:xfrm>
              <a:prstGeom prst="rightArrow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z="-152400" extrusionH="63500" prstMaterial="matte">
                <a:bevelT w="144450" h="6350" prst="relaxedInset"/>
                <a:contourClr>
                  <a:schemeClr val="bg1"/>
                </a:contourClr>
              </a:sp3d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24239" y="3016157"/>
                <a:ext cx="1190288" cy="2092305"/>
              </a:xfrm>
              <a:custGeom>
                <a:avLst/>
                <a:gdLst>
                  <a:gd name="connsiteX0" fmla="*/ 0 w 1344105"/>
                  <a:gd name="connsiteY0" fmla="*/ 224022 h 2050652"/>
                  <a:gd name="connsiteX1" fmla="*/ 224022 w 1344105"/>
                  <a:gd name="connsiteY1" fmla="*/ 0 h 2050652"/>
                  <a:gd name="connsiteX2" fmla="*/ 1120083 w 1344105"/>
                  <a:gd name="connsiteY2" fmla="*/ 0 h 2050652"/>
                  <a:gd name="connsiteX3" fmla="*/ 1344105 w 1344105"/>
                  <a:gd name="connsiteY3" fmla="*/ 224022 h 2050652"/>
                  <a:gd name="connsiteX4" fmla="*/ 1344105 w 1344105"/>
                  <a:gd name="connsiteY4" fmla="*/ 1826630 h 2050652"/>
                  <a:gd name="connsiteX5" fmla="*/ 1120083 w 1344105"/>
                  <a:gd name="connsiteY5" fmla="*/ 2050652 h 2050652"/>
                  <a:gd name="connsiteX6" fmla="*/ 224022 w 1344105"/>
                  <a:gd name="connsiteY6" fmla="*/ 2050652 h 2050652"/>
                  <a:gd name="connsiteX7" fmla="*/ 0 w 1344105"/>
                  <a:gd name="connsiteY7" fmla="*/ 1826630 h 2050652"/>
                  <a:gd name="connsiteX8" fmla="*/ 0 w 1344105"/>
                  <a:gd name="connsiteY8" fmla="*/ 224022 h 205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105" h="2050652">
                    <a:moveTo>
                      <a:pt x="0" y="224022"/>
                    </a:moveTo>
                    <a:cubicBezTo>
                      <a:pt x="0" y="100298"/>
                      <a:pt x="100298" y="0"/>
                      <a:pt x="224022" y="0"/>
                    </a:cubicBezTo>
                    <a:lnTo>
                      <a:pt x="1120083" y="0"/>
                    </a:lnTo>
                    <a:cubicBezTo>
                      <a:pt x="1243807" y="0"/>
                      <a:pt x="1344105" y="100298"/>
                      <a:pt x="1344105" y="224022"/>
                    </a:cubicBezTo>
                    <a:lnTo>
                      <a:pt x="1344105" y="1826630"/>
                    </a:lnTo>
                    <a:cubicBezTo>
                      <a:pt x="1344105" y="1950354"/>
                      <a:pt x="1243807" y="2050652"/>
                      <a:pt x="1120083" y="2050652"/>
                    </a:cubicBezTo>
                    <a:lnTo>
                      <a:pt x="224022" y="2050652"/>
                    </a:lnTo>
                    <a:cubicBezTo>
                      <a:pt x="100298" y="2050652"/>
                      <a:pt x="0" y="1950354"/>
                      <a:pt x="0" y="1826630"/>
                    </a:cubicBezTo>
                    <a:lnTo>
                      <a:pt x="0" y="22402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6574" tIns="126574" rIns="126574" bIns="126574" numCol="1" spcCol="1270" anchor="ctr" anchorCtr="0">
                <a:noAutofit/>
              </a:bodyPr>
              <a:lstStyle>
                <a:defPPr>
                  <a:defRPr lang="en-GB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</a:rPr>
                  <a:t>Requirements Identification</a:t>
                </a: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1403317" y="3016155"/>
                <a:ext cx="1222208" cy="2092305"/>
              </a:xfrm>
              <a:custGeom>
                <a:avLst/>
                <a:gdLst>
                  <a:gd name="connsiteX0" fmla="*/ 0 w 1344105"/>
                  <a:gd name="connsiteY0" fmla="*/ 224022 h 2050652"/>
                  <a:gd name="connsiteX1" fmla="*/ 224022 w 1344105"/>
                  <a:gd name="connsiteY1" fmla="*/ 0 h 2050652"/>
                  <a:gd name="connsiteX2" fmla="*/ 1120083 w 1344105"/>
                  <a:gd name="connsiteY2" fmla="*/ 0 h 2050652"/>
                  <a:gd name="connsiteX3" fmla="*/ 1344105 w 1344105"/>
                  <a:gd name="connsiteY3" fmla="*/ 224022 h 2050652"/>
                  <a:gd name="connsiteX4" fmla="*/ 1344105 w 1344105"/>
                  <a:gd name="connsiteY4" fmla="*/ 1826630 h 2050652"/>
                  <a:gd name="connsiteX5" fmla="*/ 1120083 w 1344105"/>
                  <a:gd name="connsiteY5" fmla="*/ 2050652 h 2050652"/>
                  <a:gd name="connsiteX6" fmla="*/ 224022 w 1344105"/>
                  <a:gd name="connsiteY6" fmla="*/ 2050652 h 2050652"/>
                  <a:gd name="connsiteX7" fmla="*/ 0 w 1344105"/>
                  <a:gd name="connsiteY7" fmla="*/ 1826630 h 2050652"/>
                  <a:gd name="connsiteX8" fmla="*/ 0 w 1344105"/>
                  <a:gd name="connsiteY8" fmla="*/ 224022 h 205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105" h="2050652">
                    <a:moveTo>
                      <a:pt x="0" y="224022"/>
                    </a:moveTo>
                    <a:cubicBezTo>
                      <a:pt x="0" y="100298"/>
                      <a:pt x="100298" y="0"/>
                      <a:pt x="224022" y="0"/>
                    </a:cubicBezTo>
                    <a:lnTo>
                      <a:pt x="1120083" y="0"/>
                    </a:lnTo>
                    <a:cubicBezTo>
                      <a:pt x="1243807" y="0"/>
                      <a:pt x="1344105" y="100298"/>
                      <a:pt x="1344105" y="224022"/>
                    </a:cubicBezTo>
                    <a:lnTo>
                      <a:pt x="1344105" y="1826630"/>
                    </a:lnTo>
                    <a:cubicBezTo>
                      <a:pt x="1344105" y="1950354"/>
                      <a:pt x="1243807" y="2050652"/>
                      <a:pt x="1120083" y="2050652"/>
                    </a:cubicBezTo>
                    <a:lnTo>
                      <a:pt x="224022" y="2050652"/>
                    </a:lnTo>
                    <a:cubicBezTo>
                      <a:pt x="100298" y="2050652"/>
                      <a:pt x="0" y="1950354"/>
                      <a:pt x="0" y="1826630"/>
                    </a:cubicBezTo>
                    <a:lnTo>
                      <a:pt x="0" y="224022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1888942"/>
                  <a:satOff val="0"/>
                  <a:lumOff val="-7608"/>
                  <a:alphaOff val="0"/>
                </a:schemeClr>
              </a:fillRef>
              <a:effectRef idx="2">
                <a:schemeClr val="accent5">
                  <a:hueOff val="1888942"/>
                  <a:satOff val="0"/>
                  <a:lumOff val="-760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6574" tIns="126574" rIns="126574" bIns="126574" numCol="1" spcCol="1270" anchor="ctr" anchorCtr="0">
                <a:noAutofit/>
              </a:bodyPr>
              <a:lstStyle>
                <a:defPPr>
                  <a:defRPr lang="en-GB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11200">
                  <a:spcAft>
                    <a:spcPct val="3500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</a:rPr>
                  <a:t>Requirements Validation and Task  Development</a:t>
                </a: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740867" y="3016155"/>
                <a:ext cx="1148466" cy="2092305"/>
              </a:xfrm>
              <a:custGeom>
                <a:avLst/>
                <a:gdLst>
                  <a:gd name="connsiteX0" fmla="*/ 0 w 1344105"/>
                  <a:gd name="connsiteY0" fmla="*/ 224022 h 2050652"/>
                  <a:gd name="connsiteX1" fmla="*/ 224022 w 1344105"/>
                  <a:gd name="connsiteY1" fmla="*/ 0 h 2050652"/>
                  <a:gd name="connsiteX2" fmla="*/ 1120083 w 1344105"/>
                  <a:gd name="connsiteY2" fmla="*/ 0 h 2050652"/>
                  <a:gd name="connsiteX3" fmla="*/ 1344105 w 1344105"/>
                  <a:gd name="connsiteY3" fmla="*/ 224022 h 2050652"/>
                  <a:gd name="connsiteX4" fmla="*/ 1344105 w 1344105"/>
                  <a:gd name="connsiteY4" fmla="*/ 1826630 h 2050652"/>
                  <a:gd name="connsiteX5" fmla="*/ 1120083 w 1344105"/>
                  <a:gd name="connsiteY5" fmla="*/ 2050652 h 2050652"/>
                  <a:gd name="connsiteX6" fmla="*/ 224022 w 1344105"/>
                  <a:gd name="connsiteY6" fmla="*/ 2050652 h 2050652"/>
                  <a:gd name="connsiteX7" fmla="*/ 0 w 1344105"/>
                  <a:gd name="connsiteY7" fmla="*/ 1826630 h 2050652"/>
                  <a:gd name="connsiteX8" fmla="*/ 0 w 1344105"/>
                  <a:gd name="connsiteY8" fmla="*/ 224022 h 205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105" h="2050652">
                    <a:moveTo>
                      <a:pt x="0" y="224022"/>
                    </a:moveTo>
                    <a:cubicBezTo>
                      <a:pt x="0" y="100298"/>
                      <a:pt x="100298" y="0"/>
                      <a:pt x="224022" y="0"/>
                    </a:cubicBezTo>
                    <a:lnTo>
                      <a:pt x="1120083" y="0"/>
                    </a:lnTo>
                    <a:cubicBezTo>
                      <a:pt x="1243807" y="0"/>
                      <a:pt x="1344105" y="100298"/>
                      <a:pt x="1344105" y="224022"/>
                    </a:cubicBezTo>
                    <a:lnTo>
                      <a:pt x="1344105" y="1826630"/>
                    </a:lnTo>
                    <a:cubicBezTo>
                      <a:pt x="1344105" y="1950354"/>
                      <a:pt x="1243807" y="2050652"/>
                      <a:pt x="1120083" y="2050652"/>
                    </a:cubicBezTo>
                    <a:lnTo>
                      <a:pt x="224022" y="2050652"/>
                    </a:lnTo>
                    <a:cubicBezTo>
                      <a:pt x="100298" y="2050652"/>
                      <a:pt x="0" y="1950354"/>
                      <a:pt x="0" y="1826630"/>
                    </a:cubicBezTo>
                    <a:lnTo>
                      <a:pt x="0" y="224022"/>
                    </a:lnTo>
                    <a:close/>
                  </a:path>
                </a:pathLst>
              </a:custGeom>
              <a:solidFill>
                <a:srgbClr val="92D05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3777884"/>
                  <a:satOff val="0"/>
                  <a:lumOff val="-15216"/>
                  <a:alphaOff val="0"/>
                </a:schemeClr>
              </a:fillRef>
              <a:effectRef idx="2">
                <a:schemeClr val="accent5">
                  <a:hueOff val="3777884"/>
                  <a:satOff val="0"/>
                  <a:lumOff val="-1521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6574" tIns="126574" rIns="126574" bIns="126574" numCol="1" spcCol="1270" anchor="ctr" anchorCtr="0">
                <a:noAutofit/>
              </a:bodyPr>
              <a:lstStyle>
                <a:defPPr>
                  <a:defRPr lang="en-GB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</a:rPr>
                  <a:t>Stand. Documents  Development</a:t>
                </a: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008731" y="3016155"/>
                <a:ext cx="1152517" cy="2092305"/>
              </a:xfrm>
              <a:custGeom>
                <a:avLst/>
                <a:gdLst>
                  <a:gd name="connsiteX0" fmla="*/ 0 w 1344105"/>
                  <a:gd name="connsiteY0" fmla="*/ 224022 h 2050652"/>
                  <a:gd name="connsiteX1" fmla="*/ 224022 w 1344105"/>
                  <a:gd name="connsiteY1" fmla="*/ 0 h 2050652"/>
                  <a:gd name="connsiteX2" fmla="*/ 1120083 w 1344105"/>
                  <a:gd name="connsiteY2" fmla="*/ 0 h 2050652"/>
                  <a:gd name="connsiteX3" fmla="*/ 1344105 w 1344105"/>
                  <a:gd name="connsiteY3" fmla="*/ 224022 h 2050652"/>
                  <a:gd name="connsiteX4" fmla="*/ 1344105 w 1344105"/>
                  <a:gd name="connsiteY4" fmla="*/ 1826630 h 2050652"/>
                  <a:gd name="connsiteX5" fmla="*/ 1120083 w 1344105"/>
                  <a:gd name="connsiteY5" fmla="*/ 2050652 h 2050652"/>
                  <a:gd name="connsiteX6" fmla="*/ 224022 w 1344105"/>
                  <a:gd name="connsiteY6" fmla="*/ 2050652 h 2050652"/>
                  <a:gd name="connsiteX7" fmla="*/ 0 w 1344105"/>
                  <a:gd name="connsiteY7" fmla="*/ 1826630 h 2050652"/>
                  <a:gd name="connsiteX8" fmla="*/ 0 w 1344105"/>
                  <a:gd name="connsiteY8" fmla="*/ 224022 h 205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105" h="2050652">
                    <a:moveTo>
                      <a:pt x="0" y="224022"/>
                    </a:moveTo>
                    <a:cubicBezTo>
                      <a:pt x="0" y="100298"/>
                      <a:pt x="100298" y="0"/>
                      <a:pt x="224022" y="0"/>
                    </a:cubicBezTo>
                    <a:lnTo>
                      <a:pt x="1120083" y="0"/>
                    </a:lnTo>
                    <a:cubicBezTo>
                      <a:pt x="1243807" y="0"/>
                      <a:pt x="1344105" y="100298"/>
                      <a:pt x="1344105" y="224022"/>
                    </a:cubicBezTo>
                    <a:lnTo>
                      <a:pt x="1344105" y="1826630"/>
                    </a:lnTo>
                    <a:cubicBezTo>
                      <a:pt x="1344105" y="1950354"/>
                      <a:pt x="1243807" y="2050652"/>
                      <a:pt x="1120083" y="2050652"/>
                    </a:cubicBezTo>
                    <a:lnTo>
                      <a:pt x="224022" y="2050652"/>
                    </a:lnTo>
                    <a:cubicBezTo>
                      <a:pt x="100298" y="2050652"/>
                      <a:pt x="0" y="1950354"/>
                      <a:pt x="0" y="1826630"/>
                    </a:cubicBezTo>
                    <a:lnTo>
                      <a:pt x="0" y="224022"/>
                    </a:lnTo>
                    <a:close/>
                  </a:path>
                </a:pathLst>
              </a:custGeom>
              <a:solidFill>
                <a:srgbClr val="33CC33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5666826"/>
                  <a:satOff val="0"/>
                  <a:lumOff val="-22823"/>
                  <a:alphaOff val="0"/>
                </a:schemeClr>
              </a:fillRef>
              <a:effectRef idx="2">
                <a:schemeClr val="accent5">
                  <a:hueOff val="5666826"/>
                  <a:satOff val="0"/>
                  <a:lumOff val="-2282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6574" tIns="126574" rIns="126574" bIns="126574" numCol="1" spcCol="1270" anchor="ctr" anchorCtr="0">
                <a:noAutofit/>
              </a:bodyPr>
              <a:lstStyle>
                <a:defPPr>
                  <a:defRPr lang="en-GB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</a:rPr>
                  <a:t>Ratification / Approval &amp;</a:t>
                </a:r>
                <a:br>
                  <a:rPr lang="en-US" sz="1600" b="1" dirty="0" smtClean="0">
                    <a:solidFill>
                      <a:prstClr val="black"/>
                    </a:solidFill>
                  </a:rPr>
                </a:br>
                <a:r>
                  <a:rPr lang="en-US" sz="1600" b="1" dirty="0" smtClean="0">
                    <a:solidFill>
                      <a:prstClr val="black"/>
                    </a:solidFill>
                  </a:rPr>
                  <a:t>Promulgation</a:t>
                </a: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280646" y="3016155"/>
                <a:ext cx="1186788" cy="2081773"/>
              </a:xfrm>
              <a:custGeom>
                <a:avLst/>
                <a:gdLst>
                  <a:gd name="connsiteX0" fmla="*/ 0 w 1344105"/>
                  <a:gd name="connsiteY0" fmla="*/ 224022 h 2050652"/>
                  <a:gd name="connsiteX1" fmla="*/ 224022 w 1344105"/>
                  <a:gd name="connsiteY1" fmla="*/ 0 h 2050652"/>
                  <a:gd name="connsiteX2" fmla="*/ 1120083 w 1344105"/>
                  <a:gd name="connsiteY2" fmla="*/ 0 h 2050652"/>
                  <a:gd name="connsiteX3" fmla="*/ 1344105 w 1344105"/>
                  <a:gd name="connsiteY3" fmla="*/ 224022 h 2050652"/>
                  <a:gd name="connsiteX4" fmla="*/ 1344105 w 1344105"/>
                  <a:gd name="connsiteY4" fmla="*/ 1826630 h 2050652"/>
                  <a:gd name="connsiteX5" fmla="*/ 1120083 w 1344105"/>
                  <a:gd name="connsiteY5" fmla="*/ 2050652 h 2050652"/>
                  <a:gd name="connsiteX6" fmla="*/ 224022 w 1344105"/>
                  <a:gd name="connsiteY6" fmla="*/ 2050652 h 2050652"/>
                  <a:gd name="connsiteX7" fmla="*/ 0 w 1344105"/>
                  <a:gd name="connsiteY7" fmla="*/ 1826630 h 2050652"/>
                  <a:gd name="connsiteX8" fmla="*/ 0 w 1344105"/>
                  <a:gd name="connsiteY8" fmla="*/ 224022 h 205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105" h="2050652">
                    <a:moveTo>
                      <a:pt x="0" y="224022"/>
                    </a:moveTo>
                    <a:cubicBezTo>
                      <a:pt x="0" y="100298"/>
                      <a:pt x="100298" y="0"/>
                      <a:pt x="224022" y="0"/>
                    </a:cubicBezTo>
                    <a:lnTo>
                      <a:pt x="1120083" y="0"/>
                    </a:lnTo>
                    <a:cubicBezTo>
                      <a:pt x="1243807" y="0"/>
                      <a:pt x="1344105" y="100298"/>
                      <a:pt x="1344105" y="224022"/>
                    </a:cubicBezTo>
                    <a:lnTo>
                      <a:pt x="1344105" y="1826630"/>
                    </a:lnTo>
                    <a:cubicBezTo>
                      <a:pt x="1344105" y="1950354"/>
                      <a:pt x="1243807" y="2050652"/>
                      <a:pt x="1120083" y="2050652"/>
                    </a:cubicBezTo>
                    <a:lnTo>
                      <a:pt x="224022" y="2050652"/>
                    </a:lnTo>
                    <a:cubicBezTo>
                      <a:pt x="100298" y="2050652"/>
                      <a:pt x="0" y="1950354"/>
                      <a:pt x="0" y="1826630"/>
                    </a:cubicBezTo>
                    <a:lnTo>
                      <a:pt x="0" y="224022"/>
                    </a:lnTo>
                    <a:close/>
                  </a:path>
                </a:pathLst>
              </a:custGeom>
              <a:solidFill>
                <a:srgbClr val="00660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9444710"/>
                  <a:satOff val="0"/>
                  <a:lumOff val="-3803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6574" tIns="126574" rIns="126574" bIns="126574" numCol="1" spcCol="1270" anchor="ctr" anchorCtr="0">
                <a:noAutofit/>
              </a:bodyPr>
              <a:lstStyle>
                <a:defPPr>
                  <a:defRPr lang="en-GB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400" b="1" dirty="0" smtClean="0">
                    <a:solidFill>
                      <a:srgbClr val="E7E6E6"/>
                    </a:solidFill>
                  </a:rPr>
                  <a:t>Implementation  / Use of Standard(s)</a:t>
                </a:r>
                <a:endParaRPr lang="en-US" sz="1400" b="1" dirty="0">
                  <a:solidFill>
                    <a:srgbClr val="E7E6E6"/>
                  </a:solidFill>
                </a:endParaRPr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8244408" y="3273413"/>
              <a:ext cx="862115" cy="1505709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9444710"/>
                <a:satOff val="0"/>
                <a:lumOff val="-3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</a:rPr>
                <a:t>   Review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536" y="3057389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Phase 1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28781" y="3057389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Phase 2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35896" y="3057389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Phase 3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76056" y="3057389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Phases 4/5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309" y="3057389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Phase 6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16913" y="3284984"/>
              <a:ext cx="8915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</a:rPr>
                <a:t>Phase 7</a:t>
              </a:r>
              <a:endParaRPr lang="en-US" sz="1500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25487" y="2119137"/>
              <a:ext cx="172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2060"/>
                  </a:solidFill>
                  <a:cs typeface="Arial" panose="020B0604020202020204" pitchFamily="34" charset="0"/>
                </a:rPr>
                <a:t>Standardization Proposal </a:t>
              </a:r>
              <a:endParaRPr lang="en-US" sz="1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0591" y="2743428"/>
              <a:ext cx="1482509" cy="9793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63688" y="2743426"/>
              <a:ext cx="1522265" cy="10841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29613" y="2743426"/>
              <a:ext cx="1432098" cy="10841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05370" y="2732949"/>
              <a:ext cx="1404483" cy="91732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64000">
                  <a:srgbClr val="92D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63688" y="1844824"/>
              <a:ext cx="1522265" cy="7694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4472C4">
                      <a:lumMod val="50000"/>
                    </a:srgbClr>
                  </a:solidFill>
                </a:rPr>
                <a:t>‘TA/DTAs are encouraged</a:t>
              </a:r>
            </a:p>
            <a:p>
              <a:pPr algn="ctr"/>
              <a:r>
                <a:rPr lang="en-US" sz="1100" dirty="0">
                  <a:solidFill>
                    <a:srgbClr val="4472C4">
                      <a:lumMod val="50000"/>
                    </a:srgbClr>
                  </a:solidFill>
                </a:rPr>
                <a:t> to involve partner nations’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49259" y="1393612"/>
              <a:ext cx="1904688" cy="523220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4472C4">
                      <a:lumMod val="50000"/>
                    </a:srgbClr>
                  </a:solidFill>
                </a:rPr>
                <a:t>For partner Nations:</a:t>
              </a:r>
            </a:p>
            <a:p>
              <a:pPr algn="ctr"/>
              <a:r>
                <a:rPr lang="en-US" sz="1400" b="1" dirty="0">
                  <a:solidFill>
                    <a:srgbClr val="4472C4">
                      <a:lumMod val="50000"/>
                    </a:srgbClr>
                  </a:solidFill>
                </a:rPr>
                <a:t>Adoption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82184" y="2152600"/>
              <a:ext cx="1438838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472C4">
                      <a:lumMod val="50000"/>
                    </a:srgbClr>
                  </a:solidFill>
                </a:rPr>
                <a:t>Electronic reporting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099599" y="5935941"/>
              <a:ext cx="4936897" cy="668258"/>
              <a:chOff x="395536" y="5785078"/>
              <a:chExt cx="4936897" cy="668258"/>
            </a:xfrm>
          </p:grpSpPr>
          <p:sp>
            <p:nvSpPr>
              <p:cNvPr id="37" name="TextBox 65"/>
              <p:cNvSpPr txBox="1">
                <a:spLocks noChangeArrowheads="1"/>
              </p:cNvSpPr>
              <p:nvPr/>
            </p:nvSpPr>
            <p:spPr bwMode="auto">
              <a:xfrm>
                <a:off x="1732033" y="5934541"/>
                <a:ext cx="3600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sv-SE" b="1" kern="0" dirty="0">
                    <a:solidFill>
                      <a:srgbClr val="008000"/>
                    </a:solidFill>
                    <a:cs typeface="Arial" panose="020B0604020202020204" pitchFamily="34" charset="0"/>
                  </a:rPr>
                  <a:t>Possible Partner Involvement</a:t>
                </a:r>
                <a:endParaRPr lang="en-US" altLang="sv-SE" sz="1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" name="Minus 37"/>
              <p:cNvSpPr/>
              <p:nvPr/>
            </p:nvSpPr>
            <p:spPr bwMode="auto">
              <a:xfrm>
                <a:off x="395536" y="5785078"/>
                <a:ext cx="1479927" cy="668258"/>
              </a:xfrm>
              <a:prstGeom prst="mathMinus">
                <a:avLst/>
              </a:prstGeom>
              <a:solidFill>
                <a:srgbClr val="00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GB" sz="12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6602938" y="2744520"/>
              <a:ext cx="1402507" cy="10732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88224" y="2153694"/>
              <a:ext cx="1438838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472C4">
                      <a:lumMod val="50000"/>
                    </a:srgbClr>
                  </a:solidFill>
                </a:rPr>
                <a:t>Electronic reporting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44409" y="3000346"/>
              <a:ext cx="792088" cy="14062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73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515_NSO Template" id="{FD399FE6-74A3-4021-A21F-996D0C447BEE}" vid="{5070A3ED-7B60-4253-958E-7E503CA1F603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515_NSO Template" id="{FD399FE6-74A3-4021-A21F-996D0C447BEE}" vid="{5070A3ED-7B60-4253-958E-7E503CA1F60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1029</Words>
  <Application>Microsoft Office PowerPoint</Application>
  <PresentationFormat>On-screen Show (4:3)</PresentationFormat>
  <Paragraphs>305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Times New Roman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European and NATO Co-op Structures</vt:lpstr>
      <vt:lpstr>Partnerships: projecting stability through cooperation </vt:lpstr>
      <vt:lpstr>NATO - an Evolving Alliance</vt:lpstr>
      <vt:lpstr>PowerPoint Presentation</vt:lpstr>
      <vt:lpstr>PowerPoint Presentation</vt:lpstr>
      <vt:lpstr>Partners’ Involvement in the  NATO Standardization Process</vt:lpstr>
      <vt:lpstr>PowerPoint Presentation</vt:lpstr>
      <vt:lpstr>Adoption Process</vt:lpstr>
      <vt:lpstr>Adoption</vt:lpstr>
      <vt:lpstr>Adoption Responses</vt:lpstr>
      <vt:lpstr>Adoption Reporting</vt:lpstr>
      <vt:lpstr>Adoption Reporting</vt:lpstr>
      <vt:lpstr>Adoption Reporting</vt:lpstr>
      <vt:lpstr>PowerPoint Presentation</vt:lpstr>
      <vt:lpstr>PowerPoint Presentation</vt:lpstr>
      <vt:lpstr>PowerPoint Presentation</vt:lpstr>
      <vt:lpstr>PowerPoint Presentation</vt:lpstr>
      <vt:lpstr>NSO Expert Visits – Set up</vt:lpstr>
      <vt:lpstr>NSO Expert Visits</vt:lpstr>
      <vt:lpstr>PowerPoint Presentation</vt:lpstr>
      <vt:lpstr>PowerPoint Presentation</vt:lpstr>
      <vt:lpstr>Access to / Release of Documents</vt:lpstr>
      <vt:lpstr>Guideline for Nations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Kueck Christoph</dc:creator>
  <cp:lastModifiedBy>Schmaglowski Dieter</cp:lastModifiedBy>
  <cp:revision>68</cp:revision>
  <cp:lastPrinted>2017-01-18T14:48:18Z</cp:lastPrinted>
  <dcterms:created xsi:type="dcterms:W3CDTF">2017-05-17T06:11:52Z</dcterms:created>
  <dcterms:modified xsi:type="dcterms:W3CDTF">2019-08-09T05:49:33Z</dcterms:modified>
</cp:coreProperties>
</file>