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72"/>
  </p:notesMasterIdLst>
  <p:handoutMasterIdLst>
    <p:handoutMasterId r:id="rId73"/>
  </p:handoutMasterIdLst>
  <p:sldIdLst>
    <p:sldId id="560" r:id="rId2"/>
    <p:sldId id="593" r:id="rId3"/>
    <p:sldId id="724" r:id="rId4"/>
    <p:sldId id="726" r:id="rId5"/>
    <p:sldId id="786" r:id="rId6"/>
    <p:sldId id="728" r:id="rId7"/>
    <p:sldId id="734" r:id="rId8"/>
    <p:sldId id="730" r:id="rId9"/>
    <p:sldId id="579" r:id="rId10"/>
    <p:sldId id="735" r:id="rId11"/>
    <p:sldId id="729" r:id="rId12"/>
    <p:sldId id="585" r:id="rId13"/>
    <p:sldId id="733" r:id="rId14"/>
    <p:sldId id="736" r:id="rId15"/>
    <p:sldId id="732" r:id="rId16"/>
    <p:sldId id="591" r:id="rId17"/>
    <p:sldId id="590" r:id="rId18"/>
    <p:sldId id="737" r:id="rId19"/>
    <p:sldId id="787" r:id="rId20"/>
    <p:sldId id="738" r:id="rId21"/>
    <p:sldId id="794" r:id="rId22"/>
    <p:sldId id="796" r:id="rId23"/>
    <p:sldId id="814" r:id="rId24"/>
    <p:sldId id="815" r:id="rId25"/>
    <p:sldId id="602" r:id="rId26"/>
    <p:sldId id="743" r:id="rId27"/>
    <p:sldId id="799" r:id="rId28"/>
    <p:sldId id="795" r:id="rId29"/>
    <p:sldId id="813" r:id="rId30"/>
    <p:sldId id="825" r:id="rId31"/>
    <p:sldId id="798" r:id="rId32"/>
    <p:sldId id="816" r:id="rId33"/>
    <p:sldId id="744" r:id="rId34"/>
    <p:sldId id="800" r:id="rId35"/>
    <p:sldId id="801" r:id="rId36"/>
    <p:sldId id="817" r:id="rId37"/>
    <p:sldId id="818" r:id="rId38"/>
    <p:sldId id="819" r:id="rId39"/>
    <p:sldId id="802" r:id="rId40"/>
    <p:sldId id="820" r:id="rId41"/>
    <p:sldId id="803" r:id="rId42"/>
    <p:sldId id="821" r:id="rId43"/>
    <p:sldId id="822" r:id="rId44"/>
    <p:sldId id="823" r:id="rId45"/>
    <p:sldId id="769" r:id="rId46"/>
    <p:sldId id="824" r:id="rId47"/>
    <p:sldId id="804" r:id="rId48"/>
    <p:sldId id="757" r:id="rId49"/>
    <p:sldId id="805" r:id="rId50"/>
    <p:sldId id="806" r:id="rId51"/>
    <p:sldId id="807" r:id="rId52"/>
    <p:sldId id="761" r:id="rId53"/>
    <p:sldId id="808" r:id="rId54"/>
    <p:sldId id="809" r:id="rId55"/>
    <p:sldId id="775" r:id="rId56"/>
    <p:sldId id="810" r:id="rId57"/>
    <p:sldId id="811" r:id="rId58"/>
    <p:sldId id="812" r:id="rId59"/>
    <p:sldId id="679" r:id="rId60"/>
    <p:sldId id="785" r:id="rId61"/>
    <p:sldId id="784" r:id="rId62"/>
    <p:sldId id="788" r:id="rId63"/>
    <p:sldId id="783" r:id="rId64"/>
    <p:sldId id="789" r:id="rId65"/>
    <p:sldId id="683" r:id="rId66"/>
    <p:sldId id="826" r:id="rId67"/>
    <p:sldId id="827" r:id="rId68"/>
    <p:sldId id="828" r:id="rId69"/>
    <p:sldId id="829" r:id="rId70"/>
    <p:sldId id="790" r:id="rId71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FBFBF"/>
    <a:srgbClr val="203864"/>
    <a:srgbClr val="1F4E79"/>
    <a:srgbClr val="C55A11"/>
    <a:srgbClr val="FFFFCC"/>
    <a:srgbClr val="EAEDF6"/>
    <a:srgbClr val="FFFFFF"/>
    <a:srgbClr val="FFFF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3" autoAdjust="0"/>
    <p:restoredTop sz="94485" autoAdjust="0"/>
  </p:normalViewPr>
  <p:slideViewPr>
    <p:cSldViewPr>
      <p:cViewPr varScale="1">
        <p:scale>
          <a:sx n="105" d="100"/>
          <a:sy n="105" d="100"/>
        </p:scale>
        <p:origin x="1524" y="102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88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</a:t>
            </a:r>
          </a:p>
        </c:rich>
      </c:tx>
      <c:layout>
        <c:manualLayout>
          <c:xMode val="edge"/>
          <c:yMode val="edge"/>
          <c:x val="1.8052006567171548E-2"/>
          <c:y val="0.922865414678998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80E-4EA5-9031-3E1B7C5828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80E-4EA5-9031-3E1B7C5828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80E-4EA5-9031-3E1B7C58286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D2542396-65B1-4EDA-90F2-BF417B85527D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80E-4EA5-9031-3E1B7C58286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D673114-C3EA-428C-81D6-354E75A72FD7}" type="PERCENTAGE">
                      <a:rPr lang="en-US" baseline="0" smtClean="0"/>
                      <a:pPr/>
                      <a:t>[PROCENTOWE]</a:t>
                    </a:fld>
                    <a:endParaRPr lang="pl-PL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80E-4EA5-9031-3E1B7C58286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 </a:t>
                    </a:r>
                    <a:fld id="{F0573541-1643-4AC3-82F7-FA0E2740A20D}" type="PERCENTAGE">
                      <a:rPr lang="en-US" baseline="0"/>
                      <a:pPr/>
                      <a:t>[PROCENTOWE]</a:t>
                    </a:fld>
                    <a:endParaRPr lang="en-US" baseline="0" dirty="0" smtClean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80E-4EA5-9031-3E1B7C58286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Administrative </c:v>
                </c:pt>
                <c:pt idx="1">
                  <c:v>Operational </c:v>
                </c:pt>
                <c:pt idx="2">
                  <c:v>Materiel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47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0E-4EA5-9031-3E1B7C58286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.64979413493467486"/>
          <c:y val="0.28226234467276901"/>
          <c:w val="0.34116128597297357"/>
          <c:h val="0.5070594984873828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4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4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2D4B437-A2B5-4E45-B374-BEEFD36029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04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6464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57BC759-7E54-41E5-A7AD-94B7ABD9B8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405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73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47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92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73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07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084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154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97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887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273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262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10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43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79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59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721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148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55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030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6490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119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72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431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6813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4403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1381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8385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6537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4434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2502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5614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 smtClean="0"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9126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805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716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9524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7856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59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122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60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43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61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638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62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178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64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602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3110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16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150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064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11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198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2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83" y="2379"/>
            <a:ext cx="9144000" cy="1195200"/>
          </a:xfrm>
          <a:prstGeom prst="rect">
            <a:avLst/>
          </a:prstGeom>
          <a:solidFill>
            <a:srgbClr val="EA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11560" y="15205"/>
            <a:ext cx="7886700" cy="118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1407" y="-1"/>
            <a:ext cx="9145407" cy="3552498"/>
            <a:chOff x="-1407" y="-1"/>
            <a:chExt cx="9145407" cy="3552498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323473"/>
              <a:ext cx="9144000" cy="2229024"/>
              <a:chOff x="0" y="1323473"/>
              <a:chExt cx="9144000" cy="222902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1323473"/>
                <a:ext cx="9144000" cy="2225842"/>
                <a:chOff x="0" y="2141621"/>
                <a:chExt cx="9144000" cy="2225842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0" y="2141621"/>
                  <a:ext cx="9144000" cy="2225842"/>
                </a:xfrm>
                <a:prstGeom prst="rect">
                  <a:avLst/>
                </a:prstGeom>
                <a:solidFill>
                  <a:srgbClr val="EAED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025623" y="2177714"/>
                  <a:ext cx="2999740" cy="2153654"/>
                </a:xfrm>
                <a:prstGeom prst="rect">
                  <a:avLst/>
                </a:prstGeom>
                <a:solidFill>
                  <a:srgbClr val="EAEDF6"/>
                </a:solidFill>
              </p:spPr>
            </p:pic>
            <p:sp>
              <p:nvSpPr>
                <p:cNvPr id="15" name="Rectangle 14"/>
                <p:cNvSpPr/>
                <p:nvPr/>
              </p:nvSpPr>
              <p:spPr>
                <a:xfrm>
                  <a:off x="1" y="2213809"/>
                  <a:ext cx="5787188" cy="2141622"/>
                </a:xfrm>
                <a:prstGeom prst="rect">
                  <a:avLst/>
                </a:prstGeom>
                <a:solidFill>
                  <a:srgbClr val="EAED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2800" b="1" kern="1700" spc="100" dirty="0" smtClean="0">
                      <a:solidFill>
                        <a:srgbClr val="27568B"/>
                      </a:solidFill>
                    </a:rPr>
                    <a:t>NATO  STANDARDIZATION  OFFICE                                                                </a:t>
                  </a:r>
                  <a:endParaRPr lang="en-US" sz="2800" b="1" kern="1700" spc="100" dirty="0">
                    <a:solidFill>
                      <a:srgbClr val="27568B"/>
                    </a:solidFill>
                  </a:endParaRPr>
                </a:p>
              </p:txBody>
            </p:sp>
          </p:grpSp>
          <p:pic>
            <p:nvPicPr>
              <p:cNvPr id="12" name="Picture 11" descr="new NSO Logo_sans.png"/>
              <p:cNvPicPr>
                <a:picLocks noChangeAspect="1"/>
              </p:cNvPicPr>
              <p:nvPr/>
            </p:nvPicPr>
            <p:blipFill rotWithShape="1">
              <a:blip r:embed="rId3" cstate="print"/>
              <a:srcRect t="13424" b="15647"/>
              <a:stretch/>
            </p:blipFill>
            <p:spPr>
              <a:xfrm>
                <a:off x="5931245" y="1323833"/>
                <a:ext cx="3142114" cy="2228664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-1407" y="-1"/>
              <a:ext cx="9143999" cy="13475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3200" b="1" dirty="0"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0" y="3551995"/>
            <a:ext cx="827584" cy="3306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57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980728"/>
            <a:ext cx="8515350" cy="5328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65325" y="2690"/>
            <a:ext cx="7178675" cy="9720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22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437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973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905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094912" cy="49212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lang="fr-FR" sz="2800" b="1" kern="1200" dirty="0">
                <a:solidFill>
                  <a:schemeClr val="tx2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9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56638" y="1340768"/>
            <a:ext cx="8027971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Clr>
                <a:schemeClr val="tx2"/>
              </a:buClr>
              <a:buFont typeface="Wingdings" panose="05000000000000000000" pitchFamily="2" charset="2"/>
              <a:buChar char="§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SzPct val="120000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22" name="Picture 42" descr="Logmind1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13" y="6118014"/>
            <a:ext cx="854869" cy="51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771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" y="-2"/>
            <a:ext cx="617917" cy="6855889"/>
            <a:chOff x="1" y="-2"/>
            <a:chExt cx="617917" cy="6855889"/>
          </a:xfrm>
        </p:grpSpPr>
        <p:sp>
          <p:nvSpPr>
            <p:cNvPr id="14" name="Rectangle 13"/>
            <p:cNvSpPr/>
            <p:nvPr userDrawn="1"/>
          </p:nvSpPr>
          <p:spPr>
            <a:xfrm rot="16200000">
              <a:off x="-3118985" y="3118984"/>
              <a:ext cx="6855889" cy="617917"/>
            </a:xfrm>
            <a:prstGeom prst="rect">
              <a:avLst/>
            </a:prstGeom>
            <a:solidFill>
              <a:srgbClr val="EAE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14" descr="new NSO Logo_sans.png"/>
            <p:cNvPicPr>
              <a:picLocks noChangeAspect="1"/>
            </p:cNvPicPr>
            <p:nvPr userDrawn="1"/>
          </p:nvPicPr>
          <p:blipFill rotWithShape="1">
            <a:blip r:embed="rId8" cstate="print"/>
            <a:srcRect t="13424" b="15647"/>
            <a:stretch/>
          </p:blipFill>
          <p:spPr>
            <a:xfrm>
              <a:off x="8852" y="6417349"/>
              <a:ext cx="609066" cy="432000"/>
            </a:xfrm>
            <a:prstGeom prst="rect">
              <a:avLst/>
            </a:prstGeom>
          </p:spPr>
        </p:pic>
      </p:grp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 anchor="b"/>
          <a:lstStyle>
            <a:lvl1pPr algn="r">
              <a:defRPr sz="11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9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2" r:id="rId2"/>
    <p:sldLayoutId id="2147483713" r:id="rId3"/>
    <p:sldLayoutId id="2147483805" r:id="rId4"/>
    <p:sldLayoutId id="2147483806" r:id="rId5"/>
    <p:sldLayoutId id="2147483807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4" Type="http://schemas.openxmlformats.org/officeDocument/2006/relationships/image" Target="../media/image26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4" Type="http://schemas.openxmlformats.org/officeDocument/2006/relationships/image" Target="../media/image26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7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6273" y="3956863"/>
            <a:ext cx="751148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NATO STANDARDIZATION PROCESS</a:t>
            </a:r>
          </a:p>
          <a:p>
            <a:pPr algn="ctr">
              <a:spcBef>
                <a:spcPts val="1200"/>
              </a:spcBef>
            </a:pPr>
            <a:r>
              <a:rPr lang="en-GB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Production and Maintenance </a:t>
            </a:r>
          </a:p>
          <a:p>
            <a:pPr algn="ctr"/>
            <a:r>
              <a:rPr lang="en-GB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of NATO Standardization Documents</a:t>
            </a:r>
          </a:p>
          <a:p>
            <a:pPr algn="ctr"/>
            <a:endParaRPr lang="en-GB" sz="28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r"/>
            <a:r>
              <a:rPr lang="en-US" sz="2000" i="1" dirty="0" err="1">
                <a:cs typeface="Arial" panose="020B0604020202020204" pitchFamily="34" charset="0"/>
              </a:rPr>
              <a:t>LtCol</a:t>
            </a:r>
            <a:r>
              <a:rPr lang="en-US" sz="2000" i="1" dirty="0">
                <a:cs typeface="Arial" panose="020B0604020202020204" pitchFamily="34" charset="0"/>
              </a:rPr>
              <a:t> Tomasz </a:t>
            </a:r>
            <a:r>
              <a:rPr lang="en-US" sz="2000" i="1" dirty="0" smtClean="0">
                <a:cs typeface="Arial" panose="020B0604020202020204" pitchFamily="34" charset="0"/>
              </a:rPr>
              <a:t>Kemski, </a:t>
            </a:r>
            <a:r>
              <a:rPr lang="en-US" sz="2000" dirty="0" err="1"/>
              <a:t>WCJNiK</a:t>
            </a:r>
            <a:endParaRPr lang="en-US" sz="2000" i="1" dirty="0">
              <a:cs typeface="Arial" panose="020B0604020202020204" pitchFamily="34" charset="0"/>
            </a:endParaRPr>
          </a:p>
          <a:p>
            <a:pPr algn="r"/>
            <a:r>
              <a:rPr lang="en-GB" sz="2000" i="1" dirty="0" smtClean="0">
                <a:cs typeface="Arial" panose="020B0604020202020204" pitchFamily="34" charset="0"/>
              </a:rPr>
              <a:t>Warsaw, </a:t>
            </a:r>
            <a:r>
              <a:rPr lang="pl-PL" sz="2000" i="1" dirty="0" smtClean="0">
                <a:cs typeface="Arial" panose="020B0604020202020204" pitchFamily="34" charset="0"/>
              </a:rPr>
              <a:t>16</a:t>
            </a:r>
            <a:r>
              <a:rPr lang="en-GB" sz="2000" i="1" dirty="0" smtClean="0">
                <a:cs typeface="Arial" panose="020B0604020202020204" pitchFamily="34" charset="0"/>
              </a:rPr>
              <a:t> </a:t>
            </a:r>
            <a:r>
              <a:rPr lang="pl-PL" sz="2000" i="1" dirty="0" err="1" smtClean="0">
                <a:cs typeface="Arial" panose="020B0604020202020204" pitchFamily="34" charset="0"/>
              </a:rPr>
              <a:t>September</a:t>
            </a:r>
            <a:r>
              <a:rPr lang="en-GB" sz="2000" i="1" dirty="0" smtClean="0">
                <a:cs typeface="Arial" panose="020B0604020202020204" pitchFamily="34" charset="0"/>
              </a:rPr>
              <a:t> 2019</a:t>
            </a:r>
            <a:endParaRPr lang="en-US" sz="1400" i="1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5323274"/>
            <a:ext cx="2827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39999" y="0"/>
            <a:ext cx="19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690"/>
            <a:ext cx="7740352" cy="972000"/>
          </a:xfrm>
        </p:spPr>
        <p:txBody>
          <a:bodyPr/>
          <a:lstStyle/>
          <a:p>
            <a:r>
              <a:rPr lang="en-GB" sz="2600" b="1" dirty="0"/>
              <a:t>Allied Standards</a:t>
            </a:r>
            <a:endParaRPr lang="en-US" sz="26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27466231"/>
              </p:ext>
            </p:extLst>
          </p:nvPr>
        </p:nvGraphicFramePr>
        <p:xfrm>
          <a:off x="611560" y="974690"/>
          <a:ext cx="8424936" cy="5119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Hexagon 6"/>
          <p:cNvSpPr/>
          <p:nvPr/>
        </p:nvSpPr>
        <p:spPr>
          <a:xfrm>
            <a:off x="616542" y="6149877"/>
            <a:ext cx="8064896" cy="521621"/>
          </a:xfrm>
          <a:prstGeom prst="hexagon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&gt; 1200 Promulgated Allied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Standards (as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beginning of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Feb 18)</a:t>
            </a:r>
          </a:p>
        </p:txBody>
      </p:sp>
    </p:spTree>
    <p:extLst>
      <p:ext uri="{BB962C8B-B14F-4D97-AF65-F5344CB8AC3E}">
        <p14:creationId xmlns:p14="http://schemas.microsoft.com/office/powerpoint/2010/main" val="743595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b="1" dirty="0"/>
              <a:t>Covering </a:t>
            </a:r>
            <a:r>
              <a:rPr lang="en-GB" sz="2600" b="1" dirty="0" smtClean="0"/>
              <a:t>Documents</a:t>
            </a:r>
            <a:endParaRPr lang="en-US" sz="26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284763"/>
              </p:ext>
            </p:extLst>
          </p:nvPr>
        </p:nvGraphicFramePr>
        <p:xfrm>
          <a:off x="755576" y="1484784"/>
          <a:ext cx="8087597" cy="48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r:id="rId3" imgW="6204060" imgH="3700732" progId="">
                  <p:embed/>
                </p:oleObj>
              </mc:Choice>
              <mc:Fallback>
                <p:oleObj r:id="rId3" imgW="6204060" imgH="3700732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484784"/>
                        <a:ext cx="8087597" cy="48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7602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b="1" dirty="0"/>
              <a:t>Covering Documents</a:t>
            </a:r>
            <a:endParaRPr lang="en-US" sz="2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930354"/>
            <a:ext cx="8515350" cy="58110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STAN</a:t>
            </a:r>
            <a:r>
              <a:rPr lang="en-US" b="1" dirty="0" err="1" smtClean="0"/>
              <a:t>dardization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AG</a:t>
            </a:r>
            <a:r>
              <a:rPr lang="en-US" b="1" dirty="0" err="1"/>
              <a:t>r</a:t>
            </a:r>
            <a:r>
              <a:rPr lang="en-US" b="1" dirty="0" err="1" smtClean="0"/>
              <a:t>eement</a:t>
            </a:r>
            <a:r>
              <a:rPr lang="en-US" b="1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smtClean="0"/>
              <a:t>A STANAG</a:t>
            </a:r>
            <a:r>
              <a:rPr lang="en-GB" sz="2200" dirty="0" smtClean="0">
                <a:solidFill>
                  <a:srgbClr val="C00000"/>
                </a:solidFill>
              </a:rPr>
              <a:t> </a:t>
            </a:r>
            <a:r>
              <a:rPr lang="en-GB" sz="2200" dirty="0" smtClean="0"/>
              <a:t>is </a:t>
            </a:r>
            <a:r>
              <a:rPr lang="en-GB" sz="2200" dirty="0"/>
              <a:t>a </a:t>
            </a:r>
            <a:r>
              <a:rPr lang="en-GB" sz="2200" dirty="0" smtClean="0"/>
              <a:t>NATO standardization document </a:t>
            </a:r>
            <a:r>
              <a:rPr lang="en-GB" sz="2200" dirty="0"/>
              <a:t>that </a:t>
            </a:r>
            <a:r>
              <a:rPr lang="en-GB" sz="2200" dirty="0">
                <a:solidFill>
                  <a:srgbClr val="C00000"/>
                </a:solidFill>
              </a:rPr>
              <a:t>specifies the agreement of member nations to implement </a:t>
            </a:r>
            <a:r>
              <a:rPr lang="en-US" sz="2200" dirty="0"/>
              <a:t>one or several NATO or non-NATO </a:t>
            </a:r>
            <a:r>
              <a:rPr lang="en-US" sz="2200" dirty="0" smtClean="0"/>
              <a:t>standards</a:t>
            </a:r>
            <a:r>
              <a:rPr lang="en-GB" sz="2200" dirty="0" smtClean="0"/>
              <a:t>, </a:t>
            </a:r>
            <a:r>
              <a:rPr lang="en-GB" sz="2200" dirty="0"/>
              <a:t>in whole or in part, </a:t>
            </a:r>
            <a:r>
              <a:rPr lang="en-US" sz="2200" dirty="0"/>
              <a:t>with or without reservation,</a:t>
            </a:r>
            <a:r>
              <a:rPr lang="en-GB" sz="2200" dirty="0"/>
              <a:t> in order to </a:t>
            </a:r>
            <a:r>
              <a:rPr lang="en-GB" sz="2200" dirty="0" smtClean="0"/>
              <a:t>meet </a:t>
            </a:r>
            <a:r>
              <a:rPr lang="en-GB" sz="2200" dirty="0"/>
              <a:t>an </a:t>
            </a:r>
            <a:r>
              <a:rPr lang="en-GB" sz="2200" dirty="0" smtClean="0">
                <a:solidFill>
                  <a:srgbClr val="C00000"/>
                </a:solidFill>
              </a:rPr>
              <a:t>interoperability </a:t>
            </a:r>
            <a:r>
              <a:rPr lang="en-GB" sz="2200" dirty="0">
                <a:solidFill>
                  <a:srgbClr val="C00000"/>
                </a:solidFill>
              </a:rPr>
              <a:t>requirement</a:t>
            </a:r>
            <a:r>
              <a:rPr lang="en-GB" sz="22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3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smtClean="0"/>
              <a:t>Allies</a:t>
            </a:r>
            <a:r>
              <a:rPr lang="en-GB" sz="2200" dirty="0"/>
              <a:t>’ agreement is given through </a:t>
            </a:r>
            <a:r>
              <a:rPr lang="en-GB" sz="2200" dirty="0" smtClean="0"/>
              <a:t>the </a:t>
            </a:r>
            <a:r>
              <a:rPr lang="en-GB" sz="2200" dirty="0">
                <a:solidFill>
                  <a:srgbClr val="C00000"/>
                </a:solidFill>
              </a:rPr>
              <a:t>national ratification process</a:t>
            </a:r>
            <a:r>
              <a:rPr lang="en-GB" sz="22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C00000"/>
                </a:solidFill>
              </a:rPr>
              <a:t>STAN</a:t>
            </a:r>
            <a:r>
              <a:rPr lang="en-US" b="1" dirty="0" err="1"/>
              <a:t>dardization</a:t>
            </a:r>
            <a:r>
              <a:rPr lang="en-US" b="1" dirty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REC</a:t>
            </a:r>
            <a:r>
              <a:rPr lang="en-US" b="1" dirty="0" err="1" smtClean="0"/>
              <a:t>ommendation</a:t>
            </a:r>
            <a:r>
              <a:rPr lang="en-US" b="1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A STANREC is </a:t>
            </a:r>
            <a:r>
              <a:rPr lang="en-US" sz="2200" dirty="0"/>
              <a:t>a NATO </a:t>
            </a:r>
            <a:r>
              <a:rPr lang="en-US" sz="2200" dirty="0" smtClean="0"/>
              <a:t>standardization </a:t>
            </a:r>
            <a:r>
              <a:rPr lang="en-US" sz="2200" dirty="0"/>
              <a:t>document used </a:t>
            </a:r>
            <a:r>
              <a:rPr lang="en-US" sz="2200" dirty="0">
                <a:solidFill>
                  <a:srgbClr val="C00000"/>
                </a:solidFill>
              </a:rPr>
              <a:t>exclusively in the materiel field </a:t>
            </a:r>
            <a:r>
              <a:rPr lang="en-US" sz="2200" dirty="0"/>
              <a:t>of standardization, </a:t>
            </a:r>
            <a:r>
              <a:rPr lang="en-US" sz="2200" dirty="0" smtClean="0"/>
              <a:t>that </a:t>
            </a:r>
            <a:r>
              <a:rPr lang="en-US" sz="2200" dirty="0"/>
              <a:t>lists one or several NATO or non-NATO standards relevant to a specific Alliance activity </a:t>
            </a:r>
            <a:r>
              <a:rPr lang="en-US" sz="2200" dirty="0">
                <a:solidFill>
                  <a:srgbClr val="C00000"/>
                </a:solidFill>
              </a:rPr>
              <a:t>unrelated to interoperability</a:t>
            </a:r>
            <a:r>
              <a:rPr lang="en-US" sz="2200" dirty="0"/>
              <a:t>. </a:t>
            </a:r>
            <a:r>
              <a:rPr lang="en-GB" sz="2200" dirty="0"/>
              <a:t>Non-binding. </a:t>
            </a:r>
            <a:endParaRPr lang="en-US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300" dirty="0" smtClean="0"/>
          </a:p>
        </p:txBody>
      </p:sp>
    </p:spTree>
    <p:extLst>
      <p:ext uri="{BB962C8B-B14F-4D97-AF65-F5344CB8AC3E}">
        <p14:creationId xmlns:p14="http://schemas.microsoft.com/office/powerpoint/2010/main" val="484966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b="1" dirty="0"/>
              <a:t>Covering Document Selection</a:t>
            </a:r>
            <a:endParaRPr lang="en-US" sz="2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158502"/>
            <a:ext cx="410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Aims at </a:t>
            </a:r>
          </a:p>
          <a:p>
            <a:pPr algn="ctr"/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enhancing </a:t>
            </a:r>
            <a:r>
              <a:rPr lang="en-GB" sz="2200" dirty="0" smtClean="0">
                <a:solidFill>
                  <a:srgbClr val="C00000"/>
                </a:solidFill>
                <a:cs typeface="Arial" panose="020B0604020202020204" pitchFamily="34" charset="0"/>
              </a:rPr>
              <a:t>interoperability</a:t>
            </a:r>
          </a:p>
          <a:p>
            <a:pPr algn="ctr"/>
            <a:endParaRPr lang="en-GB" sz="2200" dirty="0" smtClean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n-GB" sz="2200" b="1" dirty="0" smtClean="0">
                <a:cs typeface="Arial" panose="020B0604020202020204" pitchFamily="34" charset="0"/>
              </a:rPr>
              <a:t>STANAG</a:t>
            </a:r>
            <a:endParaRPr lang="en-US" sz="2200" b="1" dirty="0">
              <a:cs typeface="Arial" panose="020B0604020202020204" pitchFamily="34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683568" y="1077532"/>
            <a:ext cx="8208912" cy="793472"/>
          </a:xfrm>
          <a:prstGeom prst="hexagon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     Look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at: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scope of the Allied standard(s) covered, 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                   contribution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to interoperability &amp; intended use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6993" y="874103"/>
            <a:ext cx="288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rgbClr val="C55A11"/>
                </a:solidFill>
              </a:rPr>
              <a:t>!  </a:t>
            </a:r>
            <a:endParaRPr lang="en-US" sz="7200" b="1" dirty="0">
              <a:solidFill>
                <a:srgbClr val="C55A1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8632" y="2158502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Aims at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recommending</a:t>
            </a:r>
            <a:r>
              <a:rPr lang="en-GB" sz="2200" dirty="0" smtClean="0"/>
              <a:t> </a:t>
            </a:r>
            <a:r>
              <a:rPr lang="en-GB" sz="2200" dirty="0">
                <a:solidFill>
                  <a:srgbClr val="C00000"/>
                </a:solidFill>
              </a:rPr>
              <a:t>useful </a:t>
            </a:r>
            <a:r>
              <a:rPr lang="en-GB" sz="2200" dirty="0" smtClean="0">
                <a:solidFill>
                  <a:srgbClr val="C00000"/>
                </a:solidFill>
              </a:rPr>
              <a:t>practices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2200" b="1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b="1" dirty="0" smtClean="0"/>
              <a:t>STANREC </a:t>
            </a:r>
            <a:endParaRPr lang="en-US" sz="22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560427" y="2329089"/>
            <a:ext cx="0" cy="405625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769" y="3645504"/>
            <a:ext cx="1997971" cy="2757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7389" y="3628742"/>
            <a:ext cx="2046941" cy="2756602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215315" y="2881777"/>
            <a:ext cx="328888" cy="29961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716328" y="2905008"/>
            <a:ext cx="328888" cy="29961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59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528" y="1264731"/>
            <a:ext cx="42148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1A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001A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001A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001A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001A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1A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1A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1A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1A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200" dirty="0" smtClean="0">
                <a:solidFill>
                  <a:schemeClr val="tx1"/>
                </a:solidFill>
              </a:rPr>
              <a:t>COVERING  DOCUMENT</a:t>
            </a:r>
            <a:endParaRPr lang="en-US" altLang="en-US" sz="2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07923" y="1233953"/>
            <a:ext cx="34119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rgbClr val="001A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001A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001A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001A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001A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1A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1A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1A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1A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 smtClean="0">
                <a:solidFill>
                  <a:schemeClr val="tx1"/>
                </a:solidFill>
              </a:rPr>
              <a:t>ALLIED  STANDARD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661443" y="3329161"/>
            <a:ext cx="42148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1A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001A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001A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001A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001A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1A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1A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1A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1A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0" dirty="0">
                <a:solidFill>
                  <a:schemeClr val="tx1"/>
                </a:solidFill>
              </a:rPr>
              <a:t>+</a:t>
            </a:r>
            <a:endParaRPr lang="en-US" altLang="en-US" sz="80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z="11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pPr/>
              <a:t>14</a:t>
            </a:fld>
            <a:endParaRPr lang="en-US" sz="11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4724" y="260648"/>
            <a:ext cx="7452501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Promulgated Standardization Docs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1" y="1772802"/>
            <a:ext cx="3365565" cy="4640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557" y="1773665"/>
            <a:ext cx="34480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7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07704" y="15205"/>
            <a:ext cx="7236296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Standard-Related Documents</a:t>
            </a:r>
            <a:endParaRPr lang="en-US" sz="2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212465"/>
              </p:ext>
            </p:extLst>
          </p:nvPr>
        </p:nvGraphicFramePr>
        <p:xfrm>
          <a:off x="827584" y="1412776"/>
          <a:ext cx="8087597" cy="48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r:id="rId4" imgW="6204060" imgH="3700732" progId="">
                  <p:embed/>
                </p:oleObj>
              </mc:Choice>
              <mc:Fallback>
                <p:oleObj r:id="rId4" imgW="6204060" imgH="3700732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1412776"/>
                        <a:ext cx="8087597" cy="48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1385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A </a:t>
            </a:r>
            <a:r>
              <a:rPr lang="en-US" dirty="0"/>
              <a:t>standard-related document (SRD) is a standardization document that </a:t>
            </a:r>
            <a:r>
              <a:rPr lang="en-US" dirty="0">
                <a:solidFill>
                  <a:srgbClr val="C00000"/>
                </a:solidFill>
              </a:rPr>
              <a:t>facilitates understanding and </a:t>
            </a:r>
            <a:r>
              <a:rPr lang="en-US" dirty="0" smtClean="0">
                <a:solidFill>
                  <a:srgbClr val="C00000"/>
                </a:solidFill>
              </a:rPr>
              <a:t>implementation </a:t>
            </a:r>
            <a:r>
              <a:rPr lang="en-US" dirty="0">
                <a:solidFill>
                  <a:srgbClr val="C00000"/>
                </a:solidFill>
              </a:rPr>
              <a:t>of one or more Allied standards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It </a:t>
            </a:r>
            <a:r>
              <a:rPr lang="en-US" dirty="0"/>
              <a:t>may provide </a:t>
            </a:r>
            <a:r>
              <a:rPr lang="en-US" dirty="0">
                <a:solidFill>
                  <a:srgbClr val="C00000"/>
                </a:solidFill>
              </a:rPr>
              <a:t>additional data and information </a:t>
            </a:r>
            <a:r>
              <a:rPr lang="en-US" dirty="0"/>
              <a:t>to support the management and implementation of Allied standards</a:t>
            </a:r>
            <a:r>
              <a:rPr lang="en-US" dirty="0" smtClean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Examples </a:t>
            </a:r>
            <a:r>
              <a:rPr lang="en-US" dirty="0"/>
              <a:t>are national data catalogues, standards implementation guides, etc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GB" sz="2600" b="1" dirty="0"/>
              <a:t>Standard-Related Documents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91672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568952" cy="550820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/>
              <a:t>ALLIED </a:t>
            </a:r>
            <a:r>
              <a:rPr lang="en-US" b="1" dirty="0"/>
              <a:t>PUBLICATION (AP</a:t>
            </a:r>
            <a:r>
              <a:rPr lang="en-US" b="1" dirty="0" smtClean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smtClean="0"/>
              <a:t>Example: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smtClean="0"/>
              <a:t>AJP - Allied Joint Publication, </a:t>
            </a:r>
            <a:r>
              <a:rPr lang="en-GB" sz="1800" dirty="0" err="1" smtClean="0"/>
              <a:t>ATrainP</a:t>
            </a:r>
            <a:r>
              <a:rPr lang="en-GB" sz="1800" dirty="0" smtClean="0"/>
              <a:t> Allied Education and Training Publication</a:t>
            </a: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endParaRPr lang="en-GB" dirty="0" smtClean="0"/>
          </a:p>
          <a:p>
            <a:pPr marL="0" indent="0">
              <a:spcAft>
                <a:spcPts val="600"/>
              </a:spcAft>
              <a:buNone/>
            </a:pPr>
            <a:endParaRPr lang="en-GB" dirty="0" smtClean="0"/>
          </a:p>
          <a:p>
            <a:pPr marL="0" indent="0">
              <a:spcAft>
                <a:spcPts val="600"/>
              </a:spcAft>
              <a:buNone/>
            </a:pPr>
            <a:endParaRPr lang="en-GB" dirty="0"/>
          </a:p>
          <a:p>
            <a:pPr marL="0" indent="0">
              <a:spcAft>
                <a:spcPts val="600"/>
              </a:spcAft>
              <a:buNone/>
            </a:pPr>
            <a:endParaRPr lang="en-US" sz="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/>
              <a:t>MULTINATIONAL PUBLICATION (MP):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smtClean="0"/>
              <a:t>Example:</a:t>
            </a:r>
            <a:endParaRPr lang="en-GB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 smtClean="0"/>
              <a:t>MPP </a:t>
            </a:r>
            <a:r>
              <a:rPr lang="en-GB" sz="1800" dirty="0"/>
              <a:t>- </a:t>
            </a:r>
            <a:r>
              <a:rPr lang="en-US" sz="1800" dirty="0" smtClean="0"/>
              <a:t>Multinational Procedural Publication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5325" y="2690"/>
            <a:ext cx="7178675" cy="97200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GB" sz="2600" b="1" dirty="0"/>
              <a:t>Allied and Multinational Publications</a:t>
            </a:r>
            <a:endParaRPr lang="en-US" sz="2600" b="1" dirty="0"/>
          </a:p>
        </p:txBody>
      </p:sp>
      <p:sp>
        <p:nvSpPr>
          <p:cNvPr id="6" name="Hexagon 5"/>
          <p:cNvSpPr/>
          <p:nvPr/>
        </p:nvSpPr>
        <p:spPr>
          <a:xfrm>
            <a:off x="639877" y="1077531"/>
            <a:ext cx="8460432" cy="793472"/>
          </a:xfrm>
          <a:prstGeom prst="hexagon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Standards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and Standard-Related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Documents</a:t>
            </a:r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published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by NATO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are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also called AP and MP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6993" y="874103"/>
            <a:ext cx="288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rgbClr val="C55A11"/>
                </a:solidFill>
              </a:rPr>
              <a:t>!</a:t>
            </a:r>
            <a:r>
              <a:rPr lang="pl-PL" sz="7200" b="1" dirty="0" smtClean="0">
                <a:solidFill>
                  <a:srgbClr val="C55A11"/>
                </a:solidFill>
              </a:rPr>
              <a:t>	</a:t>
            </a:r>
            <a:r>
              <a:rPr lang="en-GB" sz="7200" b="1" dirty="0" smtClean="0">
                <a:solidFill>
                  <a:srgbClr val="C55A11"/>
                </a:solidFill>
              </a:rPr>
              <a:t>  </a:t>
            </a:r>
            <a:endParaRPr lang="en-US" sz="7200" b="1" dirty="0">
              <a:solidFill>
                <a:srgbClr val="C55A1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166993" y="3713741"/>
            <a:ext cx="654316" cy="85208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26126" y="3734832"/>
            <a:ext cx="568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cs typeface="Arial" panose="020B0604020202020204" pitchFamily="34" charset="0"/>
              </a:rPr>
              <a:t>EXTRACT FROM AN AP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cs typeface="Arial" panose="020B0604020202020204" pitchFamily="34" charset="0"/>
              </a:rPr>
              <a:t>FOR DISTRIBUTION AND USE OUTSIDE NATO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9999" y="0"/>
            <a:ext cx="19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78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5325" y="2690"/>
            <a:ext cx="7178675" cy="97200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GB" sz="2600" b="1" dirty="0"/>
              <a:t>Standardization Documents Classification</a:t>
            </a:r>
            <a:endParaRPr lang="en-US" sz="26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8544"/>
              </p:ext>
            </p:extLst>
          </p:nvPr>
        </p:nvGraphicFramePr>
        <p:xfrm>
          <a:off x="1691680" y="2564904"/>
          <a:ext cx="5715967" cy="3550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r:id="rId4" imgW="4375080" imgH="2717860" progId="">
                  <p:embed/>
                </p:oleObj>
              </mc:Choice>
              <mc:Fallback>
                <p:oleObj r:id="rId4" imgW="4375080" imgH="27178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1680" y="2564904"/>
                        <a:ext cx="5715967" cy="3550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Hexagon 10"/>
          <p:cNvSpPr/>
          <p:nvPr/>
        </p:nvSpPr>
        <p:spPr>
          <a:xfrm>
            <a:off x="539552" y="1311109"/>
            <a:ext cx="8532440" cy="793472"/>
          </a:xfrm>
          <a:prstGeom prst="hexagon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tlCol="0" anchor="ctr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Always the lowest level of classification required to protect info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If possible: no classification markings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1107680"/>
            <a:ext cx="288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rgbClr val="C55A11"/>
                </a:solidFill>
              </a:rPr>
              <a:t>!  </a:t>
            </a:r>
            <a:endParaRPr lang="en-US" sz="7200" b="1" dirty="0">
              <a:solidFill>
                <a:srgbClr val="C55A1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9999" y="0"/>
            <a:ext cx="19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03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907704" y="15205"/>
            <a:ext cx="7236296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99592" y="1844824"/>
            <a:ext cx="7704856" cy="4114909"/>
            <a:chOff x="899592" y="1340768"/>
            <a:chExt cx="7704856" cy="4114909"/>
          </a:xfrm>
        </p:grpSpPr>
        <p:grpSp>
          <p:nvGrpSpPr>
            <p:cNvPr id="3" name="Group 2"/>
            <p:cNvGrpSpPr/>
            <p:nvPr/>
          </p:nvGrpSpPr>
          <p:grpSpPr>
            <a:xfrm>
              <a:off x="899592" y="2254079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4" name="TextBox 3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solidFill>
                <a:srgbClr val="BFBFBF"/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Products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solidFill>
                <a:srgbClr val="BFBFBF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899592" y="3167390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7" name="TextBox 6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solidFill>
                <a:srgbClr val="203864"/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Process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solidFill>
                <a:srgbClr val="203864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3.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9592" y="4994012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0" name="TextBox 9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Reference Documents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5.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899592" y="4080701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3" name="TextBox 12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Glossary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4.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99592" y="1340768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20" name="TextBox 19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Introduction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1.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3864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450396" y="0"/>
            <a:ext cx="7236296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99592" y="1844824"/>
            <a:ext cx="7704856" cy="4114909"/>
            <a:chOff x="899592" y="1340768"/>
            <a:chExt cx="7704856" cy="4114909"/>
          </a:xfrm>
        </p:grpSpPr>
        <p:grpSp>
          <p:nvGrpSpPr>
            <p:cNvPr id="3" name="Group 2"/>
            <p:cNvGrpSpPr/>
            <p:nvPr/>
          </p:nvGrpSpPr>
          <p:grpSpPr>
            <a:xfrm>
              <a:off x="899592" y="2254079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4" name="TextBox 3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Products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899592" y="3167390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7" name="TextBox 6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Process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3.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9592" y="4994012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0" name="TextBox 9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Reference Documents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5.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899592" y="4080701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3" name="TextBox 12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Glossary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4.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99592" y="1340768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20" name="TextBox 19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Introduction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1.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8839999" y="0"/>
            <a:ext cx="19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17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07504" y="1030231"/>
            <a:ext cx="8836017" cy="4858612"/>
            <a:chOff x="73587" y="1665016"/>
            <a:chExt cx="7094329" cy="4858612"/>
          </a:xfrm>
        </p:grpSpPr>
        <p:sp>
          <p:nvSpPr>
            <p:cNvPr id="21" name="Right Arrow 20"/>
            <p:cNvSpPr/>
            <p:nvPr/>
          </p:nvSpPr>
          <p:spPr>
            <a:xfrm>
              <a:off x="73587" y="1665016"/>
              <a:ext cx="7094329" cy="4858612"/>
            </a:xfrm>
            <a:prstGeom prst="rightArrow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matte">
              <a:bevelT w="144450" h="6350" prst="relaxedInset"/>
              <a:contourClr>
                <a:schemeClr val="bg1"/>
              </a:contourClr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24239" y="3016157"/>
              <a:ext cx="1190288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Requirements Identification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403317" y="3016155"/>
              <a:ext cx="1222208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888942"/>
                <a:satOff val="0"/>
                <a:lumOff val="-7608"/>
                <a:alphaOff val="0"/>
              </a:schemeClr>
            </a:fillRef>
            <a:effectRef idx="2">
              <a:schemeClr val="accent5">
                <a:hueOff val="1888942"/>
                <a:satOff val="0"/>
                <a:lumOff val="-7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Requirements Validation and Task  Development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2740867" y="3016155"/>
              <a:ext cx="1148466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rgbClr val="92D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3777884"/>
                <a:satOff val="0"/>
                <a:lumOff val="-15216"/>
                <a:alphaOff val="0"/>
              </a:schemeClr>
            </a:fillRef>
            <a:effectRef idx="2">
              <a:schemeClr val="accent5">
                <a:hueOff val="3777884"/>
                <a:satOff val="0"/>
                <a:lumOff val="-1521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Stand. Documents  Development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4008731" y="3016155"/>
              <a:ext cx="1152517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rgbClr val="33CC33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5666826"/>
                <a:satOff val="0"/>
                <a:lumOff val="-22823"/>
                <a:alphaOff val="0"/>
              </a:schemeClr>
            </a:fillRef>
            <a:effectRef idx="2">
              <a:schemeClr val="accent5">
                <a:hueOff val="5666826"/>
                <a:satOff val="0"/>
                <a:lumOff val="-2282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Ratification / Approval &amp;</a:t>
              </a:r>
              <a:br>
                <a:rPr lang="en-US" sz="1600" b="1" kern="1200" dirty="0" smtClean="0">
                  <a:solidFill>
                    <a:schemeClr val="tx1"/>
                  </a:solidFill>
                </a:rPr>
              </a:br>
              <a:r>
                <a:rPr lang="en-US" sz="1600" b="1" kern="1200" dirty="0" smtClean="0">
                  <a:solidFill>
                    <a:schemeClr val="tx1"/>
                  </a:solidFill>
                </a:rPr>
                <a:t>Promulgation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280646" y="3016155"/>
              <a:ext cx="1186788" cy="2081773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rgbClr val="0066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9444710"/>
                <a:satOff val="0"/>
                <a:lumOff val="-38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bg2"/>
                  </a:solidFill>
                </a:rPr>
                <a:t>Implementation  / use of Standard(s)</a:t>
              </a:r>
              <a:endParaRPr lang="en-US" sz="1400" b="1" kern="1200" dirty="0">
                <a:solidFill>
                  <a:schemeClr val="bg2"/>
                </a:solidFill>
              </a:endParaRPr>
            </a:p>
          </p:txBody>
        </p:sp>
      </p:grpSp>
      <p:sp>
        <p:nvSpPr>
          <p:cNvPr id="27" name="TextBox 60"/>
          <p:cNvSpPr txBox="1">
            <a:spLocks noChangeArrowheads="1"/>
          </p:cNvSpPr>
          <p:nvPr/>
        </p:nvSpPr>
        <p:spPr bwMode="auto">
          <a:xfrm>
            <a:off x="1547664" y="-46987"/>
            <a:ext cx="7122968" cy="8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rgbClr val="001A6E"/>
                </a:solidFill>
                <a:latin typeface="+mn-lt"/>
              </a:rPr>
              <a:t> 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Standardization 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Document</a:t>
            </a:r>
          </a:p>
          <a:p>
            <a:pPr algn="ctr">
              <a:lnSpc>
                <a:spcPct val="90000"/>
              </a:lnSpc>
            </a:pP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Development Process  </a:t>
            </a:r>
          </a:p>
        </p:txBody>
      </p:sp>
      <p:sp>
        <p:nvSpPr>
          <p:cNvPr id="10" name="Freeform 9"/>
          <p:cNvSpPr/>
          <p:nvPr/>
        </p:nvSpPr>
        <p:spPr>
          <a:xfrm>
            <a:off x="8100392" y="2636912"/>
            <a:ext cx="862115" cy="1505709"/>
          </a:xfrm>
          <a:custGeom>
            <a:avLst/>
            <a:gdLst>
              <a:gd name="connsiteX0" fmla="*/ 0 w 1344105"/>
              <a:gd name="connsiteY0" fmla="*/ 224022 h 2050652"/>
              <a:gd name="connsiteX1" fmla="*/ 224022 w 1344105"/>
              <a:gd name="connsiteY1" fmla="*/ 0 h 2050652"/>
              <a:gd name="connsiteX2" fmla="*/ 1120083 w 1344105"/>
              <a:gd name="connsiteY2" fmla="*/ 0 h 2050652"/>
              <a:gd name="connsiteX3" fmla="*/ 1344105 w 1344105"/>
              <a:gd name="connsiteY3" fmla="*/ 224022 h 2050652"/>
              <a:gd name="connsiteX4" fmla="*/ 1344105 w 1344105"/>
              <a:gd name="connsiteY4" fmla="*/ 1826630 h 2050652"/>
              <a:gd name="connsiteX5" fmla="*/ 1120083 w 1344105"/>
              <a:gd name="connsiteY5" fmla="*/ 2050652 h 2050652"/>
              <a:gd name="connsiteX6" fmla="*/ 224022 w 1344105"/>
              <a:gd name="connsiteY6" fmla="*/ 2050652 h 2050652"/>
              <a:gd name="connsiteX7" fmla="*/ 0 w 1344105"/>
              <a:gd name="connsiteY7" fmla="*/ 1826630 h 2050652"/>
              <a:gd name="connsiteX8" fmla="*/ 0 w 1344105"/>
              <a:gd name="connsiteY8" fmla="*/ 224022 h 205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4105" h="2050652">
                <a:moveTo>
                  <a:pt x="0" y="224022"/>
                </a:moveTo>
                <a:cubicBezTo>
                  <a:pt x="0" y="100298"/>
                  <a:pt x="100298" y="0"/>
                  <a:pt x="224022" y="0"/>
                </a:cubicBezTo>
                <a:lnTo>
                  <a:pt x="1120083" y="0"/>
                </a:lnTo>
                <a:cubicBezTo>
                  <a:pt x="1243807" y="0"/>
                  <a:pt x="1344105" y="100298"/>
                  <a:pt x="1344105" y="224022"/>
                </a:cubicBezTo>
                <a:lnTo>
                  <a:pt x="1344105" y="1826630"/>
                </a:lnTo>
                <a:cubicBezTo>
                  <a:pt x="1344105" y="1950354"/>
                  <a:pt x="1243807" y="2050652"/>
                  <a:pt x="1120083" y="2050652"/>
                </a:cubicBezTo>
                <a:lnTo>
                  <a:pt x="224022" y="2050652"/>
                </a:lnTo>
                <a:cubicBezTo>
                  <a:pt x="100298" y="2050652"/>
                  <a:pt x="0" y="1950354"/>
                  <a:pt x="0" y="1826630"/>
                </a:cubicBezTo>
                <a:lnTo>
                  <a:pt x="0" y="22402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9444710"/>
              <a:satOff val="0"/>
              <a:lumOff val="-38039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126574" tIns="126574" rIns="126574" bIns="126574" numCol="1" spcCol="1270" anchor="ctr" anchorCtr="0">
            <a:no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chemeClr val="tx1"/>
                </a:solidFill>
              </a:rPr>
              <a:t>Review</a:t>
            </a:r>
            <a:endParaRPr lang="en-US" sz="1600" b="1" kern="12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242088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28781" y="242088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242088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76056" y="242088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Phases 4/5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81309" y="242088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Phase 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5445" y="220486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Phase 7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47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20"/>
          <p:cNvSpPr/>
          <p:nvPr/>
        </p:nvSpPr>
        <p:spPr>
          <a:xfrm>
            <a:off x="107504" y="1030231"/>
            <a:ext cx="8836017" cy="4858612"/>
          </a:xfrm>
          <a:prstGeom prst="rightArrow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170591" y="2381372"/>
            <a:ext cx="1482509" cy="2092305"/>
          </a:xfrm>
          <a:custGeom>
            <a:avLst/>
            <a:gdLst>
              <a:gd name="connsiteX0" fmla="*/ 0 w 1344105"/>
              <a:gd name="connsiteY0" fmla="*/ 224022 h 2050652"/>
              <a:gd name="connsiteX1" fmla="*/ 224022 w 1344105"/>
              <a:gd name="connsiteY1" fmla="*/ 0 h 2050652"/>
              <a:gd name="connsiteX2" fmla="*/ 1120083 w 1344105"/>
              <a:gd name="connsiteY2" fmla="*/ 0 h 2050652"/>
              <a:gd name="connsiteX3" fmla="*/ 1344105 w 1344105"/>
              <a:gd name="connsiteY3" fmla="*/ 224022 h 2050652"/>
              <a:gd name="connsiteX4" fmla="*/ 1344105 w 1344105"/>
              <a:gd name="connsiteY4" fmla="*/ 1826630 h 2050652"/>
              <a:gd name="connsiteX5" fmla="*/ 1120083 w 1344105"/>
              <a:gd name="connsiteY5" fmla="*/ 2050652 h 2050652"/>
              <a:gd name="connsiteX6" fmla="*/ 224022 w 1344105"/>
              <a:gd name="connsiteY6" fmla="*/ 2050652 h 2050652"/>
              <a:gd name="connsiteX7" fmla="*/ 0 w 1344105"/>
              <a:gd name="connsiteY7" fmla="*/ 1826630 h 2050652"/>
              <a:gd name="connsiteX8" fmla="*/ 0 w 1344105"/>
              <a:gd name="connsiteY8" fmla="*/ 224022 h 205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4105" h="2050652">
                <a:moveTo>
                  <a:pt x="0" y="224022"/>
                </a:moveTo>
                <a:cubicBezTo>
                  <a:pt x="0" y="100298"/>
                  <a:pt x="100298" y="0"/>
                  <a:pt x="224022" y="0"/>
                </a:cubicBezTo>
                <a:lnTo>
                  <a:pt x="1120083" y="0"/>
                </a:lnTo>
                <a:cubicBezTo>
                  <a:pt x="1243807" y="0"/>
                  <a:pt x="1344105" y="100298"/>
                  <a:pt x="1344105" y="224022"/>
                </a:cubicBezTo>
                <a:lnTo>
                  <a:pt x="1344105" y="1826630"/>
                </a:lnTo>
                <a:cubicBezTo>
                  <a:pt x="1344105" y="1950354"/>
                  <a:pt x="1243807" y="2050652"/>
                  <a:pt x="1120083" y="2050652"/>
                </a:cubicBezTo>
                <a:lnTo>
                  <a:pt x="224022" y="2050652"/>
                </a:lnTo>
                <a:cubicBezTo>
                  <a:pt x="100298" y="2050652"/>
                  <a:pt x="0" y="1950354"/>
                  <a:pt x="0" y="1826630"/>
                </a:cubicBezTo>
                <a:lnTo>
                  <a:pt x="0" y="22402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574" tIns="126574" rIns="126574" bIns="126574" numCol="1" spcCol="1270" anchor="ctr" anchorCtr="0">
            <a:no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chemeClr val="tx1"/>
                </a:solidFill>
              </a:rPr>
              <a:t>Requirements Identification</a:t>
            </a:r>
            <a:endParaRPr lang="en-US" sz="1600" b="1" kern="12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242088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1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763688" y="2381370"/>
            <a:ext cx="1522265" cy="2092305"/>
            <a:chOff x="1763688" y="2381370"/>
            <a:chExt cx="1522265" cy="2092305"/>
          </a:xfrm>
        </p:grpSpPr>
        <p:sp>
          <p:nvSpPr>
            <p:cNvPr id="23" name="Freeform 22"/>
            <p:cNvSpPr/>
            <p:nvPr/>
          </p:nvSpPr>
          <p:spPr>
            <a:xfrm>
              <a:off x="1763688" y="2381370"/>
              <a:ext cx="1522265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888942"/>
                <a:satOff val="0"/>
                <a:lumOff val="-7608"/>
                <a:alphaOff val="0"/>
              </a:schemeClr>
            </a:fillRef>
            <a:effectRef idx="2">
              <a:schemeClr val="accent5">
                <a:hueOff val="1888942"/>
                <a:satOff val="0"/>
                <a:lumOff val="-7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Requirements Validation and Task  Development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28781" y="242088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 2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29613" y="2381370"/>
            <a:ext cx="1430419" cy="2092305"/>
            <a:chOff x="3429613" y="2381370"/>
            <a:chExt cx="1430419" cy="2092305"/>
          </a:xfrm>
        </p:grpSpPr>
        <p:sp>
          <p:nvSpPr>
            <p:cNvPr id="24" name="Freeform 23"/>
            <p:cNvSpPr/>
            <p:nvPr/>
          </p:nvSpPr>
          <p:spPr>
            <a:xfrm>
              <a:off x="3429613" y="2381370"/>
              <a:ext cx="1430419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rgbClr val="92D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3777884"/>
                <a:satOff val="0"/>
                <a:lumOff val="-15216"/>
                <a:alphaOff val="0"/>
              </a:schemeClr>
            </a:fillRef>
            <a:effectRef idx="2">
              <a:schemeClr val="accent5">
                <a:hueOff val="3777884"/>
                <a:satOff val="0"/>
                <a:lumOff val="-1521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Standard(s)  Development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35896" y="242088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 3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08743" y="2381370"/>
            <a:ext cx="1435465" cy="2092305"/>
            <a:chOff x="5008743" y="2381370"/>
            <a:chExt cx="1435465" cy="2092305"/>
          </a:xfrm>
        </p:grpSpPr>
        <p:sp>
          <p:nvSpPr>
            <p:cNvPr id="25" name="Freeform 24"/>
            <p:cNvSpPr/>
            <p:nvPr/>
          </p:nvSpPr>
          <p:spPr>
            <a:xfrm>
              <a:off x="5008743" y="2381370"/>
              <a:ext cx="1435465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rgbClr val="33CC33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5666826"/>
                <a:satOff val="0"/>
                <a:lumOff val="-22823"/>
                <a:alphaOff val="0"/>
              </a:schemeClr>
            </a:fillRef>
            <a:effectRef idx="2">
              <a:schemeClr val="accent5">
                <a:hueOff val="5666826"/>
                <a:satOff val="0"/>
                <a:lumOff val="-2282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Ratification / Approval &amp;</a:t>
              </a:r>
              <a:br>
                <a:rPr lang="en-US" sz="1600" b="1" kern="1200" dirty="0" smtClean="0">
                  <a:solidFill>
                    <a:schemeClr val="tx1"/>
                  </a:solidFill>
                </a:rPr>
              </a:br>
              <a:r>
                <a:rPr lang="en-US" sz="1600" b="1" kern="1200" dirty="0" smtClean="0">
                  <a:solidFill>
                    <a:schemeClr val="tx1"/>
                  </a:solidFill>
                </a:rPr>
                <a:t>Promulgation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6056" y="242088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Phases 4/5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92918" y="2381370"/>
            <a:ext cx="1478150" cy="2081773"/>
            <a:chOff x="6592918" y="2381370"/>
            <a:chExt cx="1478150" cy="2081773"/>
          </a:xfrm>
        </p:grpSpPr>
        <p:sp>
          <p:nvSpPr>
            <p:cNvPr id="26" name="Freeform 25"/>
            <p:cNvSpPr/>
            <p:nvPr/>
          </p:nvSpPr>
          <p:spPr>
            <a:xfrm>
              <a:off x="6592918" y="2381370"/>
              <a:ext cx="1478150" cy="2081773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rgbClr val="0066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9444710"/>
                <a:satOff val="0"/>
                <a:lumOff val="-38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bg2"/>
                  </a:solidFill>
                </a:rPr>
                <a:t>Implementation  / use of Standard(s)</a:t>
              </a:r>
              <a:endParaRPr lang="en-US" sz="1400" b="1" kern="1200" dirty="0">
                <a:solidFill>
                  <a:schemeClr val="bg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81309" y="242088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Phase 6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005445" y="2204864"/>
            <a:ext cx="1031051" cy="1937757"/>
            <a:chOff x="8005445" y="2204864"/>
            <a:chExt cx="1031051" cy="1937757"/>
          </a:xfrm>
        </p:grpSpPr>
        <p:sp>
          <p:nvSpPr>
            <p:cNvPr id="10" name="Freeform 9"/>
            <p:cNvSpPr/>
            <p:nvPr/>
          </p:nvSpPr>
          <p:spPr>
            <a:xfrm>
              <a:off x="8100392" y="2636912"/>
              <a:ext cx="862115" cy="1505709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9444710"/>
                <a:satOff val="0"/>
                <a:lumOff val="-38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Review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05445" y="2204864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Phase 7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30801" y="2204864"/>
            <a:ext cx="7422934" cy="2677656"/>
            <a:chOff x="1678963" y="2518685"/>
            <a:chExt cx="7422934" cy="2677656"/>
          </a:xfrm>
        </p:grpSpPr>
        <p:sp>
          <p:nvSpPr>
            <p:cNvPr id="19" name="TextBox 18"/>
            <p:cNvSpPr txBox="1"/>
            <p:nvPr/>
          </p:nvSpPr>
          <p:spPr>
            <a:xfrm>
              <a:off x="2301463" y="2518685"/>
              <a:ext cx="680043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EITHER</a:t>
              </a:r>
            </a:p>
            <a:p>
              <a:r>
                <a:rPr lang="en-US" sz="2800" b="1" dirty="0">
                  <a:solidFill>
                    <a:srgbClr val="C00000"/>
                  </a:solidFill>
                </a:rPr>
                <a:t>Bottom-up: 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Standardization Proposal</a:t>
              </a:r>
              <a:r>
                <a:rPr lang="en-US" sz="2800" b="1" dirty="0"/>
                <a:t/>
              </a:r>
              <a:br>
                <a:rPr lang="en-US" sz="2800" b="1" dirty="0"/>
              </a:b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(any interested party)</a:t>
              </a:r>
            </a:p>
            <a:p>
              <a:endParaRPr lang="en-US" b="1" dirty="0"/>
            </a:p>
            <a:p>
              <a:r>
                <a:rPr lang="en-US" b="1" dirty="0" smtClean="0"/>
                <a:t>OR</a:t>
              </a:r>
            </a:p>
            <a:p>
              <a:r>
                <a:rPr lang="en-US" sz="2800" b="1" dirty="0">
                  <a:solidFill>
                    <a:srgbClr val="C00000"/>
                  </a:solidFill>
                </a:rPr>
                <a:t>T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op-down</a:t>
              </a:r>
              <a:r>
                <a:rPr lang="en-US" b="1" dirty="0"/>
                <a:t>: 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High Level Directives</a:t>
              </a:r>
            </a:p>
            <a:p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cs typeface="Arial" panose="020B0604020202020204" pitchFamily="34" charset="0"/>
                </a:rPr>
                <a:t> (Council, Capability Priorities, NDPP)</a:t>
              </a:r>
            </a:p>
            <a:p>
              <a:endParaRPr lang="en-US" b="1" dirty="0" smtClean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1678963" y="3013719"/>
              <a:ext cx="622500" cy="703313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678963" y="3698226"/>
              <a:ext cx="580397" cy="666878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60"/>
          <p:cNvSpPr txBox="1">
            <a:spLocks noChangeArrowheads="1"/>
          </p:cNvSpPr>
          <p:nvPr/>
        </p:nvSpPr>
        <p:spPr bwMode="auto">
          <a:xfrm>
            <a:off x="1907704" y="103823"/>
            <a:ext cx="7431967" cy="106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711200">
              <a:spcAft>
                <a:spcPts val="0"/>
              </a:spcAf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Phase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1: Requirements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Identification</a:t>
            </a:r>
          </a:p>
          <a:p>
            <a:pPr lvl="0" defTabSz="711200">
              <a:spcAft>
                <a:spcPts val="0"/>
              </a:spcAf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Phase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2: Requirements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Validation and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Task  Development</a:t>
            </a:r>
          </a:p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endParaRPr lang="en-US" sz="2600" b="1" dirty="0">
              <a:solidFill>
                <a:schemeClr val="accent5">
                  <a:lumMod val="50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37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398927"/>
              </p:ext>
            </p:extLst>
          </p:nvPr>
        </p:nvGraphicFramePr>
        <p:xfrm>
          <a:off x="2139689" y="1260163"/>
          <a:ext cx="7112830" cy="41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7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r"/>
                      <a:r>
                        <a:rPr lang="en-US" sz="2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Bottom-up:</a:t>
                      </a:r>
                      <a:r>
                        <a:rPr lang="en-US" b="1" dirty="0" smtClean="0"/>
                        <a:t> 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ANY INTERESTED PARTY: 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initiate SP and send to TA/DTA or</a:t>
                      </a:r>
                      <a:r>
                        <a:rPr lang="en-US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 NSO</a:t>
                      </a:r>
                    </a:p>
                    <a:p>
                      <a:endParaRPr lang="en-US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TA/DTA STAFF: 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receive and distribute SP and SI form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(to</a:t>
                      </a:r>
                      <a:r>
                        <a:rPr lang="en-US" sz="1600" b="0" kern="1200" baseline="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 Allies, partners, NATO bodies and other staffs)</a:t>
                      </a:r>
                      <a:endParaRPr lang="en-US" sz="1600" b="0" kern="1200" dirty="0" smtClean="0">
                        <a:solidFill>
                          <a:srgbClr val="404040"/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1700" b="1" kern="1200" dirty="0">
                        <a:solidFill>
                          <a:srgbClr val="404040"/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ALLIES, PARTNERS:</a:t>
                      </a:r>
                    </a:p>
                    <a:p>
                      <a:pPr algn="r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NATO BODIES: 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respond to SI</a:t>
                      </a:r>
                    </a:p>
                    <a:p>
                      <a:endParaRPr lang="en-US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GB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NSO: 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include S</a:t>
                      </a:r>
                      <a:r>
                        <a:rPr lang="en-GB" sz="18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P in NSDD</a:t>
                      </a:r>
                    </a:p>
                    <a:p>
                      <a:r>
                        <a:rPr lang="en-GB" sz="11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(after the ST is approved and the profile is created)</a:t>
                      </a:r>
                    </a:p>
                    <a:p>
                      <a:endParaRPr lang="en-US" sz="1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" name="TextBox 60"/>
          <p:cNvSpPr txBox="1">
            <a:spLocks noChangeArrowheads="1"/>
          </p:cNvSpPr>
          <p:nvPr/>
        </p:nvSpPr>
        <p:spPr bwMode="auto">
          <a:xfrm>
            <a:off x="1820553" y="188640"/>
            <a:ext cx="712296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 smtClean="0">
                <a:solidFill>
                  <a:srgbClr val="001A6E"/>
                </a:solidFill>
                <a:latin typeface="+mn-lt"/>
              </a:rPr>
              <a:t> 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Phase 1: Requirements Identification</a:t>
            </a:r>
          </a:p>
        </p:txBody>
      </p:sp>
      <p:sp>
        <p:nvSpPr>
          <p:cNvPr id="13" name="Freeform 12"/>
          <p:cNvSpPr/>
          <p:nvPr/>
        </p:nvSpPr>
        <p:spPr>
          <a:xfrm>
            <a:off x="657182" y="1081169"/>
            <a:ext cx="1482509" cy="2092305"/>
          </a:xfrm>
          <a:custGeom>
            <a:avLst/>
            <a:gdLst>
              <a:gd name="connsiteX0" fmla="*/ 0 w 1344105"/>
              <a:gd name="connsiteY0" fmla="*/ 224022 h 2050652"/>
              <a:gd name="connsiteX1" fmla="*/ 224022 w 1344105"/>
              <a:gd name="connsiteY1" fmla="*/ 0 h 2050652"/>
              <a:gd name="connsiteX2" fmla="*/ 1120083 w 1344105"/>
              <a:gd name="connsiteY2" fmla="*/ 0 h 2050652"/>
              <a:gd name="connsiteX3" fmla="*/ 1344105 w 1344105"/>
              <a:gd name="connsiteY3" fmla="*/ 224022 h 2050652"/>
              <a:gd name="connsiteX4" fmla="*/ 1344105 w 1344105"/>
              <a:gd name="connsiteY4" fmla="*/ 1826630 h 2050652"/>
              <a:gd name="connsiteX5" fmla="*/ 1120083 w 1344105"/>
              <a:gd name="connsiteY5" fmla="*/ 2050652 h 2050652"/>
              <a:gd name="connsiteX6" fmla="*/ 224022 w 1344105"/>
              <a:gd name="connsiteY6" fmla="*/ 2050652 h 2050652"/>
              <a:gd name="connsiteX7" fmla="*/ 0 w 1344105"/>
              <a:gd name="connsiteY7" fmla="*/ 1826630 h 2050652"/>
              <a:gd name="connsiteX8" fmla="*/ 0 w 1344105"/>
              <a:gd name="connsiteY8" fmla="*/ 224022 h 205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4105" h="2050652">
                <a:moveTo>
                  <a:pt x="0" y="224022"/>
                </a:moveTo>
                <a:cubicBezTo>
                  <a:pt x="0" y="100298"/>
                  <a:pt x="100298" y="0"/>
                  <a:pt x="224022" y="0"/>
                </a:cubicBezTo>
                <a:lnTo>
                  <a:pt x="1120083" y="0"/>
                </a:lnTo>
                <a:cubicBezTo>
                  <a:pt x="1243807" y="0"/>
                  <a:pt x="1344105" y="100298"/>
                  <a:pt x="1344105" y="224022"/>
                </a:cubicBezTo>
                <a:lnTo>
                  <a:pt x="1344105" y="1826630"/>
                </a:lnTo>
                <a:cubicBezTo>
                  <a:pt x="1344105" y="1950354"/>
                  <a:pt x="1243807" y="2050652"/>
                  <a:pt x="1120083" y="2050652"/>
                </a:cubicBezTo>
                <a:lnTo>
                  <a:pt x="224022" y="2050652"/>
                </a:lnTo>
                <a:cubicBezTo>
                  <a:pt x="100298" y="2050652"/>
                  <a:pt x="0" y="1950354"/>
                  <a:pt x="0" y="1826630"/>
                </a:cubicBezTo>
                <a:lnTo>
                  <a:pt x="0" y="22402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574" tIns="126574" rIns="126574" bIns="126574" numCol="1" spcCol="1270" anchor="ctr" anchorCtr="0">
            <a:no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chemeClr val="tx1"/>
                </a:solidFill>
              </a:rPr>
              <a:t>Requirements Identification</a:t>
            </a:r>
            <a:endParaRPr lang="en-US" sz="1600" b="1" kern="12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2910" y="121681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1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4191191" y="1994453"/>
            <a:ext cx="240561" cy="2931161"/>
          </a:xfrm>
          <a:prstGeom prst="downArrow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55575" y="4817877"/>
            <a:ext cx="7858985" cy="1862048"/>
            <a:chOff x="893920" y="4893124"/>
            <a:chExt cx="8548874" cy="2066530"/>
          </a:xfrm>
        </p:grpSpPr>
        <p:sp>
          <p:nvSpPr>
            <p:cNvPr id="23" name="Hexagon 22"/>
            <p:cNvSpPr/>
            <p:nvPr/>
          </p:nvSpPr>
          <p:spPr>
            <a:xfrm>
              <a:off x="893920" y="5288384"/>
              <a:ext cx="8548874" cy="1671269"/>
            </a:xfrm>
            <a:prstGeom prst="hexagon">
              <a:avLst/>
            </a:prstGeom>
            <a:solidFill>
              <a:srgbClr val="FFFF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noAutofit/>
            </a:bodyPr>
            <a:lstStyle/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SI FORM:</a:t>
              </a: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/>
              </a:r>
              <a:b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- Part 1: </a:t>
              </a:r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to confirm Allies support (for bottom-up only).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/>
              </a:r>
              <a:b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- Part 2: </a:t>
              </a:r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to collect information.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71089" y="4893124"/>
              <a:ext cx="348082" cy="2066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0" b="1" dirty="0" smtClean="0">
                  <a:solidFill>
                    <a:srgbClr val="C55A11"/>
                  </a:solidFill>
                </a:rPr>
                <a:t>!</a:t>
              </a:r>
              <a:r>
                <a:rPr lang="en-GB" sz="11500" b="1" dirty="0" smtClean="0">
                  <a:solidFill>
                    <a:srgbClr val="C55A11"/>
                  </a:solidFill>
                </a:rPr>
                <a:t>     </a:t>
              </a:r>
              <a:endParaRPr lang="en-US" sz="11500" b="1" dirty="0">
                <a:solidFill>
                  <a:srgbClr val="C55A1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9856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907704" y="15205"/>
            <a:ext cx="7236296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Standardization Proposal</a:t>
            </a:r>
            <a:endParaRPr lang="en-US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1124744"/>
            <a:ext cx="8355814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b="1" u="sng" dirty="0"/>
              <a:t>initiates</a:t>
            </a:r>
            <a:r>
              <a:rPr lang="en-US" dirty="0"/>
              <a:t> the bottom-up </a:t>
            </a:r>
            <a:r>
              <a:rPr lang="en-US" b="1" u="sng" dirty="0"/>
              <a:t>standardization process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can be submitted by </a:t>
            </a:r>
            <a:r>
              <a:rPr lang="en-US" b="1" u="sng" dirty="0"/>
              <a:t>any interested party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b="1" u="sng" dirty="0"/>
              <a:t>shall be</a:t>
            </a:r>
            <a:r>
              <a:rPr lang="en-US" dirty="0"/>
              <a:t> developed </a:t>
            </a:r>
            <a:r>
              <a:rPr lang="en-US" b="1" u="sng" dirty="0"/>
              <a:t>in accordance with</a:t>
            </a:r>
            <a:r>
              <a:rPr lang="en-US" dirty="0"/>
              <a:t> SP </a:t>
            </a:r>
            <a:r>
              <a:rPr lang="en-US" b="1" u="sng" dirty="0"/>
              <a:t>format</a:t>
            </a:r>
            <a:r>
              <a:rPr lang="en-US" dirty="0"/>
              <a:t> provided </a:t>
            </a:r>
            <a:r>
              <a:rPr lang="en-US" b="1" u="sng" dirty="0"/>
              <a:t>in AAP-03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(available on NSO website)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 shall address</a:t>
            </a:r>
            <a:br>
              <a:rPr lang="en-US" dirty="0"/>
            </a:br>
            <a:r>
              <a:rPr lang="en-US" dirty="0"/>
              <a:t> </a:t>
            </a:r>
            <a:r>
              <a:rPr lang="en-US" sz="1400" dirty="0"/>
              <a:t>- subject</a:t>
            </a:r>
            <a:br>
              <a:rPr lang="en-US" sz="1400" dirty="0"/>
            </a:br>
            <a:r>
              <a:rPr lang="en-US" sz="1400" dirty="0"/>
              <a:t> - standardization need and the impact on interoperability</a:t>
            </a:r>
            <a:br>
              <a:rPr lang="en-US" sz="1400" dirty="0"/>
            </a:br>
            <a:r>
              <a:rPr lang="en-US" sz="1400" dirty="0"/>
              <a:t> - proposed standardization solution</a:t>
            </a:r>
            <a:br>
              <a:rPr lang="en-US" sz="1400" dirty="0"/>
            </a:br>
            <a:r>
              <a:rPr lang="en-US" sz="1400" dirty="0"/>
              <a:t> - urgency 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 shall be </a:t>
            </a:r>
            <a:r>
              <a:rPr lang="en-US" u="sng" dirty="0"/>
              <a:t>submitted</a:t>
            </a:r>
            <a:r>
              <a:rPr lang="en-US" dirty="0"/>
              <a:t> by the author </a:t>
            </a:r>
            <a:r>
              <a:rPr lang="en-US" u="sng" dirty="0"/>
              <a:t>to the appropriate TA/DTA </a:t>
            </a:r>
            <a:r>
              <a:rPr lang="en-US" u="sng" dirty="0" smtClean="0"/>
              <a:t>Staff</a:t>
            </a:r>
            <a:r>
              <a:rPr lang="pl-PL" u="sng" dirty="0" smtClean="0"/>
              <a:t> </a:t>
            </a:r>
            <a:r>
              <a:rPr lang="en-US" dirty="0"/>
              <a:t>for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the </a:t>
            </a:r>
            <a:r>
              <a:rPr lang="en-US" dirty="0"/>
              <a:t>initiation of the validation </a:t>
            </a:r>
            <a:r>
              <a:rPr lang="en-US" dirty="0" smtClean="0"/>
              <a:t>process</a:t>
            </a:r>
            <a:r>
              <a:rPr lang="pl-PL" dirty="0" smtClean="0"/>
              <a:t>.</a:t>
            </a:r>
            <a:r>
              <a:rPr lang="en-US" dirty="0" smtClean="0"/>
              <a:t> If </a:t>
            </a:r>
            <a:r>
              <a:rPr lang="en-US" u="sng" dirty="0"/>
              <a:t>more than one planning domain</a:t>
            </a:r>
            <a:r>
              <a:rPr lang="en-US" dirty="0"/>
              <a:t> is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engaged</a:t>
            </a:r>
            <a:r>
              <a:rPr lang="en-US" dirty="0"/>
              <a:t>, or there is </a:t>
            </a:r>
            <a:r>
              <a:rPr lang="en-US" u="sng" dirty="0"/>
              <a:t>uncertainty </a:t>
            </a:r>
            <a:r>
              <a:rPr lang="en-US" u="sng" dirty="0" smtClean="0"/>
              <a:t>concerning </a:t>
            </a:r>
            <a:r>
              <a:rPr lang="en-US" u="sng" dirty="0"/>
              <a:t>the appropriate </a:t>
            </a:r>
            <a:r>
              <a:rPr lang="en-US" u="sng" dirty="0" smtClean="0"/>
              <a:t>TA</a:t>
            </a:r>
            <a:r>
              <a:rPr lang="pl-PL" u="sng" dirty="0" smtClean="0"/>
              <a:t>/DTA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the </a:t>
            </a:r>
            <a:r>
              <a:rPr lang="en-US" dirty="0"/>
              <a:t>SP, the SP shall be submitted </a:t>
            </a:r>
            <a:r>
              <a:rPr lang="en-US" u="sng" dirty="0"/>
              <a:t>to the NSO</a:t>
            </a:r>
            <a:r>
              <a:rPr lang="en-US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If required, the NSO will </a:t>
            </a:r>
            <a:r>
              <a:rPr lang="en-US" dirty="0" smtClean="0"/>
              <a:t>assist</a:t>
            </a:r>
            <a:r>
              <a:rPr lang="pl-PL" dirty="0" smtClean="0"/>
              <a:t>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12" name="Hexagon 11"/>
          <p:cNvSpPr/>
          <p:nvPr/>
        </p:nvSpPr>
        <p:spPr>
          <a:xfrm>
            <a:off x="5535929" y="5537533"/>
            <a:ext cx="2996511" cy="1170760"/>
          </a:xfrm>
          <a:prstGeom prst="hexagon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    Provide sufficient information for assessment of requirement by nations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5244" y="5661248"/>
            <a:ext cx="377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2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82357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907704" y="15205"/>
            <a:ext cx="7236296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Standardization Inquiry</a:t>
            </a:r>
            <a:endParaRPr lang="en-US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1772816"/>
            <a:ext cx="7924029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will be submitted by </a:t>
            </a:r>
            <a:r>
              <a:rPr lang="en-US" b="1" u="sng" dirty="0"/>
              <a:t>TA/DTA staff</a:t>
            </a:r>
            <a:r>
              <a:rPr lang="en-US" dirty="0"/>
              <a:t> to nations together with SP </a:t>
            </a:r>
            <a:endParaRPr lang="en-US" b="1" u="sng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b="1" u="sng" dirty="0"/>
              <a:t>all</a:t>
            </a:r>
            <a:r>
              <a:rPr lang="en-US" b="1" dirty="0"/>
              <a:t> </a:t>
            </a:r>
            <a:r>
              <a:rPr lang="en-US" dirty="0"/>
              <a:t>Allies and invited Partners </a:t>
            </a:r>
            <a:r>
              <a:rPr lang="en-US" b="1" u="sng" dirty="0"/>
              <a:t>should respond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information required for assessing support by Allies and for development</a:t>
            </a:r>
            <a:br>
              <a:rPr lang="en-US" dirty="0"/>
            </a:br>
            <a:r>
              <a:rPr lang="en-US" dirty="0"/>
              <a:t> of standardization task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12" name="Hexagon 11"/>
          <p:cNvSpPr/>
          <p:nvPr/>
        </p:nvSpPr>
        <p:spPr>
          <a:xfrm>
            <a:off x="5076056" y="3861048"/>
            <a:ext cx="2996511" cy="1170760"/>
          </a:xfrm>
          <a:prstGeom prst="hexagon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    Allies have to engage at the beginning of the process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3086" y="4005064"/>
            <a:ext cx="377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2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77767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extBox 60"/>
          <p:cNvSpPr txBox="1">
            <a:spLocks noChangeArrowheads="1"/>
          </p:cNvSpPr>
          <p:nvPr/>
        </p:nvSpPr>
        <p:spPr bwMode="auto">
          <a:xfrm>
            <a:off x="1820553" y="188640"/>
            <a:ext cx="712296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 smtClean="0">
                <a:solidFill>
                  <a:srgbClr val="001A6E"/>
                </a:solidFill>
                <a:latin typeface="+mn-lt"/>
              </a:rPr>
              <a:t> 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SP Template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1" y="965241"/>
            <a:ext cx="6262553" cy="58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16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extBox 60"/>
          <p:cNvSpPr txBox="1">
            <a:spLocks noChangeArrowheads="1"/>
          </p:cNvSpPr>
          <p:nvPr/>
        </p:nvSpPr>
        <p:spPr bwMode="auto">
          <a:xfrm>
            <a:off x="1820553" y="188640"/>
            <a:ext cx="712296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 smtClean="0">
                <a:solidFill>
                  <a:srgbClr val="001A6E"/>
                </a:solidFill>
                <a:latin typeface="+mn-lt"/>
              </a:rPr>
              <a:t> 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SI Form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980728"/>
            <a:ext cx="58674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08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855140"/>
              </p:ext>
            </p:extLst>
          </p:nvPr>
        </p:nvGraphicFramePr>
        <p:xfrm>
          <a:off x="-652583" y="4357051"/>
          <a:ext cx="4896544" cy="143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TA/DTA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STAFF: </a:t>
                      </a:r>
                    </a:p>
                    <a:p>
                      <a:pPr algn="r"/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recommend</a:t>
                      </a:r>
                    </a:p>
                    <a:p>
                      <a:r>
                        <a:rPr lang="en-US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rejection of SP</a:t>
                      </a:r>
                      <a:endParaRPr lang="en-US" sz="1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r"/>
                      <a:r>
                        <a:rPr lang="en-GB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TA/DTA: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reject</a:t>
                      </a:r>
                      <a:r>
                        <a:rPr lang="en-GB" sz="18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 SP</a:t>
                      </a:r>
                      <a:endParaRPr lang="en-US" sz="1800" b="0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004962"/>
              </p:ext>
            </p:extLst>
          </p:nvPr>
        </p:nvGraphicFramePr>
        <p:xfrm>
          <a:off x="2263269" y="1058913"/>
          <a:ext cx="7047078" cy="626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1895">
                <a:tc>
                  <a:txBody>
                    <a:bodyPr/>
                    <a:lstStyle/>
                    <a:p>
                      <a:pPr algn="r"/>
                      <a:r>
                        <a:rPr lang="en-US" sz="2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Bottom</a:t>
                      </a:r>
                      <a:r>
                        <a:rPr lang="en-US" sz="2800" b="1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Up</a:t>
                      </a:r>
                      <a:r>
                        <a:rPr lang="en-US" sz="2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en-US" b="1" dirty="0" smtClean="0"/>
                        <a:t> 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ALLIES, PARTNERS:</a:t>
                      </a:r>
                    </a:p>
                    <a:p>
                      <a:pPr algn="r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NATO BODIES: 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respond to SI</a:t>
                      </a:r>
                    </a:p>
                    <a:p>
                      <a:endParaRPr lang="en-US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TA/DTA STAFF: 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collect SI responses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745">
                <a:tc>
                  <a:txBody>
                    <a:bodyPr/>
                    <a:lstStyle/>
                    <a:p>
                      <a:pPr algn="ctr"/>
                      <a:endParaRPr lang="en-US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NEED</a:t>
                      </a:r>
                      <a:r>
                        <a:rPr lang="en-GB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 AND CAPACITY CONFIRMED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r"/>
                      <a:r>
                        <a:rPr lang="en-GB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TA/DTA</a:t>
                      </a:r>
                      <a:r>
                        <a:rPr lang="en-GB" sz="18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STAFF: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develop, coordinate and submit draft 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(with WG/SMEs and NATO Bodies) </a:t>
                      </a:r>
                      <a:endParaRPr lang="en-US" sz="20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 smtClean="0">
                        <a:solidFill>
                          <a:srgbClr val="404040"/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r"/>
                      <a:r>
                        <a:rPr lang="en-GB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TA/DTA: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approve draft ST</a:t>
                      </a:r>
                      <a:endParaRPr lang="en-US" sz="1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NSO: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TA/DTA STAFF: 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allocate study number and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include approved</a:t>
                      </a:r>
                      <a:r>
                        <a:rPr lang="en-GB" sz="18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 ST in NSDD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distribute approved ST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b="0" kern="12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(to</a:t>
                      </a:r>
                      <a:r>
                        <a:rPr lang="en-US" sz="1600" b="0" kern="1200" baseline="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 Allies, partners, NATO bodies and other staffs)</a:t>
                      </a:r>
                      <a:endParaRPr lang="en-US" sz="1600" b="0" kern="1200" dirty="0" smtClean="0">
                        <a:solidFill>
                          <a:srgbClr val="404040"/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r"/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r"/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" name="Down Arrow 24"/>
          <p:cNvSpPr/>
          <p:nvPr/>
        </p:nvSpPr>
        <p:spPr>
          <a:xfrm>
            <a:off x="4319217" y="1708196"/>
            <a:ext cx="240561" cy="4968000"/>
          </a:xfrm>
          <a:prstGeom prst="downArrow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60"/>
          <p:cNvSpPr txBox="1">
            <a:spLocks noChangeArrowheads="1"/>
          </p:cNvSpPr>
          <p:nvPr/>
        </p:nvSpPr>
        <p:spPr bwMode="auto">
          <a:xfrm>
            <a:off x="1691680" y="-54588"/>
            <a:ext cx="7122968" cy="145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711200">
              <a:spcAft>
                <a:spcPts val="0"/>
              </a:spcAft>
            </a:pPr>
            <a:r>
              <a:rPr lang="en-US" sz="3200" b="1" dirty="0" smtClean="0">
                <a:solidFill>
                  <a:srgbClr val="001A6E"/>
                </a:solidFill>
                <a:latin typeface="+mn-lt"/>
              </a:rPr>
              <a:t> 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Phase 2: Requirements Validation</a:t>
            </a:r>
          </a:p>
          <a:p>
            <a:pPr algn="ctr" defTabSz="711200">
              <a:spcAft>
                <a:spcPts val="0"/>
              </a:spcAft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and Task  Development</a:t>
            </a:r>
          </a:p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endParaRPr lang="en-US" sz="3200" dirty="0" smtClean="0">
              <a:solidFill>
                <a:schemeClr val="accent5">
                  <a:lumMod val="50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74583" y="1041518"/>
            <a:ext cx="1522265" cy="2092305"/>
          </a:xfrm>
          <a:custGeom>
            <a:avLst/>
            <a:gdLst>
              <a:gd name="connsiteX0" fmla="*/ 0 w 1344105"/>
              <a:gd name="connsiteY0" fmla="*/ 224022 h 2050652"/>
              <a:gd name="connsiteX1" fmla="*/ 224022 w 1344105"/>
              <a:gd name="connsiteY1" fmla="*/ 0 h 2050652"/>
              <a:gd name="connsiteX2" fmla="*/ 1120083 w 1344105"/>
              <a:gd name="connsiteY2" fmla="*/ 0 h 2050652"/>
              <a:gd name="connsiteX3" fmla="*/ 1344105 w 1344105"/>
              <a:gd name="connsiteY3" fmla="*/ 224022 h 2050652"/>
              <a:gd name="connsiteX4" fmla="*/ 1344105 w 1344105"/>
              <a:gd name="connsiteY4" fmla="*/ 1826630 h 2050652"/>
              <a:gd name="connsiteX5" fmla="*/ 1120083 w 1344105"/>
              <a:gd name="connsiteY5" fmla="*/ 2050652 h 2050652"/>
              <a:gd name="connsiteX6" fmla="*/ 224022 w 1344105"/>
              <a:gd name="connsiteY6" fmla="*/ 2050652 h 2050652"/>
              <a:gd name="connsiteX7" fmla="*/ 0 w 1344105"/>
              <a:gd name="connsiteY7" fmla="*/ 1826630 h 2050652"/>
              <a:gd name="connsiteX8" fmla="*/ 0 w 1344105"/>
              <a:gd name="connsiteY8" fmla="*/ 224022 h 205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4105" h="2050652">
                <a:moveTo>
                  <a:pt x="0" y="224022"/>
                </a:moveTo>
                <a:cubicBezTo>
                  <a:pt x="0" y="100298"/>
                  <a:pt x="100298" y="0"/>
                  <a:pt x="224022" y="0"/>
                </a:cubicBezTo>
                <a:lnTo>
                  <a:pt x="1120083" y="0"/>
                </a:lnTo>
                <a:cubicBezTo>
                  <a:pt x="1243807" y="0"/>
                  <a:pt x="1344105" y="100298"/>
                  <a:pt x="1344105" y="224022"/>
                </a:cubicBezTo>
                <a:lnTo>
                  <a:pt x="1344105" y="1826630"/>
                </a:lnTo>
                <a:cubicBezTo>
                  <a:pt x="1344105" y="1950354"/>
                  <a:pt x="1243807" y="2050652"/>
                  <a:pt x="1120083" y="2050652"/>
                </a:cubicBezTo>
                <a:lnTo>
                  <a:pt x="224022" y="2050652"/>
                </a:lnTo>
                <a:cubicBezTo>
                  <a:pt x="100298" y="2050652"/>
                  <a:pt x="0" y="1950354"/>
                  <a:pt x="0" y="1826630"/>
                </a:cubicBezTo>
                <a:lnTo>
                  <a:pt x="0" y="22402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1888942"/>
              <a:satOff val="0"/>
              <a:lumOff val="-7608"/>
              <a:alphaOff val="0"/>
            </a:schemeClr>
          </a:fillRef>
          <a:effectRef idx="2">
            <a:schemeClr val="accent5">
              <a:hueOff val="1888942"/>
              <a:satOff val="0"/>
              <a:lumOff val="-7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574" tIns="126574" rIns="126574" bIns="126574" numCol="1" spcCol="1270" anchor="ctr" anchorCtr="0">
            <a:no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11200"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chemeClr val="tx1"/>
                </a:solidFill>
              </a:rPr>
              <a:t>Requirements Validation and Task  Development</a:t>
            </a:r>
            <a:endParaRPr lang="en-US" sz="1600" b="1" kern="12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937" y="372782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cs typeface="Arial" panose="020B0604020202020204" pitchFamily="34" charset="0"/>
              </a:rPr>
              <a:t>      NOT CONFIRMED</a:t>
            </a:r>
            <a:endParaRPr lang="en-US" sz="1600" b="1" dirty="0" smtClean="0">
              <a:cs typeface="Arial" panose="020B0604020202020204" pitchFamily="34" charset="0"/>
            </a:endParaRPr>
          </a:p>
          <a:p>
            <a:endParaRPr lang="en-US" sz="1600" b="1" dirty="0">
              <a:cs typeface="Arial" panose="020B0604020202020204" pitchFamily="34" charset="0"/>
            </a:endParaRPr>
          </a:p>
        </p:txBody>
      </p:sp>
      <p:cxnSp>
        <p:nvCxnSpPr>
          <p:cNvPr id="32" name="Elbow Connector 31"/>
          <p:cNvCxnSpPr>
            <a:endCxn id="14" idx="0"/>
          </p:cNvCxnSpPr>
          <p:nvPr/>
        </p:nvCxnSpPr>
        <p:spPr>
          <a:xfrm rot="10800000" flipV="1">
            <a:off x="2196093" y="3070674"/>
            <a:ext cx="2283484" cy="657151"/>
          </a:xfrm>
          <a:prstGeom prst="bentConnector2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112757" y="3993081"/>
            <a:ext cx="0" cy="29159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95227" y="111414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2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112757" y="4872785"/>
            <a:ext cx="0" cy="29159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688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954898"/>
              </p:ext>
            </p:extLst>
          </p:nvPr>
        </p:nvGraphicFramePr>
        <p:xfrm>
          <a:off x="1884067" y="1766124"/>
          <a:ext cx="7249716" cy="33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6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2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Top-down:</a:t>
                      </a:r>
                      <a:r>
                        <a:rPr lang="en-US" b="1" dirty="0" smtClean="0"/>
                        <a:t> 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High Level Directives</a:t>
                      </a:r>
                      <a:endParaRPr lang="en-US" sz="2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cs typeface="Arial" panose="020B0604020202020204" pitchFamily="34" charset="0"/>
                        </a:rPr>
                        <a:t>TA/DTA STAFF: 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develop and coordinate draft ST </a:t>
                      </a:r>
                    </a:p>
                    <a:p>
                      <a:r>
                        <a:rPr lang="en-US" sz="1600" b="0" kern="12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(with WG/SMEs and NATO Bodies)</a:t>
                      </a:r>
                      <a:endParaRPr lang="en-US" sz="1600" b="0" kern="1200" dirty="0">
                        <a:solidFill>
                          <a:srgbClr val="404040"/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TA/DTA STAFF: 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distribute draft ST and SI form</a:t>
                      </a:r>
                      <a:endParaRPr lang="en-US" sz="1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600" b="0" kern="12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(to</a:t>
                      </a:r>
                      <a:r>
                        <a:rPr lang="en-US" sz="1600" b="0" kern="1200" baseline="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 Allies, partners, NATO bodies and other staffs)</a:t>
                      </a:r>
                      <a:endParaRPr lang="en-US" sz="1600" b="0" kern="1200" dirty="0" smtClean="0">
                        <a:solidFill>
                          <a:srgbClr val="404040"/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ALLIES, PARTNERS:</a:t>
                      </a:r>
                    </a:p>
                    <a:p>
                      <a:pPr algn="r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NATO BODIES: 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respond to SI</a:t>
                      </a:r>
                    </a:p>
                    <a:p>
                      <a:endParaRPr lang="en-US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own Arrow 3"/>
          <p:cNvSpPr/>
          <p:nvPr/>
        </p:nvSpPr>
        <p:spPr>
          <a:xfrm>
            <a:off x="4051567" y="2188563"/>
            <a:ext cx="240561" cy="2931161"/>
          </a:xfrm>
          <a:prstGeom prst="downArrow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7288" y="1409544"/>
            <a:ext cx="1482509" cy="2092305"/>
          </a:xfrm>
          <a:custGeom>
            <a:avLst/>
            <a:gdLst>
              <a:gd name="connsiteX0" fmla="*/ 0 w 1344105"/>
              <a:gd name="connsiteY0" fmla="*/ 224022 h 2050652"/>
              <a:gd name="connsiteX1" fmla="*/ 224022 w 1344105"/>
              <a:gd name="connsiteY1" fmla="*/ 0 h 2050652"/>
              <a:gd name="connsiteX2" fmla="*/ 1120083 w 1344105"/>
              <a:gd name="connsiteY2" fmla="*/ 0 h 2050652"/>
              <a:gd name="connsiteX3" fmla="*/ 1344105 w 1344105"/>
              <a:gd name="connsiteY3" fmla="*/ 224022 h 2050652"/>
              <a:gd name="connsiteX4" fmla="*/ 1344105 w 1344105"/>
              <a:gd name="connsiteY4" fmla="*/ 1826630 h 2050652"/>
              <a:gd name="connsiteX5" fmla="*/ 1120083 w 1344105"/>
              <a:gd name="connsiteY5" fmla="*/ 2050652 h 2050652"/>
              <a:gd name="connsiteX6" fmla="*/ 224022 w 1344105"/>
              <a:gd name="connsiteY6" fmla="*/ 2050652 h 2050652"/>
              <a:gd name="connsiteX7" fmla="*/ 0 w 1344105"/>
              <a:gd name="connsiteY7" fmla="*/ 1826630 h 2050652"/>
              <a:gd name="connsiteX8" fmla="*/ 0 w 1344105"/>
              <a:gd name="connsiteY8" fmla="*/ 224022 h 205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4105" h="2050652">
                <a:moveTo>
                  <a:pt x="0" y="224022"/>
                </a:moveTo>
                <a:cubicBezTo>
                  <a:pt x="0" y="100298"/>
                  <a:pt x="100298" y="0"/>
                  <a:pt x="224022" y="0"/>
                </a:cubicBezTo>
                <a:lnTo>
                  <a:pt x="1120083" y="0"/>
                </a:lnTo>
                <a:cubicBezTo>
                  <a:pt x="1243807" y="0"/>
                  <a:pt x="1344105" y="100298"/>
                  <a:pt x="1344105" y="224022"/>
                </a:cubicBezTo>
                <a:lnTo>
                  <a:pt x="1344105" y="1826630"/>
                </a:lnTo>
                <a:cubicBezTo>
                  <a:pt x="1344105" y="1950354"/>
                  <a:pt x="1243807" y="2050652"/>
                  <a:pt x="1120083" y="2050652"/>
                </a:cubicBezTo>
                <a:lnTo>
                  <a:pt x="224022" y="2050652"/>
                </a:lnTo>
                <a:cubicBezTo>
                  <a:pt x="100298" y="2050652"/>
                  <a:pt x="0" y="1950354"/>
                  <a:pt x="0" y="1826630"/>
                </a:cubicBezTo>
                <a:lnTo>
                  <a:pt x="0" y="22402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574" tIns="126574" rIns="126574" bIns="126574" numCol="1" spcCol="1270" anchor="ctr" anchorCtr="0">
            <a:no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chemeClr val="tx1"/>
                </a:solidFill>
              </a:rPr>
              <a:t>Requirements Identification</a:t>
            </a:r>
            <a:endParaRPr lang="en-US" sz="1600" b="1" kern="1200" dirty="0">
              <a:solidFill>
                <a:schemeClr val="tx1"/>
              </a:solidFill>
            </a:endParaRPr>
          </a:p>
        </p:txBody>
      </p:sp>
      <p:sp>
        <p:nvSpPr>
          <p:cNvPr id="27" name="TextBox 60"/>
          <p:cNvSpPr txBox="1">
            <a:spLocks noChangeArrowheads="1"/>
          </p:cNvSpPr>
          <p:nvPr/>
        </p:nvSpPr>
        <p:spPr bwMode="auto">
          <a:xfrm>
            <a:off x="1366361" y="233062"/>
            <a:ext cx="712296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 smtClean="0">
                <a:solidFill>
                  <a:srgbClr val="001A6E"/>
                </a:solidFill>
                <a:latin typeface="+mn-lt"/>
              </a:rPr>
              <a:t> 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Phase 1: Requirements Identification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3016" y="154519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90347" y="5089355"/>
            <a:ext cx="131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rgbClr val="C55A11"/>
                </a:solidFill>
              </a:rPr>
              <a:t>    </a:t>
            </a:r>
            <a:endParaRPr lang="en-US" sz="7200" b="1" dirty="0">
              <a:solidFill>
                <a:srgbClr val="C55A1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28042" y="5249118"/>
            <a:ext cx="7748413" cy="1351241"/>
            <a:chOff x="882909" y="5334692"/>
            <a:chExt cx="3113027" cy="2198343"/>
          </a:xfrm>
        </p:grpSpPr>
        <p:sp>
          <p:nvSpPr>
            <p:cNvPr id="19" name="Hexagon 18"/>
            <p:cNvSpPr/>
            <p:nvPr/>
          </p:nvSpPr>
          <p:spPr>
            <a:xfrm>
              <a:off x="882909" y="5486013"/>
              <a:ext cx="3113027" cy="1895703"/>
            </a:xfrm>
            <a:prstGeom prst="hexagon">
              <a:avLst/>
            </a:prstGeom>
            <a:solidFill>
              <a:srgbClr val="FFFF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noAutofit/>
            </a:bodyPr>
            <a:lstStyle/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    </a:t>
              </a:r>
              <a:r>
                <a:rPr lang="en-GB" sz="2000" dirty="0">
                  <a:solidFill>
                    <a:schemeClr val="accent2">
                      <a:lumMod val="75000"/>
                    </a:schemeClr>
                  </a:solidFill>
                </a:rPr>
                <a:t>Top-Down is </a:t>
              </a:r>
              <a:r>
                <a:rPr lang="en-GB" sz="2000" b="1" dirty="0">
                  <a:solidFill>
                    <a:schemeClr val="accent2">
                      <a:lumMod val="75000"/>
                    </a:schemeClr>
                  </a:solidFill>
                </a:rPr>
                <a:t>already validated</a:t>
              </a:r>
              <a:r>
                <a:rPr lang="en-GB" sz="2000" dirty="0">
                  <a:solidFill>
                    <a:schemeClr val="accent2">
                      <a:lumMod val="75000"/>
                    </a:schemeClr>
                  </a:solidFill>
                </a:rPr>
                <a:t> by Allies.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>
                  <a:solidFill>
                    <a:schemeClr val="accent2">
                      <a:lumMod val="75000"/>
                    </a:schemeClr>
                  </a:solidFill>
                </a:rPr>
                <a:t>    No </a:t>
              </a:r>
              <a:r>
                <a:rPr lang="en-GB" sz="2000" dirty="0" smtClean="0">
                  <a:solidFill>
                    <a:schemeClr val="accent2">
                      <a:lumMod val="75000"/>
                    </a:schemeClr>
                  </a:solidFill>
                </a:rPr>
                <a:t>SP.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GB" sz="20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GB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   </a:t>
              </a: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SI </a:t>
              </a: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FORM</a:t>
              </a: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: 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    </a:t>
              </a:r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- only Part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2: to collect information</a:t>
              </a:r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.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09613" y="5334692"/>
              <a:ext cx="348082" cy="2198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0" b="1" dirty="0" smtClean="0">
                  <a:solidFill>
                    <a:srgbClr val="C55A11"/>
                  </a:solidFill>
                </a:rPr>
                <a:t>!</a:t>
              </a:r>
              <a:r>
                <a:rPr lang="en-GB" sz="7200" b="1" dirty="0" smtClean="0">
                  <a:solidFill>
                    <a:srgbClr val="C55A11"/>
                  </a:solidFill>
                </a:rPr>
                <a:t>     </a:t>
              </a:r>
              <a:endParaRPr lang="en-US" sz="7200" b="1" dirty="0">
                <a:solidFill>
                  <a:srgbClr val="C55A1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907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extBox 60"/>
          <p:cNvSpPr txBox="1">
            <a:spLocks noChangeArrowheads="1"/>
          </p:cNvSpPr>
          <p:nvPr/>
        </p:nvSpPr>
        <p:spPr bwMode="auto">
          <a:xfrm>
            <a:off x="1820553" y="188640"/>
            <a:ext cx="712296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 smtClean="0">
                <a:solidFill>
                  <a:srgbClr val="001A6E"/>
                </a:solidFill>
                <a:latin typeface="+mn-lt"/>
              </a:rPr>
              <a:t> 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SI Form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t="7868" b="8790"/>
          <a:stretch/>
        </p:blipFill>
        <p:spPr>
          <a:xfrm>
            <a:off x="2555776" y="980728"/>
            <a:ext cx="4855841" cy="6044113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flipH="1">
            <a:off x="2267744" y="4221088"/>
            <a:ext cx="4823838" cy="237626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2555776" y="4149080"/>
            <a:ext cx="4855841" cy="252241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338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547664" y="14077"/>
            <a:ext cx="7236296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99592" y="1844824"/>
            <a:ext cx="7704856" cy="4114909"/>
            <a:chOff x="899592" y="1340768"/>
            <a:chExt cx="7704856" cy="4114909"/>
          </a:xfrm>
        </p:grpSpPr>
        <p:grpSp>
          <p:nvGrpSpPr>
            <p:cNvPr id="3" name="Group 2"/>
            <p:cNvGrpSpPr/>
            <p:nvPr/>
          </p:nvGrpSpPr>
          <p:grpSpPr>
            <a:xfrm>
              <a:off x="899592" y="2254079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4" name="TextBox 3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Products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899592" y="3167390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7" name="TextBox 6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Process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3.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9592" y="4994012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0" name="TextBox 9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Reference Documents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5.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899592" y="4080701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3" name="TextBox 12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Glossary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4.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99592" y="1340768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20" name="TextBox 19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Introduction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1.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8839999" y="0"/>
            <a:ext cx="19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43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t="4697" b="5374"/>
          <a:stretch/>
        </p:blipFill>
        <p:spPr>
          <a:xfrm>
            <a:off x="2752762" y="980728"/>
            <a:ext cx="4123494" cy="5832648"/>
          </a:xfrm>
          <a:prstGeom prst="rect">
            <a:avLst/>
          </a:prstGeom>
        </p:spPr>
      </p:pic>
      <p:sp>
        <p:nvSpPr>
          <p:cNvPr id="5" name="TextBox 60"/>
          <p:cNvSpPr txBox="1">
            <a:spLocks noChangeArrowheads="1"/>
          </p:cNvSpPr>
          <p:nvPr/>
        </p:nvSpPr>
        <p:spPr bwMode="auto">
          <a:xfrm>
            <a:off x="1820553" y="188640"/>
            <a:ext cx="712296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 smtClean="0">
                <a:solidFill>
                  <a:srgbClr val="001A6E"/>
                </a:solidFill>
                <a:latin typeface="+mn-lt"/>
              </a:rPr>
              <a:t> 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SI Form</a:t>
            </a:r>
          </a:p>
        </p:txBody>
      </p:sp>
    </p:spTree>
    <p:extLst>
      <p:ext uri="{BB962C8B-B14F-4D97-AF65-F5344CB8AC3E}">
        <p14:creationId xmlns:p14="http://schemas.microsoft.com/office/powerpoint/2010/main" val="311416791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012509"/>
              </p:ext>
            </p:extLst>
          </p:nvPr>
        </p:nvGraphicFramePr>
        <p:xfrm>
          <a:off x="1835696" y="1268760"/>
          <a:ext cx="8280920" cy="5038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1911">
                <a:tc>
                  <a:txBody>
                    <a:bodyPr/>
                    <a:lstStyle/>
                    <a:p>
                      <a:pPr algn="r"/>
                      <a:r>
                        <a:rPr lang="en-US" sz="2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Top-down:</a:t>
                      </a:r>
                      <a:r>
                        <a:rPr lang="en-US" b="1" dirty="0" smtClean="0"/>
                        <a:t> `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295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ALLIES, PARTNERS:</a:t>
                      </a:r>
                    </a:p>
                    <a:p>
                      <a:pPr algn="r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NATO BODIES: 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respond to SI</a:t>
                      </a:r>
                    </a:p>
                    <a:p>
                      <a:endParaRPr lang="en-US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29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TA/DTA STAFF: 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collect SI responses</a:t>
                      </a:r>
                    </a:p>
                    <a:p>
                      <a:endParaRPr lang="en-US" sz="1700" b="1" kern="1200" dirty="0" smtClean="0">
                        <a:solidFill>
                          <a:srgbClr val="404040"/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1700" b="1" kern="1200" dirty="0">
                        <a:solidFill>
                          <a:srgbClr val="404040"/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3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TA/DTA STAFF: 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elaborate, coordinate and submit draft 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(with WG/SMEs and NATO Bodies)</a:t>
                      </a:r>
                      <a:endParaRPr lang="en-US" sz="1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295">
                <a:tc>
                  <a:txBody>
                    <a:bodyPr/>
                    <a:lstStyle/>
                    <a:p>
                      <a:pPr algn="r"/>
                      <a:r>
                        <a:rPr lang="en-GB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TA/DTA: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approve draft ST</a:t>
                      </a:r>
                      <a:endParaRPr lang="en-US" sz="1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36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NSO: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TA/DTA STAFF: </a:t>
                      </a:r>
                    </a:p>
                    <a:p>
                      <a:pPr algn="r"/>
                      <a:endParaRPr lang="en-US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allocate study number and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include approved</a:t>
                      </a:r>
                      <a:r>
                        <a:rPr lang="en-GB" sz="18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 ST in NSDD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distribute approved ST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b="0" kern="12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(to</a:t>
                      </a:r>
                      <a:r>
                        <a:rPr lang="en-US" sz="1600" b="0" kern="1200" baseline="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 Allies, partners, NATO bodies and other staffs)</a:t>
                      </a:r>
                      <a:endParaRPr lang="en-US" sz="1600" b="0" kern="1200" dirty="0" smtClean="0">
                        <a:solidFill>
                          <a:srgbClr val="404040"/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1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" name="TextBox 60"/>
          <p:cNvSpPr txBox="1">
            <a:spLocks noChangeArrowheads="1"/>
          </p:cNvSpPr>
          <p:nvPr/>
        </p:nvSpPr>
        <p:spPr bwMode="auto">
          <a:xfrm>
            <a:off x="1725556" y="-24312"/>
            <a:ext cx="7122968" cy="145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711200">
              <a:spcAft>
                <a:spcPts val="0"/>
              </a:spcAft>
            </a:pPr>
            <a:r>
              <a:rPr lang="en-US" sz="3200" b="1" dirty="0" smtClean="0">
                <a:solidFill>
                  <a:srgbClr val="001A6E"/>
                </a:solidFill>
                <a:latin typeface="+mn-lt"/>
              </a:rPr>
              <a:t> 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Phase 2: Requirements 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Validation</a:t>
            </a:r>
          </a:p>
          <a:p>
            <a:pPr algn="ctr" defTabSz="711200">
              <a:spcAft>
                <a:spcPts val="0"/>
              </a:spcAft>
            </a:pP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and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Task  Development</a:t>
            </a:r>
          </a:p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endParaRPr lang="en-US" sz="3200" dirty="0" smtClean="0">
              <a:solidFill>
                <a:schemeClr val="accent5">
                  <a:lumMod val="50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648" y="3938436"/>
            <a:ext cx="280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</a:t>
            </a:r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o NOT </a:t>
            </a:r>
          </a:p>
          <a:p>
            <a:pPr algn="ctr"/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approve </a:t>
            </a:r>
            <a:r>
              <a:rPr lang="en-GB" sz="16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draft ST</a:t>
            </a:r>
            <a:endParaRPr lang="en-US" sz="16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5" name="Hexagon 24"/>
          <p:cNvSpPr/>
          <p:nvPr/>
        </p:nvSpPr>
        <p:spPr>
          <a:xfrm>
            <a:off x="5971043" y="1170000"/>
            <a:ext cx="2996511" cy="1170760"/>
          </a:xfrm>
          <a:prstGeom prst="hexagon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Top-Down is 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already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validated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by Allies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  ST to provide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   additional info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06242" y="1137080"/>
            <a:ext cx="131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rgbClr val="C55A11"/>
                </a:solidFill>
              </a:rPr>
              <a:t>!     </a:t>
            </a:r>
            <a:endParaRPr lang="en-US" sz="7200" b="1" dirty="0">
              <a:solidFill>
                <a:srgbClr val="C55A11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31545" y="1170000"/>
            <a:ext cx="1522265" cy="2092305"/>
          </a:xfrm>
          <a:custGeom>
            <a:avLst/>
            <a:gdLst>
              <a:gd name="connsiteX0" fmla="*/ 0 w 1344105"/>
              <a:gd name="connsiteY0" fmla="*/ 224022 h 2050652"/>
              <a:gd name="connsiteX1" fmla="*/ 224022 w 1344105"/>
              <a:gd name="connsiteY1" fmla="*/ 0 h 2050652"/>
              <a:gd name="connsiteX2" fmla="*/ 1120083 w 1344105"/>
              <a:gd name="connsiteY2" fmla="*/ 0 h 2050652"/>
              <a:gd name="connsiteX3" fmla="*/ 1344105 w 1344105"/>
              <a:gd name="connsiteY3" fmla="*/ 224022 h 2050652"/>
              <a:gd name="connsiteX4" fmla="*/ 1344105 w 1344105"/>
              <a:gd name="connsiteY4" fmla="*/ 1826630 h 2050652"/>
              <a:gd name="connsiteX5" fmla="*/ 1120083 w 1344105"/>
              <a:gd name="connsiteY5" fmla="*/ 2050652 h 2050652"/>
              <a:gd name="connsiteX6" fmla="*/ 224022 w 1344105"/>
              <a:gd name="connsiteY6" fmla="*/ 2050652 h 2050652"/>
              <a:gd name="connsiteX7" fmla="*/ 0 w 1344105"/>
              <a:gd name="connsiteY7" fmla="*/ 1826630 h 2050652"/>
              <a:gd name="connsiteX8" fmla="*/ 0 w 1344105"/>
              <a:gd name="connsiteY8" fmla="*/ 224022 h 205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4105" h="2050652">
                <a:moveTo>
                  <a:pt x="0" y="224022"/>
                </a:moveTo>
                <a:cubicBezTo>
                  <a:pt x="0" y="100298"/>
                  <a:pt x="100298" y="0"/>
                  <a:pt x="224022" y="0"/>
                </a:cubicBezTo>
                <a:lnTo>
                  <a:pt x="1120083" y="0"/>
                </a:lnTo>
                <a:cubicBezTo>
                  <a:pt x="1243807" y="0"/>
                  <a:pt x="1344105" y="100298"/>
                  <a:pt x="1344105" y="224022"/>
                </a:cubicBezTo>
                <a:lnTo>
                  <a:pt x="1344105" y="1826630"/>
                </a:lnTo>
                <a:cubicBezTo>
                  <a:pt x="1344105" y="1950354"/>
                  <a:pt x="1243807" y="2050652"/>
                  <a:pt x="1120083" y="2050652"/>
                </a:cubicBezTo>
                <a:lnTo>
                  <a:pt x="224022" y="2050652"/>
                </a:lnTo>
                <a:cubicBezTo>
                  <a:pt x="100298" y="2050652"/>
                  <a:pt x="0" y="1950354"/>
                  <a:pt x="0" y="1826630"/>
                </a:cubicBezTo>
                <a:lnTo>
                  <a:pt x="0" y="22402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1888942"/>
              <a:satOff val="0"/>
              <a:lumOff val="-7608"/>
              <a:alphaOff val="0"/>
            </a:schemeClr>
          </a:fillRef>
          <a:effectRef idx="2">
            <a:schemeClr val="accent5">
              <a:hueOff val="1888942"/>
              <a:satOff val="0"/>
              <a:lumOff val="-7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574" tIns="126574" rIns="126574" bIns="126574" numCol="1" spcCol="1270" anchor="ctr" anchorCtr="0">
            <a:no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11200"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chemeClr val="tx1"/>
                </a:solidFill>
              </a:rPr>
              <a:t>Requirements Validation and Task  Development</a:t>
            </a:r>
            <a:endParaRPr lang="en-US" sz="1600" b="1" kern="12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7151" y="128494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2</a:t>
            </a:r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>
            <a:off x="4222109" y="1933999"/>
            <a:ext cx="240561" cy="4644000"/>
          </a:xfrm>
          <a:prstGeom prst="downArrow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843808" y="4255999"/>
            <a:ext cx="503056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541937" y="3372678"/>
            <a:ext cx="10536" cy="63238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541937" y="3401841"/>
            <a:ext cx="118800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830001" y="6488668"/>
            <a:ext cx="19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93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907704" y="15205"/>
            <a:ext cx="7236296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Standardization Task</a:t>
            </a:r>
            <a:endParaRPr lang="en-US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1772816"/>
            <a:ext cx="7949612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will only be developed, if responses to SI indicate that need and capacity</a:t>
            </a:r>
            <a:br>
              <a:rPr lang="en-US" dirty="0"/>
            </a:br>
            <a:r>
              <a:rPr lang="en-US" dirty="0"/>
              <a:t> to contribute to the development are confirmed by Allies </a:t>
            </a:r>
            <a:endParaRPr lang="en-US" b="1" u="sng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development is responsibility of TA/DTA staff but will require support</a:t>
            </a:r>
            <a:br>
              <a:rPr lang="en-US" dirty="0"/>
            </a:br>
            <a:r>
              <a:rPr lang="en-US" dirty="0"/>
              <a:t> from national SMEs and, if appropriate, NATO bodies’ staff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specifies the intended standardization solution </a:t>
            </a:r>
          </a:p>
          <a:p>
            <a:pPr>
              <a:lnSpc>
                <a:spcPct val="150000"/>
              </a:lnSpc>
            </a:pPr>
            <a:r>
              <a:rPr lang="en-US" dirty="0"/>
              <a:t>     (gives specific guidance to custodian)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shall be developed in accordance with ST format in AAP-03</a:t>
            </a:r>
            <a:br>
              <a:rPr lang="en-US" dirty="0"/>
            </a:br>
            <a:r>
              <a:rPr lang="en-US" dirty="0"/>
              <a:t> (available on NSO website)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 Requires TA/DTA approval</a:t>
            </a:r>
          </a:p>
        </p:txBody>
      </p:sp>
      <p:sp>
        <p:nvSpPr>
          <p:cNvPr id="12" name="Hexagon 11"/>
          <p:cNvSpPr/>
          <p:nvPr/>
        </p:nvSpPr>
        <p:spPr>
          <a:xfrm>
            <a:off x="5076056" y="5157192"/>
            <a:ext cx="2996511" cy="1170760"/>
          </a:xfrm>
          <a:prstGeom prst="hexagon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No standardization task, no NATO standard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3086" y="5313982"/>
            <a:ext cx="377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2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43780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extBox 60"/>
          <p:cNvSpPr txBox="1">
            <a:spLocks noChangeArrowheads="1"/>
          </p:cNvSpPr>
          <p:nvPr/>
        </p:nvSpPr>
        <p:spPr bwMode="auto">
          <a:xfrm>
            <a:off x="1820553" y="188640"/>
            <a:ext cx="712296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 smtClean="0">
                <a:solidFill>
                  <a:srgbClr val="001A6E"/>
                </a:solidFill>
                <a:latin typeface="+mn-lt"/>
              </a:rPr>
              <a:t> 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ST Template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553" y="866775"/>
            <a:ext cx="587692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55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664" y="-2372"/>
            <a:ext cx="7178675" cy="972000"/>
          </a:xfrm>
        </p:spPr>
        <p:txBody>
          <a:bodyPr/>
          <a:lstStyle/>
          <a:p>
            <a:pPr algn="l"/>
            <a:r>
              <a:rPr lang="en-US" sz="2500" b="1" dirty="0" smtClean="0"/>
              <a:t>             How to Develop a ST</a:t>
            </a:r>
            <a:endParaRPr lang="en-US" sz="2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160343"/>
            <a:ext cx="9023011" cy="532859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SHOULD ADDRESS</a:t>
            </a:r>
          </a:p>
          <a:p>
            <a:pPr marL="321750" indent="-285750">
              <a:lnSpc>
                <a:spcPts val="2500"/>
              </a:lnSpc>
              <a:spcBef>
                <a:spcPts val="0"/>
              </a:spcBef>
            </a:pPr>
            <a:r>
              <a:rPr lang="en-US" sz="1700" dirty="0" smtClean="0"/>
              <a:t>Description </a:t>
            </a:r>
            <a:r>
              <a:rPr lang="en-US" sz="1700" dirty="0"/>
              <a:t>of </a:t>
            </a:r>
            <a:r>
              <a:rPr lang="en-US" sz="1700" b="1" dirty="0" smtClean="0"/>
              <a:t>standardization need</a:t>
            </a:r>
            <a:r>
              <a:rPr lang="en-US" sz="1700" dirty="0" smtClean="0"/>
              <a:t> </a:t>
            </a:r>
            <a:r>
              <a:rPr lang="en-US" sz="1700" dirty="0"/>
              <a:t>and its </a:t>
            </a:r>
            <a:r>
              <a:rPr lang="en-US" sz="1700" b="1" dirty="0"/>
              <a:t>impact </a:t>
            </a:r>
            <a:r>
              <a:rPr lang="en-US" sz="1700" b="1" dirty="0" smtClean="0"/>
              <a:t>on interoperability</a:t>
            </a:r>
          </a:p>
          <a:p>
            <a:pPr marL="321750" indent="-285750">
              <a:lnSpc>
                <a:spcPts val="2500"/>
              </a:lnSpc>
              <a:spcBef>
                <a:spcPts val="0"/>
              </a:spcBef>
            </a:pPr>
            <a:r>
              <a:rPr lang="en-US" sz="1700" b="1" dirty="0"/>
              <a:t>Urgency/timeline </a:t>
            </a:r>
            <a:r>
              <a:rPr lang="en-US" b="1" dirty="0">
                <a:solidFill>
                  <a:srgbClr val="ED7D31"/>
                </a:solidFill>
              </a:rPr>
              <a:t>.</a:t>
            </a:r>
            <a:endParaRPr lang="en-US" sz="1700" dirty="0" smtClean="0"/>
          </a:p>
          <a:p>
            <a:pPr marL="321750" indent="-285750">
              <a:lnSpc>
                <a:spcPts val="2500"/>
              </a:lnSpc>
              <a:spcBef>
                <a:spcPts val="0"/>
              </a:spcBef>
            </a:pPr>
            <a:r>
              <a:rPr lang="en-US" sz="1700" dirty="0" smtClean="0">
                <a:solidFill>
                  <a:srgbClr val="002060"/>
                </a:solidFill>
              </a:rPr>
              <a:t>Use of </a:t>
            </a:r>
            <a:r>
              <a:rPr lang="en-US" sz="1700" b="1" dirty="0" smtClean="0">
                <a:solidFill>
                  <a:srgbClr val="002060"/>
                </a:solidFill>
              </a:rPr>
              <a:t>fast-track</a:t>
            </a:r>
            <a:r>
              <a:rPr lang="en-US" sz="1700" dirty="0" smtClean="0">
                <a:solidFill>
                  <a:srgbClr val="002060"/>
                </a:solidFill>
              </a:rPr>
              <a:t> procedure </a:t>
            </a:r>
            <a:r>
              <a:rPr lang="en-US" b="1" dirty="0" smtClean="0">
                <a:solidFill>
                  <a:srgbClr val="ED7D31"/>
                </a:solidFill>
              </a:rPr>
              <a:t>.</a:t>
            </a:r>
            <a:endParaRPr lang="en-US" sz="1700" dirty="0"/>
          </a:p>
          <a:p>
            <a:pPr marL="321750" indent="-285750">
              <a:lnSpc>
                <a:spcPts val="2500"/>
              </a:lnSpc>
              <a:spcBef>
                <a:spcPts val="0"/>
              </a:spcBef>
            </a:pPr>
            <a:r>
              <a:rPr lang="en-US" sz="1700" dirty="0" smtClean="0"/>
              <a:t>Description </a:t>
            </a:r>
            <a:r>
              <a:rPr lang="en-US" sz="1700" dirty="0"/>
              <a:t>of standardization </a:t>
            </a:r>
            <a:r>
              <a:rPr lang="en-US" sz="1700" b="1" dirty="0"/>
              <a:t>solution</a:t>
            </a:r>
            <a:r>
              <a:rPr lang="en-US" sz="1700" dirty="0"/>
              <a:t> to be developed (</a:t>
            </a:r>
            <a:r>
              <a:rPr lang="en-US" sz="1700" dirty="0" smtClean="0"/>
              <a:t>procedure, materiel</a:t>
            </a:r>
            <a:r>
              <a:rPr lang="en-US" sz="1700" dirty="0"/>
              <a:t>, </a:t>
            </a:r>
            <a:r>
              <a:rPr lang="en-US" sz="1700" dirty="0" err="1"/>
              <a:t>etc</a:t>
            </a:r>
            <a:r>
              <a:rPr lang="en-US" sz="1700" dirty="0" smtClean="0"/>
              <a:t>)</a:t>
            </a:r>
          </a:p>
          <a:p>
            <a:pPr marL="321750" indent="-285750">
              <a:lnSpc>
                <a:spcPts val="2500"/>
              </a:lnSpc>
              <a:spcBef>
                <a:spcPts val="0"/>
              </a:spcBef>
            </a:pPr>
            <a:r>
              <a:rPr lang="en-US" sz="1700" b="1" dirty="0" smtClean="0"/>
              <a:t>Related capabilities</a:t>
            </a:r>
            <a:endParaRPr lang="en-US" sz="1700" dirty="0"/>
          </a:p>
          <a:p>
            <a:pPr marL="321750" indent="-285750">
              <a:lnSpc>
                <a:spcPts val="2500"/>
              </a:lnSpc>
              <a:spcBef>
                <a:spcPts val="0"/>
              </a:spcBef>
            </a:pPr>
            <a:r>
              <a:rPr lang="en-US" sz="1700" b="1" dirty="0" smtClean="0"/>
              <a:t>Level </a:t>
            </a:r>
            <a:r>
              <a:rPr lang="en-US" sz="1700" b="1" dirty="0"/>
              <a:t>of </a:t>
            </a:r>
            <a:r>
              <a:rPr lang="en-US" sz="1700" b="1" dirty="0" smtClean="0"/>
              <a:t>standardization</a:t>
            </a:r>
          </a:p>
          <a:p>
            <a:pPr marL="321750" indent="-285750">
              <a:lnSpc>
                <a:spcPts val="2500"/>
              </a:lnSpc>
              <a:spcBef>
                <a:spcPts val="0"/>
              </a:spcBef>
            </a:pPr>
            <a:r>
              <a:rPr lang="en-US" sz="1700" b="1" dirty="0" smtClean="0"/>
              <a:t>Covering </a:t>
            </a:r>
            <a:r>
              <a:rPr lang="en-US" sz="1700" b="1" dirty="0"/>
              <a:t>document </a:t>
            </a:r>
            <a:r>
              <a:rPr lang="en-US" sz="1700" dirty="0"/>
              <a:t>(STANAG / </a:t>
            </a:r>
            <a:r>
              <a:rPr lang="en-US" sz="1700" dirty="0" smtClean="0"/>
              <a:t>STANREC)</a:t>
            </a:r>
          </a:p>
          <a:p>
            <a:pPr marL="321750" indent="-285750">
              <a:lnSpc>
                <a:spcPts val="2500"/>
              </a:lnSpc>
              <a:spcBef>
                <a:spcPts val="0"/>
              </a:spcBef>
            </a:pPr>
            <a:r>
              <a:rPr lang="en-US" sz="1700" dirty="0" smtClean="0"/>
              <a:t>Existing </a:t>
            </a:r>
            <a:r>
              <a:rPr lang="en-US" sz="1700" b="1" dirty="0"/>
              <a:t>non-NATO</a:t>
            </a:r>
            <a:r>
              <a:rPr lang="en-US" sz="1700" dirty="0"/>
              <a:t> standardizations </a:t>
            </a:r>
            <a:r>
              <a:rPr lang="en-US" sz="1700" b="1" dirty="0"/>
              <a:t>solutions</a:t>
            </a:r>
            <a:r>
              <a:rPr lang="en-US" sz="1700" dirty="0"/>
              <a:t> that may be </a:t>
            </a:r>
            <a:r>
              <a:rPr lang="en-US" sz="1700" dirty="0" smtClean="0"/>
              <a:t>adopted</a:t>
            </a:r>
            <a:endParaRPr lang="en-US" sz="1700" dirty="0"/>
          </a:p>
          <a:p>
            <a:pPr marL="321750" indent="-285750">
              <a:lnSpc>
                <a:spcPts val="2500"/>
              </a:lnSpc>
              <a:spcBef>
                <a:spcPts val="0"/>
              </a:spcBef>
            </a:pPr>
            <a:r>
              <a:rPr lang="en-US" sz="1700" b="1" dirty="0" smtClean="0"/>
              <a:t>WG </a:t>
            </a:r>
            <a:r>
              <a:rPr lang="en-US" sz="1700" b="1" dirty="0"/>
              <a:t>and </a:t>
            </a:r>
            <a:r>
              <a:rPr lang="en-US" sz="1700" b="1" dirty="0" smtClean="0"/>
              <a:t>custodian</a:t>
            </a:r>
            <a:endParaRPr lang="en-US" sz="1700" dirty="0"/>
          </a:p>
          <a:p>
            <a:pPr marL="321750" indent="-285750">
              <a:lnSpc>
                <a:spcPts val="2500"/>
              </a:lnSpc>
              <a:spcBef>
                <a:spcPts val="0"/>
              </a:spcBef>
            </a:pPr>
            <a:r>
              <a:rPr lang="en-US" sz="1700" b="1" dirty="0" smtClean="0"/>
              <a:t>Partner Nations’</a:t>
            </a:r>
            <a:r>
              <a:rPr lang="en-US" sz="1700" dirty="0" smtClean="0"/>
              <a:t> </a:t>
            </a:r>
            <a:r>
              <a:rPr lang="en-US" sz="1700" dirty="0"/>
              <a:t>and </a:t>
            </a:r>
            <a:r>
              <a:rPr lang="en-US" sz="1700" b="1" dirty="0"/>
              <a:t>NATO </a:t>
            </a:r>
            <a:r>
              <a:rPr lang="en-US" sz="1700" b="1" dirty="0" smtClean="0"/>
              <a:t>Bodies</a:t>
            </a:r>
            <a:r>
              <a:rPr lang="en-US" sz="1700" dirty="0" smtClean="0"/>
              <a:t>’ Involvement</a:t>
            </a:r>
            <a:endParaRPr lang="en-US" sz="1700" dirty="0"/>
          </a:p>
          <a:p>
            <a:pPr marL="321750" indent="-285750">
              <a:lnSpc>
                <a:spcPts val="2500"/>
              </a:lnSpc>
              <a:spcBef>
                <a:spcPts val="0"/>
              </a:spcBef>
            </a:pPr>
            <a:r>
              <a:rPr lang="en-US" sz="1700" dirty="0" smtClean="0">
                <a:solidFill>
                  <a:srgbClr val="002060"/>
                </a:solidFill>
              </a:rPr>
              <a:t>Coordination / engagement with </a:t>
            </a:r>
            <a:r>
              <a:rPr lang="en-US" sz="1700" b="1" dirty="0" smtClean="0">
                <a:solidFill>
                  <a:srgbClr val="002060"/>
                </a:solidFill>
              </a:rPr>
              <a:t>other </a:t>
            </a:r>
            <a:r>
              <a:rPr lang="en-US" sz="1700" b="1" dirty="0">
                <a:solidFill>
                  <a:srgbClr val="002060"/>
                </a:solidFill>
              </a:rPr>
              <a:t>actors </a:t>
            </a:r>
            <a:r>
              <a:rPr lang="en-US" sz="1700" dirty="0">
                <a:solidFill>
                  <a:srgbClr val="002060"/>
                </a:solidFill>
              </a:rPr>
              <a:t>(</a:t>
            </a:r>
            <a:r>
              <a:rPr lang="en-US" sz="1700" dirty="0" err="1">
                <a:solidFill>
                  <a:srgbClr val="002060"/>
                </a:solidFill>
              </a:rPr>
              <a:t>CoEs</a:t>
            </a:r>
            <a:r>
              <a:rPr lang="en-US" sz="1700" dirty="0">
                <a:solidFill>
                  <a:srgbClr val="002060"/>
                </a:solidFill>
              </a:rPr>
              <a:t>, industry, other DTAs/WGs</a:t>
            </a:r>
            <a:r>
              <a:rPr lang="en-US" sz="1700" dirty="0" smtClean="0">
                <a:solidFill>
                  <a:srgbClr val="002060"/>
                </a:solidFill>
              </a:rPr>
              <a:t>) </a:t>
            </a:r>
            <a:r>
              <a:rPr lang="en-US" b="1" dirty="0" smtClean="0">
                <a:solidFill>
                  <a:srgbClr val="ED7D31"/>
                </a:solidFill>
              </a:rPr>
              <a:t>.</a:t>
            </a:r>
            <a:endParaRPr lang="en-US" sz="1700" dirty="0"/>
          </a:p>
          <a:p>
            <a:pPr marL="321750" indent="-285750">
              <a:lnSpc>
                <a:spcPts val="2500"/>
              </a:lnSpc>
              <a:spcBef>
                <a:spcPts val="0"/>
              </a:spcBef>
            </a:pPr>
            <a:r>
              <a:rPr lang="en-US" sz="1700" b="1" dirty="0" smtClean="0"/>
              <a:t>Classification </a:t>
            </a:r>
            <a:r>
              <a:rPr lang="en-US" sz="1700" b="1" dirty="0"/>
              <a:t>and </a:t>
            </a:r>
            <a:r>
              <a:rPr lang="en-US" sz="1700" b="1" dirty="0" smtClean="0"/>
              <a:t>release</a:t>
            </a:r>
            <a:endParaRPr lang="en-US" sz="1700" dirty="0"/>
          </a:p>
          <a:p>
            <a:pPr marL="321750" indent="-285750">
              <a:lnSpc>
                <a:spcPts val="2500"/>
              </a:lnSpc>
              <a:spcBef>
                <a:spcPts val="0"/>
              </a:spcBef>
            </a:pPr>
            <a:r>
              <a:rPr lang="en-US" sz="1700" b="1" dirty="0" smtClean="0"/>
              <a:t>Language required </a:t>
            </a:r>
            <a:endParaRPr lang="en-US" sz="1700" dirty="0"/>
          </a:p>
          <a:p>
            <a:pPr marL="321750" indent="-285750">
              <a:lnSpc>
                <a:spcPts val="2500"/>
              </a:lnSpc>
              <a:spcBef>
                <a:spcPts val="0"/>
              </a:spcBef>
            </a:pPr>
            <a:r>
              <a:rPr lang="en-US" sz="1700" b="1" dirty="0" smtClean="0"/>
              <a:t>Promulgation Criteria</a:t>
            </a:r>
            <a:endParaRPr lang="en-US" sz="1700" dirty="0"/>
          </a:p>
          <a:p>
            <a:pPr marL="321750" indent="-285750">
              <a:lnSpc>
                <a:spcPts val="2500"/>
              </a:lnSpc>
              <a:spcBef>
                <a:spcPts val="0"/>
              </a:spcBef>
            </a:pPr>
            <a:r>
              <a:rPr lang="en-US" sz="1700" dirty="0" smtClean="0"/>
              <a:t>Relationship </a:t>
            </a:r>
            <a:r>
              <a:rPr lang="en-US" sz="1700" dirty="0"/>
              <a:t>to </a:t>
            </a:r>
            <a:r>
              <a:rPr lang="en-US" sz="1700" b="1" dirty="0"/>
              <a:t>existing NATO documents </a:t>
            </a:r>
            <a:endParaRPr lang="en-US" sz="1700" dirty="0"/>
          </a:p>
          <a:p>
            <a:pPr marL="321750" indent="-285750">
              <a:lnSpc>
                <a:spcPts val="2500"/>
              </a:lnSpc>
              <a:spcBef>
                <a:spcPts val="0"/>
              </a:spcBef>
            </a:pPr>
            <a:r>
              <a:rPr lang="en-US" sz="1700" dirty="0" smtClean="0"/>
              <a:t>Military </a:t>
            </a:r>
            <a:r>
              <a:rPr lang="en-US" sz="1700" dirty="0"/>
              <a:t>Services </a:t>
            </a:r>
            <a:r>
              <a:rPr lang="en-US" sz="1700" dirty="0" smtClean="0"/>
              <a:t>affected</a:t>
            </a:r>
            <a:endParaRPr lang="en-US" sz="1700" dirty="0"/>
          </a:p>
        </p:txBody>
      </p:sp>
      <p:sp>
        <p:nvSpPr>
          <p:cNvPr id="13" name="Hexagon 12"/>
          <p:cNvSpPr/>
          <p:nvPr/>
        </p:nvSpPr>
        <p:spPr>
          <a:xfrm>
            <a:off x="5270524" y="5572563"/>
            <a:ext cx="3873476" cy="949443"/>
          </a:xfrm>
          <a:prstGeom prst="hexagon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ST specifies the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     intended solution &amp;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    guides the WG/custodian 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4662" y="4332112"/>
            <a:ext cx="348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rgbClr val="C55A11"/>
                </a:solidFill>
              </a:rPr>
              <a:t>  !     </a:t>
            </a:r>
            <a:endParaRPr lang="en-US" sz="7200" b="1" dirty="0">
              <a:solidFill>
                <a:srgbClr val="C55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1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0307" y="-7903"/>
            <a:ext cx="7178675" cy="972000"/>
          </a:xfrm>
        </p:spPr>
        <p:txBody>
          <a:bodyPr/>
          <a:lstStyle/>
          <a:p>
            <a:pPr algn="l"/>
            <a:r>
              <a:rPr lang="en-US" sz="2400" b="1" dirty="0" smtClean="0"/>
              <a:t>    How to Set Promulgation </a:t>
            </a:r>
            <a:r>
              <a:rPr lang="en-US" sz="2400" b="1" dirty="0"/>
              <a:t>Criteria </a:t>
            </a:r>
            <a:r>
              <a:rPr lang="de-DE" sz="2400" b="1" dirty="0"/>
              <a:t> 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576" y="1630981"/>
            <a:ext cx="8515350" cy="432048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CONSIDER: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endParaRPr lang="en-US" sz="1000" b="1" u="sng" dirty="0" smtClean="0">
              <a:solidFill>
                <a:schemeClr val="tx1"/>
              </a:solidFill>
            </a:endParaRP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000" b="1" dirty="0" smtClean="0"/>
              <a:t>Impact</a:t>
            </a:r>
            <a:r>
              <a:rPr lang="en-US" sz="2000" dirty="0" smtClean="0"/>
              <a:t> of future Allied standard </a:t>
            </a:r>
            <a:r>
              <a:rPr lang="en-US" sz="2000" b="1" dirty="0" smtClean="0"/>
              <a:t>on interoperability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000" dirty="0" smtClean="0"/>
              <a:t>Allied </a:t>
            </a:r>
            <a:r>
              <a:rPr lang="en-US" sz="2000" b="1" dirty="0" smtClean="0"/>
              <a:t>capabilities supported </a:t>
            </a:r>
            <a:r>
              <a:rPr lang="en-US" sz="2000" dirty="0" smtClean="0"/>
              <a:t>by the future Allied standard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000" b="1" dirty="0" smtClean="0"/>
              <a:t>Allies contributing </a:t>
            </a:r>
            <a:r>
              <a:rPr lang="en-US" sz="2000" dirty="0" smtClean="0"/>
              <a:t>or planning to contribute to the capabilities supported by the future standard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000" dirty="0" smtClean="0"/>
              <a:t>Allies which are </a:t>
            </a:r>
            <a:r>
              <a:rPr lang="en-US" sz="2000" b="1" dirty="0" smtClean="0"/>
              <a:t>major contributors </a:t>
            </a:r>
            <a:r>
              <a:rPr lang="en-US" sz="2000" dirty="0" smtClean="0"/>
              <a:t>to the supported capabilities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000" b="1" dirty="0" smtClean="0"/>
              <a:t>Urgency</a:t>
            </a:r>
            <a:r>
              <a:rPr lang="en-US" sz="2000" dirty="0" smtClean="0"/>
              <a:t> for the required standardization solution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000" b="1" dirty="0" smtClean="0"/>
              <a:t>Envisaged use </a:t>
            </a:r>
            <a:r>
              <a:rPr lang="en-US" sz="2000" dirty="0" smtClean="0"/>
              <a:t>of the standard (time, lifespan, specific event or series of events, etc.)</a:t>
            </a:r>
          </a:p>
          <a:p>
            <a:pPr>
              <a:lnSpc>
                <a:spcPct val="100000"/>
              </a:lnSpc>
            </a:pPr>
            <a:endParaRPr lang="en-US" sz="2300" dirty="0" smtClean="0"/>
          </a:p>
          <a:p>
            <a:pPr marL="914400" lvl="2" indent="0">
              <a:lnSpc>
                <a:spcPct val="100000"/>
              </a:lnSpc>
              <a:buNone/>
            </a:pP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7584" y="4437111"/>
            <a:ext cx="7920880" cy="2470859"/>
            <a:chOff x="827584" y="4368808"/>
            <a:chExt cx="7920880" cy="2539153"/>
          </a:xfrm>
        </p:grpSpPr>
        <p:sp>
          <p:nvSpPr>
            <p:cNvPr id="6" name="Hexagon 5"/>
            <p:cNvSpPr/>
            <p:nvPr/>
          </p:nvSpPr>
          <p:spPr>
            <a:xfrm>
              <a:off x="827584" y="5638393"/>
              <a:ext cx="7920880" cy="949443"/>
            </a:xfrm>
            <a:prstGeom prst="hexagon">
              <a:avLst/>
            </a:prstGeom>
            <a:solidFill>
              <a:srgbClr val="FFFF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noAutofit/>
            </a:bodyPr>
            <a:lstStyle/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“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Majority” as default is for </a:t>
              </a:r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most standards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probably </a:t>
              </a:r>
              <a:endParaRPr lang="en-US" sz="2000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not</a:t>
              </a:r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the right </a:t>
              </a:r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approach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43609" y="4368808"/>
              <a:ext cx="348082" cy="2539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smtClean="0">
                  <a:solidFill>
                    <a:srgbClr val="C55A11"/>
                  </a:solidFill>
                </a:rPr>
                <a:t>  !     </a:t>
              </a:r>
              <a:endParaRPr lang="en-US" sz="7200" b="1" dirty="0">
                <a:solidFill>
                  <a:srgbClr val="C55A1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839999" y="0"/>
            <a:ext cx="19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36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- Ομάδα"/>
          <p:cNvGrpSpPr/>
          <p:nvPr/>
        </p:nvGrpSpPr>
        <p:grpSpPr>
          <a:xfrm>
            <a:off x="7383" y="-651932"/>
            <a:ext cx="9151383" cy="1815117"/>
            <a:chOff x="0" y="-617538"/>
            <a:chExt cx="9151383" cy="1815117"/>
          </a:xfrm>
        </p:grpSpPr>
        <p:sp>
          <p:nvSpPr>
            <p:cNvPr id="12" name="Rectangle 4"/>
            <p:cNvSpPr/>
            <p:nvPr/>
          </p:nvSpPr>
          <p:spPr>
            <a:xfrm>
              <a:off x="7383" y="2379"/>
              <a:ext cx="9144000" cy="1195200"/>
            </a:xfrm>
            <a:prstGeom prst="rect">
              <a:avLst/>
            </a:prstGeom>
            <a:solidFill>
              <a:srgbClr val="EAE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9938" name="AutoShape 2" descr="cid:image001.png@01D286A0.9B8E9DB0"/>
            <p:cNvSpPr>
              <a:spLocks noChangeAspect="1" noChangeArrowheads="1"/>
            </p:cNvSpPr>
            <p:nvPr/>
          </p:nvSpPr>
          <p:spPr bwMode="auto">
            <a:xfrm>
              <a:off x="155575" y="-617538"/>
              <a:ext cx="1085850" cy="128587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9940" name="AutoShape 4" descr="cid:image001.png@01D286A0.9B8E9DB0"/>
            <p:cNvSpPr>
              <a:spLocks noChangeAspect="1" noChangeArrowheads="1"/>
            </p:cNvSpPr>
            <p:nvPr/>
          </p:nvSpPr>
          <p:spPr bwMode="auto">
            <a:xfrm>
              <a:off x="155575" y="-617538"/>
              <a:ext cx="1085850" cy="128587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pic>
          <p:nvPicPr>
            <p:cNvPr id="6" name="Picture 6" descr="NATO_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71903" cy="1196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39552" y="1801847"/>
            <a:ext cx="877477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 addresses </a:t>
            </a:r>
            <a:r>
              <a:rPr lang="en-US" b="1" dirty="0" smtClean="0"/>
              <a:t>observed</a:t>
            </a:r>
            <a:r>
              <a:rPr lang="en-US" dirty="0" smtClean="0"/>
              <a:t> gap and proposed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</a:t>
            </a:r>
            <a:r>
              <a:rPr lang="pl-PL" dirty="0" smtClean="0"/>
              <a:t>T</a:t>
            </a:r>
            <a:r>
              <a:rPr lang="en-US" dirty="0" smtClean="0"/>
              <a:t> confirms gap (Lesson Identified), identifies and tasks action body</a:t>
            </a:r>
            <a:br>
              <a:rPr lang="en-US" dirty="0" smtClean="0"/>
            </a:br>
            <a:r>
              <a:rPr lang="en-US" dirty="0" smtClean="0"/>
              <a:t>to develop solution in order to close identified gap (Lesson Learned)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 content very similar to ST content, a well written SP helps to develop</a:t>
            </a:r>
            <a:br>
              <a:rPr lang="en-US" dirty="0" smtClean="0"/>
            </a:br>
            <a:r>
              <a:rPr lang="en-US" dirty="0" smtClean="0"/>
              <a:t>the ST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 developed by TA/DTA staff in close coordination with SMEs, based</a:t>
            </a:r>
            <a:br>
              <a:rPr lang="en-US" dirty="0" smtClean="0"/>
            </a:br>
            <a:r>
              <a:rPr lang="en-US" dirty="0" smtClean="0"/>
              <a:t>on proposal and SI feedback from </a:t>
            </a:r>
            <a:r>
              <a:rPr lang="pl-PL" dirty="0" smtClean="0"/>
              <a:t>N</a:t>
            </a:r>
            <a:r>
              <a:rPr lang="en-US" dirty="0" err="1" smtClean="0"/>
              <a:t>ation</a:t>
            </a:r>
            <a:r>
              <a:rPr lang="pl-PL" dirty="0" smtClean="0"/>
              <a:t>s</a:t>
            </a:r>
            <a:r>
              <a:rPr lang="en-US" dirty="0" smtClean="0"/>
              <a:t> and, if appropriate NATO bodies’ staff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441997" y="344412"/>
            <a:ext cx="5522491" cy="6363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500" b="1" dirty="0" smtClean="0"/>
              <a:t>             </a:t>
            </a:r>
            <a:r>
              <a:rPr lang="pl-PL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 vs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625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AP-03 EDK V1 E- Templates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4" descr="AAP-03 EDK V1 E- Templates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76" y="0"/>
            <a:ext cx="4846211" cy="685800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V="1">
            <a:off x="3333498" y="2508439"/>
            <a:ext cx="1748244" cy="14015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355218" y="2722304"/>
            <a:ext cx="1748244" cy="14015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363240" y="3029609"/>
            <a:ext cx="1748244" cy="14015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333498" y="3405772"/>
            <a:ext cx="1748244" cy="14015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370089" y="3742943"/>
            <a:ext cx="1748244" cy="14015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392981" y="4278727"/>
            <a:ext cx="1748244" cy="14015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57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AP-03 EDK V1 E- Templates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0" y="1700808"/>
            <a:ext cx="4788024" cy="6471428"/>
          </a:xfrm>
          <a:prstGeom prst="rect">
            <a:avLst/>
          </a:prstGeom>
        </p:spPr>
      </p:pic>
      <p:pic>
        <p:nvPicPr>
          <p:cNvPr id="2" name="Picture 1" descr="AAP-03 EDK V1 E- Templates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/>
          <p:cNvSpPr txBox="1"/>
          <p:nvPr/>
        </p:nvSpPr>
        <p:spPr>
          <a:xfrm>
            <a:off x="1763688" y="26064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70402" y="332656"/>
            <a:ext cx="65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547" y="620688"/>
            <a:ext cx="3755901" cy="163025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2987824" y="852869"/>
            <a:ext cx="2324308" cy="558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987824" y="1140901"/>
            <a:ext cx="2324308" cy="558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87824" y="1484784"/>
            <a:ext cx="2324308" cy="558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967772" y="1716965"/>
            <a:ext cx="2324308" cy="558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967772" y="2077005"/>
            <a:ext cx="2324308" cy="558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987824" y="2509053"/>
            <a:ext cx="2324308" cy="558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987824" y="2852936"/>
            <a:ext cx="2324308" cy="558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059832" y="3301142"/>
            <a:ext cx="2252300" cy="3438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275856" y="4082311"/>
            <a:ext cx="2186706" cy="4674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275856" y="4392537"/>
            <a:ext cx="2188676" cy="5393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212232" y="4667853"/>
            <a:ext cx="2279732" cy="5437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275856" y="4931876"/>
            <a:ext cx="2232248" cy="5133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059832" y="3589174"/>
            <a:ext cx="2252300" cy="3438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059832" y="3815022"/>
            <a:ext cx="2252300" cy="3438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01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20"/>
          <p:cNvSpPr/>
          <p:nvPr/>
        </p:nvSpPr>
        <p:spPr>
          <a:xfrm>
            <a:off x="107504" y="1030231"/>
            <a:ext cx="8836017" cy="4858612"/>
          </a:xfrm>
          <a:prstGeom prst="rightArrow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27" name="TextBox 60"/>
          <p:cNvSpPr txBox="1">
            <a:spLocks noChangeArrowheads="1"/>
          </p:cNvSpPr>
          <p:nvPr/>
        </p:nvSpPr>
        <p:spPr bwMode="auto">
          <a:xfrm>
            <a:off x="1907704" y="1"/>
            <a:ext cx="7236296" cy="96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600" b="1" dirty="0" smtClean="0">
                <a:solidFill>
                  <a:srgbClr val="001A6E"/>
                </a:solidFill>
                <a:latin typeface="+mn-lt"/>
              </a:rPr>
              <a:t> 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Phase 3: Stand. 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Documents Development</a:t>
            </a:r>
            <a:endParaRPr lang="en-US" sz="2600" b="1" dirty="0">
              <a:solidFill>
                <a:schemeClr val="accent5">
                  <a:lumMod val="50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0591" y="2381372"/>
            <a:ext cx="1482509" cy="2092305"/>
            <a:chOff x="170591" y="2381372"/>
            <a:chExt cx="1482509" cy="2092305"/>
          </a:xfrm>
        </p:grpSpPr>
        <p:sp>
          <p:nvSpPr>
            <p:cNvPr id="22" name="Freeform 21"/>
            <p:cNvSpPr/>
            <p:nvPr/>
          </p:nvSpPr>
          <p:spPr>
            <a:xfrm>
              <a:off x="170591" y="2381372"/>
              <a:ext cx="1482509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Requirements Identification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95536" y="242088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 1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63688" y="2381370"/>
            <a:ext cx="1522265" cy="2092305"/>
            <a:chOff x="1763688" y="2381370"/>
            <a:chExt cx="1522265" cy="2092305"/>
          </a:xfrm>
        </p:grpSpPr>
        <p:sp>
          <p:nvSpPr>
            <p:cNvPr id="23" name="Freeform 22"/>
            <p:cNvSpPr/>
            <p:nvPr/>
          </p:nvSpPr>
          <p:spPr>
            <a:xfrm>
              <a:off x="1763688" y="2381370"/>
              <a:ext cx="1522265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888942"/>
                <a:satOff val="0"/>
                <a:lumOff val="-7608"/>
                <a:alphaOff val="0"/>
              </a:schemeClr>
            </a:fillRef>
            <a:effectRef idx="2">
              <a:schemeClr val="accent5">
                <a:hueOff val="1888942"/>
                <a:satOff val="0"/>
                <a:lumOff val="-7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Requirements Validation and Task  Development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28781" y="242088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 2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29613" y="2381370"/>
            <a:ext cx="1430419" cy="2092305"/>
            <a:chOff x="3429613" y="2381370"/>
            <a:chExt cx="1430419" cy="2092305"/>
          </a:xfrm>
        </p:grpSpPr>
        <p:sp>
          <p:nvSpPr>
            <p:cNvPr id="24" name="Freeform 23"/>
            <p:cNvSpPr/>
            <p:nvPr/>
          </p:nvSpPr>
          <p:spPr>
            <a:xfrm>
              <a:off x="3429613" y="2381370"/>
              <a:ext cx="1430419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rgbClr val="92D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3777884"/>
                <a:satOff val="0"/>
                <a:lumOff val="-15216"/>
                <a:alphaOff val="0"/>
              </a:schemeClr>
            </a:fillRef>
            <a:effectRef idx="2">
              <a:schemeClr val="accent5">
                <a:hueOff val="3777884"/>
                <a:satOff val="0"/>
                <a:lumOff val="-1521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Standard(s)  Development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35896" y="242088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 3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08743" y="2381370"/>
            <a:ext cx="1435465" cy="2092305"/>
            <a:chOff x="5008743" y="2381370"/>
            <a:chExt cx="1435465" cy="2092305"/>
          </a:xfrm>
        </p:grpSpPr>
        <p:sp>
          <p:nvSpPr>
            <p:cNvPr id="25" name="Freeform 24"/>
            <p:cNvSpPr/>
            <p:nvPr/>
          </p:nvSpPr>
          <p:spPr>
            <a:xfrm>
              <a:off x="5008743" y="2381370"/>
              <a:ext cx="1435465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rgbClr val="33CC33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5666826"/>
                <a:satOff val="0"/>
                <a:lumOff val="-22823"/>
                <a:alphaOff val="0"/>
              </a:schemeClr>
            </a:fillRef>
            <a:effectRef idx="2">
              <a:schemeClr val="accent5">
                <a:hueOff val="5666826"/>
                <a:satOff val="0"/>
                <a:lumOff val="-2282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Ratification / Approval &amp;</a:t>
              </a:r>
              <a:br>
                <a:rPr lang="en-US" sz="1600" b="1" kern="1200" dirty="0" smtClean="0">
                  <a:solidFill>
                    <a:schemeClr val="tx1"/>
                  </a:solidFill>
                </a:rPr>
              </a:br>
              <a:r>
                <a:rPr lang="en-US" sz="1600" b="1" kern="1200" dirty="0" smtClean="0">
                  <a:solidFill>
                    <a:schemeClr val="tx1"/>
                  </a:solidFill>
                </a:rPr>
                <a:t>Promulgation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6056" y="242088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Phases 4/5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92918" y="2381370"/>
            <a:ext cx="1478150" cy="2081773"/>
            <a:chOff x="6592918" y="2381370"/>
            <a:chExt cx="1478150" cy="2081773"/>
          </a:xfrm>
        </p:grpSpPr>
        <p:sp>
          <p:nvSpPr>
            <p:cNvPr id="26" name="Freeform 25"/>
            <p:cNvSpPr/>
            <p:nvPr/>
          </p:nvSpPr>
          <p:spPr>
            <a:xfrm>
              <a:off x="6592918" y="2381370"/>
              <a:ext cx="1478150" cy="2081773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rgbClr val="0066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9444710"/>
                <a:satOff val="0"/>
                <a:lumOff val="-38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bg2"/>
                  </a:solidFill>
                </a:rPr>
                <a:t>Implementation  / use of Standard(s)</a:t>
              </a:r>
              <a:endParaRPr lang="en-US" sz="1400" b="1" kern="1200" dirty="0">
                <a:solidFill>
                  <a:schemeClr val="bg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81309" y="242088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Phase 6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005445" y="2204864"/>
            <a:ext cx="1031051" cy="1937757"/>
            <a:chOff x="8005445" y="2204864"/>
            <a:chExt cx="1031051" cy="1937757"/>
          </a:xfrm>
        </p:grpSpPr>
        <p:sp>
          <p:nvSpPr>
            <p:cNvPr id="10" name="Freeform 9"/>
            <p:cNvSpPr/>
            <p:nvPr/>
          </p:nvSpPr>
          <p:spPr>
            <a:xfrm>
              <a:off x="8100392" y="2636912"/>
              <a:ext cx="862115" cy="1505709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9444710"/>
                <a:satOff val="0"/>
                <a:lumOff val="-38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Review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05445" y="2204864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Phase 7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42137" y="2737503"/>
            <a:ext cx="3748047" cy="1346309"/>
            <a:chOff x="1885550" y="2482560"/>
            <a:chExt cx="4600116" cy="134630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550" y="2482560"/>
              <a:ext cx="1824267" cy="134630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375585" y="2884760"/>
              <a:ext cx="31100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>
                      <a:lumMod val="50000"/>
                    </a:schemeClr>
                  </a:solidFill>
                </a:rPr>
                <a:t>Identify / Develop </a:t>
              </a:r>
            </a:p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Solutions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3544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8800"/>
            <a:ext cx="8515350" cy="53285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Approved by Allies in the Committee for Standardization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Endorsed by all senior </a:t>
            </a:r>
            <a:r>
              <a:rPr lang="en-GB" dirty="0" smtClean="0"/>
              <a:t>committee</a:t>
            </a:r>
            <a:r>
              <a:rPr lang="pl-PL" dirty="0" smtClean="0"/>
              <a:t>s</a:t>
            </a:r>
            <a:r>
              <a:rPr lang="en-GB" dirty="0" smtClean="0"/>
              <a:t> </a:t>
            </a:r>
            <a:r>
              <a:rPr lang="en-GB" dirty="0" smtClean="0"/>
              <a:t>overseeing the development of NATO standardization documents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*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   </a:t>
            </a:r>
            <a:endParaRPr lang="en-GB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Approved by the Council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Promulgated on 28</a:t>
            </a:r>
            <a:r>
              <a:rPr lang="en-GB" baseline="30000" dirty="0" smtClean="0"/>
              <a:t>th</a:t>
            </a:r>
            <a:r>
              <a:rPr lang="en-GB" dirty="0" smtClean="0"/>
              <a:t> February 2018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u="sng" dirty="0" smtClean="0">
                <a:solidFill>
                  <a:srgbClr val="C00000"/>
                </a:solidFill>
              </a:rPr>
              <a:t>Effective from 1</a:t>
            </a:r>
            <a:r>
              <a:rPr lang="en-GB" u="sng" baseline="30000" dirty="0" smtClean="0">
                <a:solidFill>
                  <a:srgbClr val="C00000"/>
                </a:solidFill>
              </a:rPr>
              <a:t>st</a:t>
            </a:r>
            <a:r>
              <a:rPr lang="en-GB" u="sng" dirty="0" smtClean="0">
                <a:solidFill>
                  <a:srgbClr val="C00000"/>
                </a:solidFill>
              </a:rPr>
              <a:t> July 2018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u="sng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u="sng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u="sng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u="sng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77806" y="14077"/>
            <a:ext cx="7236296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AAP-03 Edition K, Version 1</a:t>
            </a:r>
            <a:endParaRPr lang="en-US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745" y="6289783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* Tasking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Authorities (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TAs) / Delegated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Tasking Authorities (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DTAs</a:t>
            </a:r>
            <a:r>
              <a:rPr lang="en-GB" dirty="0" smtClean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39999" y="0"/>
            <a:ext cx="19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34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033" y="1448544"/>
            <a:ext cx="6970463" cy="4788768"/>
          </a:xfrm>
          <a:prstGeom prst="rect">
            <a:avLst/>
          </a:prstGeom>
        </p:spPr>
      </p:pic>
      <p:sp>
        <p:nvSpPr>
          <p:cNvPr id="5" name="TextBox 60"/>
          <p:cNvSpPr txBox="1">
            <a:spLocks noChangeArrowheads="1"/>
          </p:cNvSpPr>
          <p:nvPr/>
        </p:nvSpPr>
        <p:spPr bwMode="auto">
          <a:xfrm>
            <a:off x="1619672" y="163775"/>
            <a:ext cx="712296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 smtClean="0">
                <a:solidFill>
                  <a:srgbClr val="001A6E"/>
                </a:solidFill>
                <a:latin typeface="+mn-lt"/>
              </a:rPr>
              <a:t> 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Phase 3: Stand. Docs. Development</a:t>
            </a:r>
          </a:p>
        </p:txBody>
      </p:sp>
      <p:sp>
        <p:nvSpPr>
          <p:cNvPr id="7" name="Freeform 23"/>
          <p:cNvSpPr/>
          <p:nvPr/>
        </p:nvSpPr>
        <p:spPr>
          <a:xfrm>
            <a:off x="256568" y="1095532"/>
            <a:ext cx="1430419" cy="2092305"/>
          </a:xfrm>
          <a:custGeom>
            <a:avLst/>
            <a:gdLst>
              <a:gd name="connsiteX0" fmla="*/ 0 w 1344105"/>
              <a:gd name="connsiteY0" fmla="*/ 224022 h 2050652"/>
              <a:gd name="connsiteX1" fmla="*/ 224022 w 1344105"/>
              <a:gd name="connsiteY1" fmla="*/ 0 h 2050652"/>
              <a:gd name="connsiteX2" fmla="*/ 1120083 w 1344105"/>
              <a:gd name="connsiteY2" fmla="*/ 0 h 2050652"/>
              <a:gd name="connsiteX3" fmla="*/ 1344105 w 1344105"/>
              <a:gd name="connsiteY3" fmla="*/ 224022 h 2050652"/>
              <a:gd name="connsiteX4" fmla="*/ 1344105 w 1344105"/>
              <a:gd name="connsiteY4" fmla="*/ 1826630 h 2050652"/>
              <a:gd name="connsiteX5" fmla="*/ 1120083 w 1344105"/>
              <a:gd name="connsiteY5" fmla="*/ 2050652 h 2050652"/>
              <a:gd name="connsiteX6" fmla="*/ 224022 w 1344105"/>
              <a:gd name="connsiteY6" fmla="*/ 2050652 h 2050652"/>
              <a:gd name="connsiteX7" fmla="*/ 0 w 1344105"/>
              <a:gd name="connsiteY7" fmla="*/ 1826630 h 2050652"/>
              <a:gd name="connsiteX8" fmla="*/ 0 w 1344105"/>
              <a:gd name="connsiteY8" fmla="*/ 224022 h 205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4105" h="2050652">
                <a:moveTo>
                  <a:pt x="0" y="224022"/>
                </a:moveTo>
                <a:cubicBezTo>
                  <a:pt x="0" y="100298"/>
                  <a:pt x="100298" y="0"/>
                  <a:pt x="224022" y="0"/>
                </a:cubicBezTo>
                <a:lnTo>
                  <a:pt x="1120083" y="0"/>
                </a:lnTo>
                <a:cubicBezTo>
                  <a:pt x="1243807" y="0"/>
                  <a:pt x="1344105" y="100298"/>
                  <a:pt x="1344105" y="224022"/>
                </a:cubicBezTo>
                <a:lnTo>
                  <a:pt x="1344105" y="1826630"/>
                </a:lnTo>
                <a:cubicBezTo>
                  <a:pt x="1344105" y="1950354"/>
                  <a:pt x="1243807" y="2050652"/>
                  <a:pt x="1120083" y="2050652"/>
                </a:cubicBezTo>
                <a:lnTo>
                  <a:pt x="224022" y="2050652"/>
                </a:lnTo>
                <a:cubicBezTo>
                  <a:pt x="100298" y="2050652"/>
                  <a:pt x="0" y="1950354"/>
                  <a:pt x="0" y="1826630"/>
                </a:cubicBezTo>
                <a:lnTo>
                  <a:pt x="0" y="224022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3777884"/>
              <a:satOff val="0"/>
              <a:lumOff val="-15216"/>
              <a:alphaOff val="0"/>
            </a:schemeClr>
          </a:fillRef>
          <a:effectRef idx="2">
            <a:schemeClr val="accent5">
              <a:hueOff val="3777884"/>
              <a:satOff val="0"/>
              <a:lumOff val="-1521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574" tIns="126574" rIns="126574" bIns="126574" numCol="1" spcCol="1270" anchor="ctr" anchorCtr="0">
            <a:no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71120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>
                <a:solidFill>
                  <a:schemeClr val="tx1"/>
                </a:solidFill>
              </a:rPr>
              <a:t>Stand. Documents  Development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479183" y="124175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3</a:t>
            </a:r>
            <a:endParaRPr lang="en-US" dirty="0"/>
          </a:p>
        </p:txBody>
      </p:sp>
      <p:sp>
        <p:nvSpPr>
          <p:cNvPr id="9" name="TextBox 1"/>
          <p:cNvSpPr txBox="1"/>
          <p:nvPr/>
        </p:nvSpPr>
        <p:spPr>
          <a:xfrm>
            <a:off x="597138" y="3598521"/>
            <a:ext cx="2179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CUSTODIAN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Bent-Up Arrow 4"/>
          <p:cNvSpPr/>
          <p:nvPr/>
        </p:nvSpPr>
        <p:spPr>
          <a:xfrm rot="5400000">
            <a:off x="1440122" y="3642977"/>
            <a:ext cx="488002" cy="986253"/>
          </a:xfrm>
          <a:prstGeom prst="bentUpArrow">
            <a:avLst>
              <a:gd name="adj1" fmla="val 10762"/>
              <a:gd name="adj2" fmla="val 12210"/>
              <a:gd name="adj3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32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256568" y="1095532"/>
            <a:ext cx="1430419" cy="2092305"/>
          </a:xfrm>
          <a:custGeom>
            <a:avLst/>
            <a:gdLst>
              <a:gd name="connsiteX0" fmla="*/ 0 w 1344105"/>
              <a:gd name="connsiteY0" fmla="*/ 224022 h 2050652"/>
              <a:gd name="connsiteX1" fmla="*/ 224022 w 1344105"/>
              <a:gd name="connsiteY1" fmla="*/ 0 h 2050652"/>
              <a:gd name="connsiteX2" fmla="*/ 1120083 w 1344105"/>
              <a:gd name="connsiteY2" fmla="*/ 0 h 2050652"/>
              <a:gd name="connsiteX3" fmla="*/ 1344105 w 1344105"/>
              <a:gd name="connsiteY3" fmla="*/ 224022 h 2050652"/>
              <a:gd name="connsiteX4" fmla="*/ 1344105 w 1344105"/>
              <a:gd name="connsiteY4" fmla="*/ 1826630 h 2050652"/>
              <a:gd name="connsiteX5" fmla="*/ 1120083 w 1344105"/>
              <a:gd name="connsiteY5" fmla="*/ 2050652 h 2050652"/>
              <a:gd name="connsiteX6" fmla="*/ 224022 w 1344105"/>
              <a:gd name="connsiteY6" fmla="*/ 2050652 h 2050652"/>
              <a:gd name="connsiteX7" fmla="*/ 0 w 1344105"/>
              <a:gd name="connsiteY7" fmla="*/ 1826630 h 2050652"/>
              <a:gd name="connsiteX8" fmla="*/ 0 w 1344105"/>
              <a:gd name="connsiteY8" fmla="*/ 224022 h 205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4105" h="2050652">
                <a:moveTo>
                  <a:pt x="0" y="224022"/>
                </a:moveTo>
                <a:cubicBezTo>
                  <a:pt x="0" y="100298"/>
                  <a:pt x="100298" y="0"/>
                  <a:pt x="224022" y="0"/>
                </a:cubicBezTo>
                <a:lnTo>
                  <a:pt x="1120083" y="0"/>
                </a:lnTo>
                <a:cubicBezTo>
                  <a:pt x="1243807" y="0"/>
                  <a:pt x="1344105" y="100298"/>
                  <a:pt x="1344105" y="224022"/>
                </a:cubicBezTo>
                <a:lnTo>
                  <a:pt x="1344105" y="1826630"/>
                </a:lnTo>
                <a:cubicBezTo>
                  <a:pt x="1344105" y="1950354"/>
                  <a:pt x="1243807" y="2050652"/>
                  <a:pt x="1120083" y="2050652"/>
                </a:cubicBezTo>
                <a:lnTo>
                  <a:pt x="224022" y="2050652"/>
                </a:lnTo>
                <a:cubicBezTo>
                  <a:pt x="100298" y="2050652"/>
                  <a:pt x="0" y="1950354"/>
                  <a:pt x="0" y="1826630"/>
                </a:cubicBezTo>
                <a:lnTo>
                  <a:pt x="0" y="224022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3777884"/>
              <a:satOff val="0"/>
              <a:lumOff val="-15216"/>
              <a:alphaOff val="0"/>
            </a:schemeClr>
          </a:fillRef>
          <a:effectRef idx="2">
            <a:schemeClr val="accent5">
              <a:hueOff val="3777884"/>
              <a:satOff val="0"/>
              <a:lumOff val="-1521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574" tIns="126574" rIns="126574" bIns="126574" numCol="1" spcCol="1270" anchor="ctr" anchorCtr="0">
            <a:no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71120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>
                <a:solidFill>
                  <a:schemeClr val="tx1"/>
                </a:solidFill>
              </a:rPr>
              <a:t>Stand. Documents 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9183" y="124175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3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53" y="1094925"/>
            <a:ext cx="2582960" cy="1906224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197884" y="2694345"/>
            <a:ext cx="2158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WORKING GROUP: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1510234" y="2785617"/>
          <a:ext cx="7633766" cy="36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r"/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Suitable Non-NATO Standards</a:t>
                      </a:r>
                      <a:endParaRPr lang="en-US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Recommend Adoption</a:t>
                      </a:r>
                      <a:endParaRPr lang="en-US" sz="1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Suitable NATO Standards to Modify</a:t>
                      </a:r>
                      <a:endParaRPr lang="en-US" sz="1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Modify NATO Standards</a:t>
                      </a:r>
                      <a:endParaRPr lang="en-US" sz="1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Suitable civil SDOs for co-development</a:t>
                      </a:r>
                      <a:endParaRPr lang="en-US" sz="1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Co-develop</a:t>
                      </a:r>
                      <a:endParaRPr lang="en-US" sz="1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Develop new NATO Standards</a:t>
                      </a:r>
                      <a:endParaRPr lang="en-US" sz="1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" name="Down Arrow 60"/>
          <p:cNvSpPr/>
          <p:nvPr/>
        </p:nvSpPr>
        <p:spPr>
          <a:xfrm>
            <a:off x="3042533" y="3789040"/>
            <a:ext cx="144000" cy="2520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89074" y="3745763"/>
            <a:ext cx="574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NO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Down Arrow 61"/>
          <p:cNvSpPr/>
          <p:nvPr/>
        </p:nvSpPr>
        <p:spPr>
          <a:xfrm>
            <a:off x="3039992" y="4565234"/>
            <a:ext cx="144000" cy="2520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186533" y="4521957"/>
            <a:ext cx="574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NO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Down Arrow 63"/>
          <p:cNvSpPr/>
          <p:nvPr/>
        </p:nvSpPr>
        <p:spPr>
          <a:xfrm>
            <a:off x="3037451" y="5341428"/>
            <a:ext cx="144000" cy="2520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183992" y="5298151"/>
            <a:ext cx="574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NO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Down Arrow 65"/>
          <p:cNvSpPr/>
          <p:nvPr/>
        </p:nvSpPr>
        <p:spPr>
          <a:xfrm rot="16200000">
            <a:off x="5490075" y="2771610"/>
            <a:ext cx="144000" cy="154810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5740109" y="3199811"/>
            <a:ext cx="639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YES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Down Arrow 67"/>
          <p:cNvSpPr/>
          <p:nvPr/>
        </p:nvSpPr>
        <p:spPr>
          <a:xfrm rot="16200000">
            <a:off x="5717758" y="3740065"/>
            <a:ext cx="144000" cy="109273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wn Arrow 68"/>
          <p:cNvSpPr/>
          <p:nvPr/>
        </p:nvSpPr>
        <p:spPr>
          <a:xfrm rot="16200000">
            <a:off x="5945440" y="4701429"/>
            <a:ext cx="144000" cy="72427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740108" y="3891512"/>
            <a:ext cx="639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YES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47624" y="4691234"/>
            <a:ext cx="639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YES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60"/>
          <p:cNvSpPr txBox="1">
            <a:spLocks noChangeArrowheads="1"/>
          </p:cNvSpPr>
          <p:nvPr/>
        </p:nvSpPr>
        <p:spPr bwMode="auto">
          <a:xfrm>
            <a:off x="1913528" y="163775"/>
            <a:ext cx="712296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 smtClean="0">
                <a:solidFill>
                  <a:srgbClr val="001A6E"/>
                </a:solidFill>
                <a:latin typeface="+mn-lt"/>
              </a:rPr>
              <a:t> 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Phase 3: Stand. Docs. Development</a:t>
            </a:r>
          </a:p>
        </p:txBody>
      </p:sp>
    </p:spTree>
    <p:extLst>
      <p:ext uri="{BB962C8B-B14F-4D97-AF65-F5344CB8AC3E}">
        <p14:creationId xmlns:p14="http://schemas.microsoft.com/office/powerpoint/2010/main" val="2740644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987" y="1241758"/>
            <a:ext cx="7391890" cy="5139569"/>
          </a:xfrm>
          <a:prstGeom prst="rect">
            <a:avLst/>
          </a:prstGeom>
        </p:spPr>
      </p:pic>
      <p:sp>
        <p:nvSpPr>
          <p:cNvPr id="5" name="Freeform 23"/>
          <p:cNvSpPr/>
          <p:nvPr/>
        </p:nvSpPr>
        <p:spPr>
          <a:xfrm>
            <a:off x="256568" y="1095532"/>
            <a:ext cx="1430419" cy="2092305"/>
          </a:xfrm>
          <a:custGeom>
            <a:avLst/>
            <a:gdLst>
              <a:gd name="connsiteX0" fmla="*/ 0 w 1344105"/>
              <a:gd name="connsiteY0" fmla="*/ 224022 h 2050652"/>
              <a:gd name="connsiteX1" fmla="*/ 224022 w 1344105"/>
              <a:gd name="connsiteY1" fmla="*/ 0 h 2050652"/>
              <a:gd name="connsiteX2" fmla="*/ 1120083 w 1344105"/>
              <a:gd name="connsiteY2" fmla="*/ 0 h 2050652"/>
              <a:gd name="connsiteX3" fmla="*/ 1344105 w 1344105"/>
              <a:gd name="connsiteY3" fmla="*/ 224022 h 2050652"/>
              <a:gd name="connsiteX4" fmla="*/ 1344105 w 1344105"/>
              <a:gd name="connsiteY4" fmla="*/ 1826630 h 2050652"/>
              <a:gd name="connsiteX5" fmla="*/ 1120083 w 1344105"/>
              <a:gd name="connsiteY5" fmla="*/ 2050652 h 2050652"/>
              <a:gd name="connsiteX6" fmla="*/ 224022 w 1344105"/>
              <a:gd name="connsiteY6" fmla="*/ 2050652 h 2050652"/>
              <a:gd name="connsiteX7" fmla="*/ 0 w 1344105"/>
              <a:gd name="connsiteY7" fmla="*/ 1826630 h 2050652"/>
              <a:gd name="connsiteX8" fmla="*/ 0 w 1344105"/>
              <a:gd name="connsiteY8" fmla="*/ 224022 h 205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4105" h="2050652">
                <a:moveTo>
                  <a:pt x="0" y="224022"/>
                </a:moveTo>
                <a:cubicBezTo>
                  <a:pt x="0" y="100298"/>
                  <a:pt x="100298" y="0"/>
                  <a:pt x="224022" y="0"/>
                </a:cubicBezTo>
                <a:lnTo>
                  <a:pt x="1120083" y="0"/>
                </a:lnTo>
                <a:cubicBezTo>
                  <a:pt x="1243807" y="0"/>
                  <a:pt x="1344105" y="100298"/>
                  <a:pt x="1344105" y="224022"/>
                </a:cubicBezTo>
                <a:lnTo>
                  <a:pt x="1344105" y="1826630"/>
                </a:lnTo>
                <a:cubicBezTo>
                  <a:pt x="1344105" y="1950354"/>
                  <a:pt x="1243807" y="2050652"/>
                  <a:pt x="1120083" y="2050652"/>
                </a:cubicBezTo>
                <a:lnTo>
                  <a:pt x="224022" y="2050652"/>
                </a:lnTo>
                <a:cubicBezTo>
                  <a:pt x="100298" y="2050652"/>
                  <a:pt x="0" y="1950354"/>
                  <a:pt x="0" y="1826630"/>
                </a:cubicBezTo>
                <a:lnTo>
                  <a:pt x="0" y="224022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3777884"/>
              <a:satOff val="0"/>
              <a:lumOff val="-15216"/>
              <a:alphaOff val="0"/>
            </a:schemeClr>
          </a:fillRef>
          <a:effectRef idx="2">
            <a:schemeClr val="accent5">
              <a:hueOff val="3777884"/>
              <a:satOff val="0"/>
              <a:lumOff val="-1521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574" tIns="126574" rIns="126574" bIns="126574" numCol="1" spcCol="1270" anchor="ctr" anchorCtr="0">
            <a:no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71120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>
                <a:solidFill>
                  <a:schemeClr val="tx1"/>
                </a:solidFill>
              </a:rPr>
              <a:t>Stand. Documents  Development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479183" y="124175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3</a:t>
            </a:r>
            <a:endParaRPr lang="en-US" dirty="0"/>
          </a:p>
        </p:txBody>
      </p:sp>
      <p:sp>
        <p:nvSpPr>
          <p:cNvPr id="7" name="TextBox 60"/>
          <p:cNvSpPr txBox="1">
            <a:spLocks noChangeArrowheads="1"/>
          </p:cNvSpPr>
          <p:nvPr/>
        </p:nvSpPr>
        <p:spPr bwMode="auto">
          <a:xfrm>
            <a:off x="1841520" y="163775"/>
            <a:ext cx="712296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 smtClean="0">
                <a:solidFill>
                  <a:srgbClr val="001A6E"/>
                </a:solidFill>
                <a:latin typeface="+mn-lt"/>
              </a:rPr>
              <a:t> 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Phase 3: Stand. Docs. Development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97138" y="4509120"/>
            <a:ext cx="2179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CUSTODIAN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Bent-Up Arrow 4"/>
          <p:cNvSpPr/>
          <p:nvPr/>
        </p:nvSpPr>
        <p:spPr>
          <a:xfrm rot="5400000">
            <a:off x="1440122" y="4553576"/>
            <a:ext cx="488002" cy="986253"/>
          </a:xfrm>
          <a:prstGeom prst="bentUpArrow">
            <a:avLst>
              <a:gd name="adj1" fmla="val 10762"/>
              <a:gd name="adj2" fmla="val 12210"/>
              <a:gd name="adj3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11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7122088" cy="4281180"/>
          </a:xfrm>
          <a:prstGeom prst="rect">
            <a:avLst/>
          </a:prstGeom>
        </p:spPr>
      </p:pic>
      <p:sp>
        <p:nvSpPr>
          <p:cNvPr id="5" name="Freeform 23"/>
          <p:cNvSpPr/>
          <p:nvPr/>
        </p:nvSpPr>
        <p:spPr>
          <a:xfrm>
            <a:off x="7164288" y="4221088"/>
            <a:ext cx="1430419" cy="2092305"/>
          </a:xfrm>
          <a:custGeom>
            <a:avLst/>
            <a:gdLst>
              <a:gd name="connsiteX0" fmla="*/ 0 w 1344105"/>
              <a:gd name="connsiteY0" fmla="*/ 224022 h 2050652"/>
              <a:gd name="connsiteX1" fmla="*/ 224022 w 1344105"/>
              <a:gd name="connsiteY1" fmla="*/ 0 h 2050652"/>
              <a:gd name="connsiteX2" fmla="*/ 1120083 w 1344105"/>
              <a:gd name="connsiteY2" fmla="*/ 0 h 2050652"/>
              <a:gd name="connsiteX3" fmla="*/ 1344105 w 1344105"/>
              <a:gd name="connsiteY3" fmla="*/ 224022 h 2050652"/>
              <a:gd name="connsiteX4" fmla="*/ 1344105 w 1344105"/>
              <a:gd name="connsiteY4" fmla="*/ 1826630 h 2050652"/>
              <a:gd name="connsiteX5" fmla="*/ 1120083 w 1344105"/>
              <a:gd name="connsiteY5" fmla="*/ 2050652 h 2050652"/>
              <a:gd name="connsiteX6" fmla="*/ 224022 w 1344105"/>
              <a:gd name="connsiteY6" fmla="*/ 2050652 h 2050652"/>
              <a:gd name="connsiteX7" fmla="*/ 0 w 1344105"/>
              <a:gd name="connsiteY7" fmla="*/ 1826630 h 2050652"/>
              <a:gd name="connsiteX8" fmla="*/ 0 w 1344105"/>
              <a:gd name="connsiteY8" fmla="*/ 224022 h 205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4105" h="2050652">
                <a:moveTo>
                  <a:pt x="0" y="224022"/>
                </a:moveTo>
                <a:cubicBezTo>
                  <a:pt x="0" y="100298"/>
                  <a:pt x="100298" y="0"/>
                  <a:pt x="224022" y="0"/>
                </a:cubicBezTo>
                <a:lnTo>
                  <a:pt x="1120083" y="0"/>
                </a:lnTo>
                <a:cubicBezTo>
                  <a:pt x="1243807" y="0"/>
                  <a:pt x="1344105" y="100298"/>
                  <a:pt x="1344105" y="224022"/>
                </a:cubicBezTo>
                <a:lnTo>
                  <a:pt x="1344105" y="1826630"/>
                </a:lnTo>
                <a:cubicBezTo>
                  <a:pt x="1344105" y="1950354"/>
                  <a:pt x="1243807" y="2050652"/>
                  <a:pt x="1120083" y="2050652"/>
                </a:cubicBezTo>
                <a:lnTo>
                  <a:pt x="224022" y="2050652"/>
                </a:lnTo>
                <a:cubicBezTo>
                  <a:pt x="100298" y="2050652"/>
                  <a:pt x="0" y="1950354"/>
                  <a:pt x="0" y="1826630"/>
                </a:cubicBezTo>
                <a:lnTo>
                  <a:pt x="0" y="224022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3777884"/>
              <a:satOff val="0"/>
              <a:lumOff val="-15216"/>
              <a:alphaOff val="0"/>
            </a:schemeClr>
          </a:fillRef>
          <a:effectRef idx="2">
            <a:schemeClr val="accent5">
              <a:hueOff val="3777884"/>
              <a:satOff val="0"/>
              <a:lumOff val="-1521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574" tIns="126574" rIns="126574" bIns="126574" numCol="1" spcCol="1270" anchor="ctr" anchorCtr="0">
            <a:no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71120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>
                <a:solidFill>
                  <a:schemeClr val="tx1"/>
                </a:solidFill>
              </a:rPr>
              <a:t>Stand. Documents  Development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7386903" y="436731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3</a:t>
            </a:r>
            <a:endParaRPr lang="en-US" dirty="0"/>
          </a:p>
        </p:txBody>
      </p:sp>
      <p:sp>
        <p:nvSpPr>
          <p:cNvPr id="7" name="TextBox 60"/>
          <p:cNvSpPr txBox="1">
            <a:spLocks noChangeArrowheads="1"/>
          </p:cNvSpPr>
          <p:nvPr/>
        </p:nvSpPr>
        <p:spPr bwMode="auto">
          <a:xfrm>
            <a:off x="1913528" y="163775"/>
            <a:ext cx="712296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 smtClean="0">
                <a:solidFill>
                  <a:srgbClr val="001A6E"/>
                </a:solidFill>
                <a:latin typeface="+mn-lt"/>
              </a:rPr>
              <a:t> 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Phase 3: Stand. Docs. Development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971600" y="5362099"/>
            <a:ext cx="2179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CUSTODIAN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Bent-Up Arrow 4"/>
          <p:cNvSpPr/>
          <p:nvPr/>
        </p:nvSpPr>
        <p:spPr>
          <a:xfrm rot="5400000">
            <a:off x="1814584" y="5406555"/>
            <a:ext cx="488002" cy="986253"/>
          </a:xfrm>
          <a:prstGeom prst="bentUpArrow">
            <a:avLst>
              <a:gd name="adj1" fmla="val 10762"/>
              <a:gd name="adj2" fmla="val 12210"/>
              <a:gd name="adj3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56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72583"/>
            <a:ext cx="7375673" cy="3780753"/>
          </a:xfrm>
          <a:prstGeom prst="rect">
            <a:avLst/>
          </a:prstGeom>
        </p:spPr>
      </p:pic>
      <p:sp>
        <p:nvSpPr>
          <p:cNvPr id="5" name="Freeform 23"/>
          <p:cNvSpPr/>
          <p:nvPr/>
        </p:nvSpPr>
        <p:spPr>
          <a:xfrm>
            <a:off x="7736937" y="980728"/>
            <a:ext cx="1430419" cy="2092305"/>
          </a:xfrm>
          <a:custGeom>
            <a:avLst/>
            <a:gdLst>
              <a:gd name="connsiteX0" fmla="*/ 0 w 1344105"/>
              <a:gd name="connsiteY0" fmla="*/ 224022 h 2050652"/>
              <a:gd name="connsiteX1" fmla="*/ 224022 w 1344105"/>
              <a:gd name="connsiteY1" fmla="*/ 0 h 2050652"/>
              <a:gd name="connsiteX2" fmla="*/ 1120083 w 1344105"/>
              <a:gd name="connsiteY2" fmla="*/ 0 h 2050652"/>
              <a:gd name="connsiteX3" fmla="*/ 1344105 w 1344105"/>
              <a:gd name="connsiteY3" fmla="*/ 224022 h 2050652"/>
              <a:gd name="connsiteX4" fmla="*/ 1344105 w 1344105"/>
              <a:gd name="connsiteY4" fmla="*/ 1826630 h 2050652"/>
              <a:gd name="connsiteX5" fmla="*/ 1120083 w 1344105"/>
              <a:gd name="connsiteY5" fmla="*/ 2050652 h 2050652"/>
              <a:gd name="connsiteX6" fmla="*/ 224022 w 1344105"/>
              <a:gd name="connsiteY6" fmla="*/ 2050652 h 2050652"/>
              <a:gd name="connsiteX7" fmla="*/ 0 w 1344105"/>
              <a:gd name="connsiteY7" fmla="*/ 1826630 h 2050652"/>
              <a:gd name="connsiteX8" fmla="*/ 0 w 1344105"/>
              <a:gd name="connsiteY8" fmla="*/ 224022 h 205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4105" h="2050652">
                <a:moveTo>
                  <a:pt x="0" y="224022"/>
                </a:moveTo>
                <a:cubicBezTo>
                  <a:pt x="0" y="100298"/>
                  <a:pt x="100298" y="0"/>
                  <a:pt x="224022" y="0"/>
                </a:cubicBezTo>
                <a:lnTo>
                  <a:pt x="1120083" y="0"/>
                </a:lnTo>
                <a:cubicBezTo>
                  <a:pt x="1243807" y="0"/>
                  <a:pt x="1344105" y="100298"/>
                  <a:pt x="1344105" y="224022"/>
                </a:cubicBezTo>
                <a:lnTo>
                  <a:pt x="1344105" y="1826630"/>
                </a:lnTo>
                <a:cubicBezTo>
                  <a:pt x="1344105" y="1950354"/>
                  <a:pt x="1243807" y="2050652"/>
                  <a:pt x="1120083" y="2050652"/>
                </a:cubicBezTo>
                <a:lnTo>
                  <a:pt x="224022" y="2050652"/>
                </a:lnTo>
                <a:cubicBezTo>
                  <a:pt x="100298" y="2050652"/>
                  <a:pt x="0" y="1950354"/>
                  <a:pt x="0" y="1826630"/>
                </a:cubicBezTo>
                <a:lnTo>
                  <a:pt x="0" y="224022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3777884"/>
              <a:satOff val="0"/>
              <a:lumOff val="-15216"/>
              <a:alphaOff val="0"/>
            </a:schemeClr>
          </a:fillRef>
          <a:effectRef idx="2">
            <a:schemeClr val="accent5">
              <a:hueOff val="3777884"/>
              <a:satOff val="0"/>
              <a:lumOff val="-1521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574" tIns="126574" rIns="126574" bIns="126574" numCol="1" spcCol="1270" anchor="ctr" anchorCtr="0">
            <a:no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71120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>
                <a:solidFill>
                  <a:schemeClr val="tx1"/>
                </a:solidFill>
              </a:rPr>
              <a:t>Stand. Documents  Development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7959552" y="112695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3</a:t>
            </a:r>
            <a:endParaRPr lang="en-US" dirty="0"/>
          </a:p>
        </p:txBody>
      </p:sp>
      <p:sp>
        <p:nvSpPr>
          <p:cNvPr id="7" name="TextBox 60"/>
          <p:cNvSpPr txBox="1">
            <a:spLocks noChangeArrowheads="1"/>
          </p:cNvSpPr>
          <p:nvPr/>
        </p:nvSpPr>
        <p:spPr bwMode="auto">
          <a:xfrm>
            <a:off x="1913528" y="163775"/>
            <a:ext cx="712296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 smtClean="0">
                <a:solidFill>
                  <a:srgbClr val="001A6E"/>
                </a:solidFill>
                <a:latin typeface="+mn-lt"/>
              </a:rPr>
              <a:t> 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Phase 3: Stand. Docs. Development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971600" y="1869382"/>
            <a:ext cx="2179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CUSTODIAN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Bent-Up Arrow 4"/>
          <p:cNvSpPr/>
          <p:nvPr/>
        </p:nvSpPr>
        <p:spPr>
          <a:xfrm rot="5400000">
            <a:off x="1814584" y="1913838"/>
            <a:ext cx="488002" cy="986253"/>
          </a:xfrm>
          <a:prstGeom prst="bentUpArrow">
            <a:avLst>
              <a:gd name="adj1" fmla="val 10762"/>
              <a:gd name="adj2" fmla="val 12210"/>
              <a:gd name="adj3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74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7588473" y="1607665"/>
            <a:ext cx="1482460" cy="1444418"/>
            <a:chOff x="4009154" y="2149995"/>
            <a:chExt cx="4456221" cy="2555073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3"/>
            <a:srcRect l="20075" t="23119" r="19550" b="12201"/>
            <a:stretch/>
          </p:blipFill>
          <p:spPr>
            <a:xfrm>
              <a:off x="5076056" y="2149995"/>
              <a:ext cx="3389319" cy="226937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8100000" algn="tr" rotWithShape="0">
                <a:schemeClr val="bg1">
                  <a:lumMod val="65000"/>
                  <a:alpha val="40000"/>
                </a:schemeClr>
              </a:outerShdw>
            </a:effectLst>
          </p:spPr>
        </p:pic>
        <p:sp>
          <p:nvSpPr>
            <p:cNvPr id="47" name="Text Box 54"/>
            <p:cNvSpPr txBox="1">
              <a:spLocks noChangeArrowheads="1"/>
            </p:cNvSpPr>
            <p:nvPr/>
          </p:nvSpPr>
          <p:spPr bwMode="auto">
            <a:xfrm>
              <a:off x="4009154" y="4265257"/>
              <a:ext cx="1081086" cy="439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400" b="1" dirty="0" smtClean="0">
                <a:solidFill>
                  <a:srgbClr val="C00000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256568" y="1095532"/>
            <a:ext cx="1430419" cy="2092305"/>
          </a:xfrm>
          <a:custGeom>
            <a:avLst/>
            <a:gdLst>
              <a:gd name="connsiteX0" fmla="*/ 0 w 1344105"/>
              <a:gd name="connsiteY0" fmla="*/ 224022 h 2050652"/>
              <a:gd name="connsiteX1" fmla="*/ 224022 w 1344105"/>
              <a:gd name="connsiteY1" fmla="*/ 0 h 2050652"/>
              <a:gd name="connsiteX2" fmla="*/ 1120083 w 1344105"/>
              <a:gd name="connsiteY2" fmla="*/ 0 h 2050652"/>
              <a:gd name="connsiteX3" fmla="*/ 1344105 w 1344105"/>
              <a:gd name="connsiteY3" fmla="*/ 224022 h 2050652"/>
              <a:gd name="connsiteX4" fmla="*/ 1344105 w 1344105"/>
              <a:gd name="connsiteY4" fmla="*/ 1826630 h 2050652"/>
              <a:gd name="connsiteX5" fmla="*/ 1120083 w 1344105"/>
              <a:gd name="connsiteY5" fmla="*/ 2050652 h 2050652"/>
              <a:gd name="connsiteX6" fmla="*/ 224022 w 1344105"/>
              <a:gd name="connsiteY6" fmla="*/ 2050652 h 2050652"/>
              <a:gd name="connsiteX7" fmla="*/ 0 w 1344105"/>
              <a:gd name="connsiteY7" fmla="*/ 1826630 h 2050652"/>
              <a:gd name="connsiteX8" fmla="*/ 0 w 1344105"/>
              <a:gd name="connsiteY8" fmla="*/ 224022 h 205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4105" h="2050652">
                <a:moveTo>
                  <a:pt x="0" y="224022"/>
                </a:moveTo>
                <a:cubicBezTo>
                  <a:pt x="0" y="100298"/>
                  <a:pt x="100298" y="0"/>
                  <a:pt x="224022" y="0"/>
                </a:cubicBezTo>
                <a:lnTo>
                  <a:pt x="1120083" y="0"/>
                </a:lnTo>
                <a:cubicBezTo>
                  <a:pt x="1243807" y="0"/>
                  <a:pt x="1344105" y="100298"/>
                  <a:pt x="1344105" y="224022"/>
                </a:cubicBezTo>
                <a:lnTo>
                  <a:pt x="1344105" y="1826630"/>
                </a:lnTo>
                <a:cubicBezTo>
                  <a:pt x="1344105" y="1950354"/>
                  <a:pt x="1243807" y="2050652"/>
                  <a:pt x="1120083" y="2050652"/>
                </a:cubicBezTo>
                <a:lnTo>
                  <a:pt x="224022" y="2050652"/>
                </a:lnTo>
                <a:cubicBezTo>
                  <a:pt x="100298" y="2050652"/>
                  <a:pt x="0" y="1950354"/>
                  <a:pt x="0" y="1826630"/>
                </a:cubicBezTo>
                <a:lnTo>
                  <a:pt x="0" y="224022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3777884"/>
              <a:satOff val="0"/>
              <a:lumOff val="-15216"/>
              <a:alphaOff val="0"/>
            </a:schemeClr>
          </a:fillRef>
          <a:effectRef idx="2">
            <a:schemeClr val="accent5">
              <a:hueOff val="3777884"/>
              <a:satOff val="0"/>
              <a:lumOff val="-1521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574" tIns="126574" rIns="126574" bIns="126574" numCol="1" spcCol="1270" anchor="ctr" anchorCtr="0">
            <a:no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71120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>
                <a:solidFill>
                  <a:schemeClr val="tx1"/>
                </a:solidFill>
              </a:rPr>
              <a:t>Stand. Documents 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084" y="124034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3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39" y="1252870"/>
            <a:ext cx="2582960" cy="19062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8931" y="1529330"/>
            <a:ext cx="2179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CUSTODIAN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72240" y="2732249"/>
            <a:ext cx="2179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WORKING GROUP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49156" y="1393460"/>
            <a:ext cx="1628225" cy="1225846"/>
            <a:chOff x="3804632" y="1437866"/>
            <a:chExt cx="1628225" cy="1225846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632" y="1588331"/>
              <a:ext cx="419869" cy="56054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6229" y="1798365"/>
              <a:ext cx="419869" cy="560547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629" y="1950765"/>
              <a:ext cx="419869" cy="560547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1029" y="2103165"/>
              <a:ext cx="419869" cy="560547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4138629" y="1437866"/>
              <a:ext cx="777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SD1</a:t>
              </a:r>
              <a:endParaRPr lang="en-US" sz="140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290841" y="1652071"/>
              <a:ext cx="777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SD2</a:t>
              </a:r>
              <a:endParaRPr lang="en-US" sz="14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466860" y="1841101"/>
              <a:ext cx="777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SD3</a:t>
              </a:r>
              <a:endParaRPr lang="en-US" sz="14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655184" y="2047542"/>
              <a:ext cx="777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SDX</a:t>
              </a:r>
              <a:endParaRPr lang="en-US" sz="1400" b="1" dirty="0"/>
            </a:p>
          </p:txBody>
        </p:sp>
      </p:grpSp>
      <p:sp>
        <p:nvSpPr>
          <p:cNvPr id="5" name="Bent-Up Arrow 4"/>
          <p:cNvSpPr/>
          <p:nvPr/>
        </p:nvSpPr>
        <p:spPr>
          <a:xfrm rot="5400000">
            <a:off x="2801915" y="1573786"/>
            <a:ext cx="488002" cy="986253"/>
          </a:xfrm>
          <a:prstGeom prst="bentUpArrow">
            <a:avLst>
              <a:gd name="adj1" fmla="val 10762"/>
              <a:gd name="adj2" fmla="val 12210"/>
              <a:gd name="adj3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-Up Arrow 5"/>
          <p:cNvSpPr/>
          <p:nvPr/>
        </p:nvSpPr>
        <p:spPr>
          <a:xfrm flipH="1">
            <a:off x="4311384" y="2723796"/>
            <a:ext cx="1360856" cy="182143"/>
          </a:xfrm>
          <a:prstGeom prst="ben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9957" y="4935099"/>
            <a:ext cx="9130757" cy="1200329"/>
            <a:chOff x="-143952" y="6187793"/>
            <a:chExt cx="9287952" cy="1200329"/>
          </a:xfrm>
        </p:grpSpPr>
        <p:sp>
          <p:nvSpPr>
            <p:cNvPr id="69" name="Hexagon 68"/>
            <p:cNvSpPr/>
            <p:nvPr/>
          </p:nvSpPr>
          <p:spPr>
            <a:xfrm>
              <a:off x="-143952" y="6787958"/>
              <a:ext cx="9287952" cy="395617"/>
            </a:xfrm>
            <a:prstGeom prst="hexagon">
              <a:avLst/>
            </a:prstGeom>
            <a:solidFill>
              <a:srgbClr val="FFFF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noAutofit/>
            </a:bodyPr>
            <a:lstStyle/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Covering Document </a:t>
              </a:r>
              <a:r>
                <a:rPr lang="en-GB" sz="2000" b="1" dirty="0">
                  <a:solidFill>
                    <a:schemeClr val="accent2">
                      <a:lumMod val="75000"/>
                    </a:schemeClr>
                  </a:solidFill>
                </a:rPr>
                <a:t>also required for </a:t>
              </a:r>
              <a:r>
                <a:rPr lang="en-GB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adoption of a non-NATO standard</a:t>
              </a:r>
              <a:endParaRPr lang="en-US" sz="2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2567" y="6187793"/>
              <a:ext cx="3480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>
                  <a:solidFill>
                    <a:srgbClr val="C55A11"/>
                  </a:solidFill>
                </a:rPr>
                <a:t>!</a:t>
              </a:r>
              <a:r>
                <a:rPr lang="en-GB" sz="7200" b="1" dirty="0" smtClean="0">
                  <a:solidFill>
                    <a:srgbClr val="C55A11"/>
                  </a:solidFill>
                </a:rPr>
                <a:t>     </a:t>
              </a:r>
              <a:endParaRPr lang="en-US" sz="7200" b="1" dirty="0">
                <a:solidFill>
                  <a:srgbClr val="C55A11"/>
                </a:solidFill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3444647" y="3028662"/>
            <a:ext cx="250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FINAL DRAFT</a:t>
            </a:r>
            <a:endParaRPr lang="en-US" b="1" dirty="0"/>
          </a:p>
        </p:txBody>
      </p:sp>
      <p:grpSp>
        <p:nvGrpSpPr>
          <p:cNvPr id="72" name="Group 71"/>
          <p:cNvGrpSpPr/>
          <p:nvPr/>
        </p:nvGrpSpPr>
        <p:grpSpPr>
          <a:xfrm>
            <a:off x="14400" y="5375752"/>
            <a:ext cx="9129600" cy="1200329"/>
            <a:chOff x="-68119" y="6289465"/>
            <a:chExt cx="9287952" cy="1200329"/>
          </a:xfrm>
        </p:grpSpPr>
        <p:sp>
          <p:nvSpPr>
            <p:cNvPr id="73" name="Hexagon 72"/>
            <p:cNvSpPr/>
            <p:nvPr/>
          </p:nvSpPr>
          <p:spPr>
            <a:xfrm>
              <a:off x="-68119" y="6889630"/>
              <a:ext cx="9287952" cy="395617"/>
            </a:xfrm>
            <a:prstGeom prst="hexagon">
              <a:avLst/>
            </a:prstGeom>
            <a:solidFill>
              <a:srgbClr val="FFFF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noAutofit/>
            </a:bodyPr>
            <a:lstStyle/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Covering Document NOT required for Administrative Publications</a:t>
              </a:r>
              <a:endParaRPr lang="en-US" sz="2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13659" y="6289465"/>
              <a:ext cx="3480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>
                  <a:solidFill>
                    <a:srgbClr val="C55A11"/>
                  </a:solidFill>
                </a:rPr>
                <a:t>!</a:t>
              </a:r>
              <a:r>
                <a:rPr lang="en-GB" sz="7200" b="1" dirty="0" smtClean="0">
                  <a:solidFill>
                    <a:srgbClr val="C55A11"/>
                  </a:solidFill>
                </a:rPr>
                <a:t>     </a:t>
              </a:r>
              <a:endParaRPr lang="en-US" sz="7200" b="1" dirty="0">
                <a:solidFill>
                  <a:srgbClr val="C55A11"/>
                </a:solidFill>
              </a:endParaRPr>
            </a:p>
          </p:txBody>
        </p:sp>
      </p:grpSp>
      <p:sp>
        <p:nvSpPr>
          <p:cNvPr id="75" name="Hexagon 74"/>
          <p:cNvSpPr/>
          <p:nvPr/>
        </p:nvSpPr>
        <p:spPr>
          <a:xfrm>
            <a:off x="-8800" y="6410915"/>
            <a:ext cx="9129600" cy="395617"/>
          </a:xfrm>
          <a:prstGeom prst="hexagon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Covering Document NOT required for SRDs – linked to Allied Standards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7" name="TextBox 60"/>
          <p:cNvSpPr txBox="1">
            <a:spLocks noChangeArrowheads="1"/>
          </p:cNvSpPr>
          <p:nvPr/>
        </p:nvSpPr>
        <p:spPr bwMode="auto">
          <a:xfrm>
            <a:off x="1715897" y="188303"/>
            <a:ext cx="712296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 smtClean="0">
                <a:solidFill>
                  <a:srgbClr val="001A6E"/>
                </a:solidFill>
                <a:latin typeface="+mn-lt"/>
              </a:rPr>
              <a:t> 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Phase 3: Stand. Docs. Development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69055" y="3493045"/>
            <a:ext cx="41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200" dirty="0" smtClean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cs typeface="Arial" panose="020B0604020202020204" pitchFamily="34" charset="0"/>
              </a:rPr>
              <a:t>RATIFICATION DRAFT</a:t>
            </a: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853" y="4192899"/>
            <a:ext cx="850100" cy="1144824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260141" y="5816405"/>
            <a:ext cx="342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55A11"/>
                </a:solidFill>
              </a:rPr>
              <a:t>!</a:t>
            </a:r>
            <a:r>
              <a:rPr lang="en-GB" sz="7200" b="1" dirty="0" smtClean="0">
                <a:solidFill>
                  <a:srgbClr val="C55A11"/>
                </a:solidFill>
              </a:rPr>
              <a:t>     </a:t>
            </a:r>
            <a:endParaRPr lang="en-US" sz="7200" b="1" dirty="0">
              <a:solidFill>
                <a:srgbClr val="C55A11"/>
              </a:solidFill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02" y="4210030"/>
            <a:ext cx="829445" cy="1144800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3649156" y="3493045"/>
            <a:ext cx="41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200" dirty="0" smtClean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cs typeface="Arial" panose="020B0604020202020204" pitchFamily="34" charset="0"/>
              </a:rPr>
              <a:t>APPROVAL DRAFT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151066" y="3025088"/>
            <a:ext cx="41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200" dirty="0" smtClean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cs typeface="Arial" panose="020B0604020202020204" pitchFamily="34" charset="0"/>
              </a:rPr>
              <a:t>+</a:t>
            </a:r>
            <a:endParaRPr lang="en-US" b="1" dirty="0">
              <a:cs typeface="Arial" panose="020B0604020202020204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735556" y="4021300"/>
            <a:ext cx="1549356" cy="2114126"/>
            <a:chOff x="5491908" y="7043712"/>
            <a:chExt cx="5286398" cy="1200329"/>
          </a:xfrm>
        </p:grpSpPr>
        <p:sp>
          <p:nvSpPr>
            <p:cNvPr id="87" name="Hexagon 86"/>
            <p:cNvSpPr/>
            <p:nvPr/>
          </p:nvSpPr>
          <p:spPr>
            <a:xfrm>
              <a:off x="5491908" y="7168059"/>
              <a:ext cx="5286398" cy="600164"/>
            </a:xfrm>
            <a:prstGeom prst="hexagon">
              <a:avLst/>
            </a:prstGeom>
            <a:solidFill>
              <a:srgbClr val="FFFF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noAutofit/>
            </a:bodyPr>
            <a:lstStyle/>
            <a:p>
              <a:pPr marL="0"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 smtClean="0">
                  <a:solidFill>
                    <a:schemeClr val="accent2">
                      <a:lumMod val="75000"/>
                    </a:schemeClr>
                  </a:solidFill>
                </a:rPr>
                <a:t>Ratification Draft is a draft STANAG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123851" y="7043712"/>
              <a:ext cx="3480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>
                  <a:solidFill>
                    <a:srgbClr val="C55A11"/>
                  </a:solidFill>
                </a:rPr>
                <a:t>!</a:t>
              </a:r>
              <a:r>
                <a:rPr lang="en-GB" sz="7200" b="1" dirty="0" smtClean="0">
                  <a:solidFill>
                    <a:srgbClr val="C55A11"/>
                  </a:solidFill>
                </a:rPr>
                <a:t>     </a:t>
              </a:r>
              <a:endParaRPr lang="en-US" sz="7200" b="1" dirty="0">
                <a:solidFill>
                  <a:srgbClr val="C55A11"/>
                </a:solidFill>
              </a:endParaRPr>
            </a:p>
          </p:txBody>
        </p:sp>
      </p:grpSp>
      <p:sp>
        <p:nvSpPr>
          <p:cNvPr id="89" name="Hexagon 88"/>
          <p:cNvSpPr/>
          <p:nvPr/>
        </p:nvSpPr>
        <p:spPr>
          <a:xfrm>
            <a:off x="6203800" y="4247870"/>
            <a:ext cx="1549356" cy="1057062"/>
          </a:xfrm>
          <a:prstGeom prst="hexagon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Approval Draft is a draft STANREC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368115" y="3946818"/>
            <a:ext cx="102017" cy="2114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55A11"/>
                </a:solidFill>
              </a:rPr>
              <a:t>!</a:t>
            </a:r>
            <a:r>
              <a:rPr lang="en-GB" sz="7200" b="1" dirty="0" smtClean="0">
                <a:solidFill>
                  <a:srgbClr val="C55A11"/>
                </a:solidFill>
              </a:rPr>
              <a:t>     </a:t>
            </a:r>
            <a:endParaRPr lang="en-US" sz="7200" b="1" dirty="0">
              <a:solidFill>
                <a:srgbClr val="C55A1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151066" y="3499368"/>
            <a:ext cx="41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200" dirty="0" smtClean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cs typeface="Arial" panose="020B0604020202020204" pitchFamily="34" charset="0"/>
              </a:rPr>
              <a:t>or</a:t>
            </a:r>
            <a:endParaRPr lang="en-U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62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2" grpId="0"/>
      <p:bldP spid="89" grpId="0" animBg="1"/>
      <p:bldP spid="9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7588473" y="1607665"/>
            <a:ext cx="1482460" cy="1444418"/>
            <a:chOff x="4009154" y="2149995"/>
            <a:chExt cx="4456221" cy="2555073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3"/>
            <a:srcRect l="20075" t="23119" r="19550" b="12201"/>
            <a:stretch/>
          </p:blipFill>
          <p:spPr>
            <a:xfrm>
              <a:off x="5076056" y="2149995"/>
              <a:ext cx="3389319" cy="226937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8100000" algn="tr" rotWithShape="0">
                <a:schemeClr val="bg1">
                  <a:lumMod val="65000"/>
                  <a:alpha val="40000"/>
                </a:schemeClr>
              </a:outerShdw>
            </a:effectLst>
          </p:spPr>
        </p:pic>
        <p:sp>
          <p:nvSpPr>
            <p:cNvPr id="47" name="Text Box 54"/>
            <p:cNvSpPr txBox="1">
              <a:spLocks noChangeArrowheads="1"/>
            </p:cNvSpPr>
            <p:nvPr/>
          </p:nvSpPr>
          <p:spPr bwMode="auto">
            <a:xfrm>
              <a:off x="4009154" y="4265257"/>
              <a:ext cx="1081086" cy="439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400" b="1" dirty="0" smtClean="0">
                <a:solidFill>
                  <a:srgbClr val="C00000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256568" y="1095532"/>
            <a:ext cx="1430419" cy="2092305"/>
          </a:xfrm>
          <a:custGeom>
            <a:avLst/>
            <a:gdLst>
              <a:gd name="connsiteX0" fmla="*/ 0 w 1344105"/>
              <a:gd name="connsiteY0" fmla="*/ 224022 h 2050652"/>
              <a:gd name="connsiteX1" fmla="*/ 224022 w 1344105"/>
              <a:gd name="connsiteY1" fmla="*/ 0 h 2050652"/>
              <a:gd name="connsiteX2" fmla="*/ 1120083 w 1344105"/>
              <a:gd name="connsiteY2" fmla="*/ 0 h 2050652"/>
              <a:gd name="connsiteX3" fmla="*/ 1344105 w 1344105"/>
              <a:gd name="connsiteY3" fmla="*/ 224022 h 2050652"/>
              <a:gd name="connsiteX4" fmla="*/ 1344105 w 1344105"/>
              <a:gd name="connsiteY4" fmla="*/ 1826630 h 2050652"/>
              <a:gd name="connsiteX5" fmla="*/ 1120083 w 1344105"/>
              <a:gd name="connsiteY5" fmla="*/ 2050652 h 2050652"/>
              <a:gd name="connsiteX6" fmla="*/ 224022 w 1344105"/>
              <a:gd name="connsiteY6" fmla="*/ 2050652 h 2050652"/>
              <a:gd name="connsiteX7" fmla="*/ 0 w 1344105"/>
              <a:gd name="connsiteY7" fmla="*/ 1826630 h 2050652"/>
              <a:gd name="connsiteX8" fmla="*/ 0 w 1344105"/>
              <a:gd name="connsiteY8" fmla="*/ 224022 h 205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4105" h="2050652">
                <a:moveTo>
                  <a:pt x="0" y="224022"/>
                </a:moveTo>
                <a:cubicBezTo>
                  <a:pt x="0" y="100298"/>
                  <a:pt x="100298" y="0"/>
                  <a:pt x="224022" y="0"/>
                </a:cubicBezTo>
                <a:lnTo>
                  <a:pt x="1120083" y="0"/>
                </a:lnTo>
                <a:cubicBezTo>
                  <a:pt x="1243807" y="0"/>
                  <a:pt x="1344105" y="100298"/>
                  <a:pt x="1344105" y="224022"/>
                </a:cubicBezTo>
                <a:lnTo>
                  <a:pt x="1344105" y="1826630"/>
                </a:lnTo>
                <a:cubicBezTo>
                  <a:pt x="1344105" y="1950354"/>
                  <a:pt x="1243807" y="2050652"/>
                  <a:pt x="1120083" y="2050652"/>
                </a:cubicBezTo>
                <a:lnTo>
                  <a:pt x="224022" y="2050652"/>
                </a:lnTo>
                <a:cubicBezTo>
                  <a:pt x="100298" y="2050652"/>
                  <a:pt x="0" y="1950354"/>
                  <a:pt x="0" y="1826630"/>
                </a:cubicBezTo>
                <a:lnTo>
                  <a:pt x="0" y="224022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3777884"/>
              <a:satOff val="0"/>
              <a:lumOff val="-15216"/>
              <a:alphaOff val="0"/>
            </a:schemeClr>
          </a:fillRef>
          <a:effectRef idx="2">
            <a:schemeClr val="accent5">
              <a:hueOff val="3777884"/>
              <a:satOff val="0"/>
              <a:lumOff val="-1521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574" tIns="126574" rIns="126574" bIns="126574" numCol="1" spcCol="1270" anchor="ctr" anchorCtr="0">
            <a:no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71120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>
                <a:solidFill>
                  <a:schemeClr val="tx1"/>
                </a:solidFill>
              </a:rPr>
              <a:t>Stand. Documents 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084" y="124034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3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39" y="1252870"/>
            <a:ext cx="2582960" cy="19062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8931" y="1529330"/>
            <a:ext cx="2179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CUSTODIAN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72240" y="2732249"/>
            <a:ext cx="2179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WORKING GROUP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49156" y="1393460"/>
            <a:ext cx="1628225" cy="1225846"/>
            <a:chOff x="3804632" y="1437866"/>
            <a:chExt cx="1628225" cy="1225846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632" y="1588331"/>
              <a:ext cx="419869" cy="56054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6229" y="1798365"/>
              <a:ext cx="419869" cy="560547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629" y="1950765"/>
              <a:ext cx="419869" cy="560547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1029" y="2103165"/>
              <a:ext cx="419869" cy="560547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4138629" y="1437866"/>
              <a:ext cx="777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SD1</a:t>
              </a:r>
              <a:endParaRPr lang="en-US" sz="140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290841" y="1652071"/>
              <a:ext cx="777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SD2</a:t>
              </a:r>
              <a:endParaRPr lang="en-US" sz="14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466860" y="1841101"/>
              <a:ext cx="777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SD3</a:t>
              </a:r>
              <a:endParaRPr lang="en-US" sz="14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655184" y="2047542"/>
              <a:ext cx="777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SDX</a:t>
              </a:r>
              <a:endParaRPr lang="en-US" sz="1400" b="1" dirty="0"/>
            </a:p>
          </p:txBody>
        </p:sp>
      </p:grpSp>
      <p:sp>
        <p:nvSpPr>
          <p:cNvPr id="5" name="Bent-Up Arrow 4"/>
          <p:cNvSpPr/>
          <p:nvPr/>
        </p:nvSpPr>
        <p:spPr>
          <a:xfrm rot="5400000">
            <a:off x="2801915" y="1573786"/>
            <a:ext cx="488002" cy="986253"/>
          </a:xfrm>
          <a:prstGeom prst="bentUpArrow">
            <a:avLst>
              <a:gd name="adj1" fmla="val 10762"/>
              <a:gd name="adj2" fmla="val 12210"/>
              <a:gd name="adj3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-Up Arrow 5"/>
          <p:cNvSpPr/>
          <p:nvPr/>
        </p:nvSpPr>
        <p:spPr>
          <a:xfrm flipH="1">
            <a:off x="4311384" y="2723796"/>
            <a:ext cx="1360856" cy="182143"/>
          </a:xfrm>
          <a:prstGeom prst="ben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3444647" y="3028662"/>
            <a:ext cx="250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FINAL DRAFT</a:t>
            </a:r>
            <a:endParaRPr lang="en-US" b="1" dirty="0"/>
          </a:p>
        </p:txBody>
      </p:sp>
      <p:sp>
        <p:nvSpPr>
          <p:cNvPr id="77" name="TextBox 60"/>
          <p:cNvSpPr txBox="1">
            <a:spLocks noChangeArrowheads="1"/>
          </p:cNvSpPr>
          <p:nvPr/>
        </p:nvSpPr>
        <p:spPr bwMode="auto">
          <a:xfrm>
            <a:off x="1715897" y="188303"/>
            <a:ext cx="712296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 smtClean="0">
                <a:solidFill>
                  <a:srgbClr val="001A6E"/>
                </a:solidFill>
                <a:latin typeface="+mn-lt"/>
              </a:rPr>
              <a:t> 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Phase 3: Stand. Docs. Development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69055" y="3493045"/>
            <a:ext cx="41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200" dirty="0" smtClean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cs typeface="Arial" panose="020B0604020202020204" pitchFamily="34" charset="0"/>
              </a:rPr>
              <a:t>RATIFICATION DRAFT</a:t>
            </a:r>
            <a:endParaRPr lang="en-US" b="1" dirty="0">
              <a:cs typeface="Arial" panose="020B0604020202020204" pitchFamily="3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853" y="4192899"/>
            <a:ext cx="850100" cy="114482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02" y="4210030"/>
            <a:ext cx="829445" cy="1144800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3649156" y="3493045"/>
            <a:ext cx="41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200" dirty="0" smtClean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cs typeface="Arial" panose="020B0604020202020204" pitchFamily="34" charset="0"/>
              </a:rPr>
              <a:t>APPROVAL DRAFT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141087" y="3004979"/>
            <a:ext cx="41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200" dirty="0" smtClean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cs typeface="Arial" panose="020B0604020202020204" pitchFamily="34" charset="0"/>
              </a:rPr>
              <a:t>+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151066" y="3499368"/>
            <a:ext cx="410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200" dirty="0" smtClean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cs typeface="Arial" panose="020B0604020202020204" pitchFamily="34" charset="0"/>
              </a:rPr>
              <a:t>or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46" name="Hexagon 74"/>
          <p:cNvSpPr/>
          <p:nvPr/>
        </p:nvSpPr>
        <p:spPr>
          <a:xfrm>
            <a:off x="895341" y="5659782"/>
            <a:ext cx="8035393" cy="995981"/>
          </a:xfrm>
          <a:prstGeom prst="round2Diag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 err="1" smtClean="0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 WG </a:t>
            </a:r>
            <a:r>
              <a:rPr lang="pl-PL" b="1" dirty="0" err="1" smtClean="0">
                <a:solidFill>
                  <a:schemeClr val="accent2">
                    <a:lumMod val="75000"/>
                  </a:schemeClr>
                </a:solidFill>
              </a:rPr>
              <a:t>does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 not </a:t>
            </a:r>
            <a:r>
              <a:rPr lang="pl-PL" b="1" dirty="0" err="1" smtClean="0">
                <a:solidFill>
                  <a:schemeClr val="accent2">
                    <a:lumMod val="75000"/>
                  </a:schemeClr>
                </a:solidFill>
              </a:rPr>
              <a:t>endorse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2">
                    <a:lumMod val="75000"/>
                  </a:schemeClr>
                </a:solidFill>
              </a:rPr>
              <a:t>Final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 Draft (FD)       Chair Report + </a:t>
            </a:r>
            <a:r>
              <a:rPr lang="pl-PL" b="1" dirty="0" err="1" smtClean="0">
                <a:solidFill>
                  <a:schemeClr val="accent2">
                    <a:lumMod val="75000"/>
                  </a:schemeClr>
                </a:solidFill>
              </a:rPr>
              <a:t>last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 SD to TA/DTA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further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guidance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withdraw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ST,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approve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SD with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or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without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modification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TextBox 81"/>
          <p:cNvSpPr txBox="1"/>
          <p:nvPr/>
        </p:nvSpPr>
        <p:spPr>
          <a:xfrm>
            <a:off x="8392740" y="5272967"/>
            <a:ext cx="321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55A11"/>
                </a:solidFill>
              </a:rPr>
              <a:t>!</a:t>
            </a:r>
            <a:r>
              <a:rPr lang="en-GB" sz="7200" b="1" dirty="0" smtClean="0">
                <a:solidFill>
                  <a:srgbClr val="C55A11"/>
                </a:solidFill>
              </a:rPr>
              <a:t>     </a:t>
            </a:r>
            <a:endParaRPr lang="en-US" sz="7200" b="1" dirty="0">
              <a:solidFill>
                <a:srgbClr val="C55A11"/>
              </a:solidFill>
            </a:endParaRPr>
          </a:p>
        </p:txBody>
      </p:sp>
      <p:sp>
        <p:nvSpPr>
          <p:cNvPr id="14" name="Prążkowana strzałka w prawo 13"/>
          <p:cNvSpPr/>
          <p:nvPr/>
        </p:nvSpPr>
        <p:spPr>
          <a:xfrm>
            <a:off x="4696247" y="5873132"/>
            <a:ext cx="301211" cy="288032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" name="Łącznik prosty 15"/>
          <p:cNvCxnSpPr/>
          <p:nvPr/>
        </p:nvCxnSpPr>
        <p:spPr>
          <a:xfrm flipH="1" flipV="1">
            <a:off x="2594438" y="3198534"/>
            <a:ext cx="3312368" cy="22573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 flipV="1">
            <a:off x="2341676" y="3081500"/>
            <a:ext cx="2801722" cy="237442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534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9753" y="1368609"/>
            <a:ext cx="8515350" cy="5328593"/>
          </a:xfrm>
        </p:spPr>
        <p:txBody>
          <a:bodyPr anchor="t">
            <a:noAutofit/>
          </a:bodyPr>
          <a:lstStyle/>
          <a:p>
            <a:r>
              <a:rPr lang="en-US" altLang="en-US" sz="2000" dirty="0">
                <a:solidFill>
                  <a:srgbClr val="C00000"/>
                </a:solidFill>
              </a:rPr>
              <a:t>copyrights shall be respected </a:t>
            </a:r>
            <a:r>
              <a:rPr lang="en-US" altLang="en-US" sz="2000" dirty="0"/>
              <a:t>in all </a:t>
            </a:r>
            <a:r>
              <a:rPr lang="en-US" altLang="en-US" sz="2000" dirty="0" smtClean="0"/>
              <a:t>cases</a:t>
            </a:r>
          </a:p>
          <a:p>
            <a:pPr marL="265113" indent="0">
              <a:buNone/>
            </a:pPr>
            <a:r>
              <a:rPr lang="en-US" altLang="en-US" sz="1800" dirty="0" smtClean="0"/>
              <a:t>content can be reproduced only </a:t>
            </a:r>
            <a:r>
              <a:rPr lang="en-US" altLang="en-US" sz="1800" dirty="0"/>
              <a:t>with the </a:t>
            </a:r>
            <a:r>
              <a:rPr lang="en-US" altLang="en-US" sz="1800" b="1" dirty="0">
                <a:solidFill>
                  <a:srgbClr val="C00000"/>
                </a:solidFill>
              </a:rPr>
              <a:t>permission of the copyright holder</a:t>
            </a:r>
            <a:endParaRPr lang="en-US" altLang="en-US" sz="1800" b="1" dirty="0"/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all </a:t>
            </a:r>
            <a:r>
              <a:rPr lang="en-US" altLang="en-US" sz="2000" dirty="0"/>
              <a:t>referenced non-NATO standards shall be included </a:t>
            </a:r>
            <a:r>
              <a:rPr lang="en-US" altLang="en-US" sz="2000" dirty="0">
                <a:solidFill>
                  <a:srgbClr val="C00000"/>
                </a:solidFill>
              </a:rPr>
              <a:t>in the list of </a:t>
            </a:r>
            <a:r>
              <a:rPr lang="en-US" altLang="en-US" sz="2000" dirty="0" smtClean="0">
                <a:solidFill>
                  <a:srgbClr val="C00000"/>
                </a:solidFill>
              </a:rPr>
              <a:t>references</a:t>
            </a:r>
          </a:p>
          <a:p>
            <a:endParaRPr lang="en-US" altLang="en-US" sz="2000" dirty="0">
              <a:solidFill>
                <a:srgbClr val="C00000"/>
              </a:solidFill>
            </a:endParaRPr>
          </a:p>
          <a:p>
            <a:r>
              <a:rPr lang="en-US" altLang="en-US" sz="2000" dirty="0"/>
              <a:t>specific use of referenced non-NATO standards shall be identified as </a:t>
            </a:r>
            <a:r>
              <a:rPr lang="en-US" altLang="en-US" sz="2000" dirty="0" smtClean="0"/>
              <a:t>follows:</a:t>
            </a:r>
          </a:p>
          <a:p>
            <a:pPr marL="265113" indent="0">
              <a:buNone/>
            </a:pPr>
            <a:r>
              <a:rPr lang="en-US" altLang="en-US" sz="2000" b="1" dirty="0" smtClean="0">
                <a:solidFill>
                  <a:srgbClr val="C00000"/>
                </a:solidFill>
              </a:rPr>
              <a:t>normative </a:t>
            </a:r>
            <a:r>
              <a:rPr lang="en-US" altLang="en-US" sz="2000" b="1" dirty="0">
                <a:solidFill>
                  <a:srgbClr val="C00000"/>
                </a:solidFill>
              </a:rPr>
              <a:t>references:</a:t>
            </a:r>
            <a:r>
              <a:rPr lang="en-US" altLang="en-US" sz="2000" b="1" dirty="0"/>
              <a:t> </a:t>
            </a:r>
            <a:r>
              <a:rPr lang="en-US" altLang="en-US" sz="2000" dirty="0"/>
              <a:t>those directly referenced as part of the</a:t>
            </a:r>
            <a:br>
              <a:rPr lang="en-US" altLang="en-US" sz="2000" dirty="0"/>
            </a:br>
            <a:r>
              <a:rPr lang="en-US" altLang="en-US" sz="2000" dirty="0" smtClean="0"/>
              <a:t>requirement (</a:t>
            </a:r>
            <a:r>
              <a:rPr lang="en-US" altLang="en-US" sz="2000" b="1" dirty="0" smtClean="0"/>
              <a:t>IN STANAG</a:t>
            </a:r>
            <a:r>
              <a:rPr lang="en-US" altLang="en-US" sz="2000" dirty="0" smtClean="0"/>
              <a:t>)</a:t>
            </a:r>
          </a:p>
          <a:p>
            <a:pPr marL="265113" indent="0">
              <a:buNone/>
            </a:pPr>
            <a:r>
              <a:rPr lang="en-US" altLang="en-US" sz="2000" b="1" dirty="0" smtClean="0">
                <a:solidFill>
                  <a:srgbClr val="C00000"/>
                </a:solidFill>
              </a:rPr>
              <a:t>informative </a:t>
            </a:r>
            <a:r>
              <a:rPr lang="en-US" altLang="en-US" sz="2000" b="1" dirty="0">
                <a:solidFill>
                  <a:srgbClr val="C00000"/>
                </a:solidFill>
              </a:rPr>
              <a:t>references: </a:t>
            </a:r>
            <a:r>
              <a:rPr lang="en-US" altLang="en-US" sz="2000" dirty="0"/>
              <a:t>those listed for information </a:t>
            </a:r>
            <a:r>
              <a:rPr lang="en-US" altLang="en-US" sz="2000" dirty="0" smtClean="0"/>
              <a:t>purposes only    (not </a:t>
            </a:r>
            <a:r>
              <a:rPr lang="en-US" altLang="en-US" sz="2000" dirty="0"/>
              <a:t>part of the requirement)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7624" y="2690"/>
            <a:ext cx="7178675" cy="972000"/>
          </a:xfrm>
        </p:spPr>
        <p:txBody>
          <a:bodyPr/>
          <a:lstStyle/>
          <a:p>
            <a:pPr lvl="0" defTabSz="711200">
              <a:spcAft>
                <a:spcPct val="35000"/>
              </a:spcAft>
            </a:pPr>
            <a:r>
              <a:rPr lang="en-US" sz="2600" b="1" dirty="0" smtClean="0"/>
              <a:t>How to Reference</a:t>
            </a:r>
            <a:br>
              <a:rPr lang="en-US" sz="2600" b="1" dirty="0" smtClean="0"/>
            </a:br>
            <a:r>
              <a:rPr lang="en-US" sz="2600" b="1" dirty="0" smtClean="0"/>
              <a:t>Non-NATO </a:t>
            </a:r>
            <a:r>
              <a:rPr lang="en-US" sz="2600" b="1" dirty="0"/>
              <a:t>Standards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39999" y="0"/>
            <a:ext cx="19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76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921" y="0"/>
            <a:ext cx="7359203" cy="972000"/>
          </a:xfrm>
        </p:spPr>
        <p:txBody>
          <a:bodyPr/>
          <a:lstStyle/>
          <a:p>
            <a:r>
              <a:rPr lang="en-GB" sz="2600" b="1" dirty="0"/>
              <a:t>Implementation Guidance in STANAGs</a:t>
            </a:r>
            <a:endParaRPr lang="en-US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74" y="1681935"/>
            <a:ext cx="8515350" cy="480700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Guidance </a:t>
            </a:r>
            <a:r>
              <a:rPr lang="en-US" sz="1800" dirty="0"/>
              <a:t>should be sufficiently </a:t>
            </a:r>
            <a:r>
              <a:rPr lang="en-US" sz="1800" dirty="0">
                <a:solidFill>
                  <a:srgbClr val="C00000"/>
                </a:solidFill>
              </a:rPr>
              <a:t>detailed</a:t>
            </a:r>
            <a:r>
              <a:rPr lang="en-US" sz="1800" dirty="0"/>
              <a:t> and shall set a list of specific actions, including qualification if necessary, that </a:t>
            </a:r>
            <a:r>
              <a:rPr lang="en-US" sz="1800" dirty="0" smtClean="0"/>
              <a:t>Allies should </a:t>
            </a:r>
            <a:r>
              <a:rPr lang="en-US" sz="1800" dirty="0"/>
              <a:t>take </a:t>
            </a:r>
            <a:r>
              <a:rPr lang="en-US" sz="1800" dirty="0">
                <a:solidFill>
                  <a:srgbClr val="C00000"/>
                </a:solidFill>
              </a:rPr>
              <a:t>to complete </a:t>
            </a:r>
            <a:r>
              <a:rPr lang="en-US" sz="1800" dirty="0" smtClean="0">
                <a:solidFill>
                  <a:srgbClr val="C00000"/>
                </a:solidFill>
              </a:rPr>
              <a:t>implementation.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/>
              <a:t>OPERATIONAL STANDARDS </a:t>
            </a:r>
            <a:r>
              <a:rPr lang="en-US" b="1" dirty="0" smtClean="0"/>
              <a:t>- </a:t>
            </a:r>
            <a:r>
              <a:rPr lang="en-US" sz="1800" dirty="0"/>
              <a:t>guidance may </a:t>
            </a:r>
            <a:r>
              <a:rPr lang="en-US" sz="1800" dirty="0" smtClean="0"/>
              <a:t>address the need to: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include standard(s) covered </a:t>
            </a:r>
            <a:r>
              <a:rPr lang="en-US" sz="1800" dirty="0"/>
              <a:t>in national concepts and </a:t>
            </a:r>
            <a:r>
              <a:rPr lang="en-US" sz="1800" dirty="0" smtClean="0"/>
              <a:t>doctrine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change/develop national </a:t>
            </a:r>
            <a:r>
              <a:rPr lang="en-US" sz="1800" dirty="0"/>
              <a:t>education and training </a:t>
            </a:r>
            <a:r>
              <a:rPr lang="en-US" sz="1800" dirty="0" smtClean="0"/>
              <a:t>courses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use standard(s) covered </a:t>
            </a:r>
            <a:r>
              <a:rPr lang="en-US" sz="1800" dirty="0"/>
              <a:t>in national exercises and evaluation </a:t>
            </a:r>
            <a:r>
              <a:rPr lang="en-US" sz="1800" dirty="0" err="1" smtClean="0"/>
              <a:t>programmes</a:t>
            </a:r>
            <a:r>
              <a:rPr lang="en-US" sz="18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/>
              <a:t>MATERIEL STANDARDS </a:t>
            </a:r>
            <a:r>
              <a:rPr lang="en-US" sz="2000" b="1" dirty="0"/>
              <a:t>- </a:t>
            </a:r>
            <a:r>
              <a:rPr lang="en-US" sz="1800" dirty="0"/>
              <a:t>guidance may </a:t>
            </a:r>
            <a:r>
              <a:rPr lang="en-US" sz="1800" dirty="0" smtClean="0"/>
              <a:t>address </a:t>
            </a:r>
            <a:r>
              <a:rPr lang="en-US" sz="1800" dirty="0"/>
              <a:t>the need to</a:t>
            </a:r>
            <a:r>
              <a:rPr lang="en-US" sz="1800" dirty="0" smtClean="0"/>
              <a:t>:</a:t>
            </a:r>
            <a:endParaRPr lang="en-US" sz="18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change/develop </a:t>
            </a:r>
            <a:r>
              <a:rPr lang="en-US" sz="1800" dirty="0" smtClean="0"/>
              <a:t>national technical specifications </a:t>
            </a:r>
            <a:r>
              <a:rPr lang="en-US" sz="1800" dirty="0"/>
              <a:t>or </a:t>
            </a:r>
            <a:r>
              <a:rPr lang="en-US" sz="1800" dirty="0" err="1"/>
              <a:t>defence</a:t>
            </a:r>
            <a:r>
              <a:rPr lang="en-US" sz="1800" dirty="0"/>
              <a:t> </a:t>
            </a:r>
            <a:r>
              <a:rPr lang="en-US" sz="1800" dirty="0" smtClean="0"/>
              <a:t>standards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change national </a:t>
            </a:r>
            <a:r>
              <a:rPr lang="en-US" sz="1800" dirty="0"/>
              <a:t>procurement </a:t>
            </a:r>
            <a:r>
              <a:rPr lang="en-US" sz="1800" dirty="0" err="1" smtClean="0"/>
              <a:t>programmes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develop </a:t>
            </a:r>
            <a:r>
              <a:rPr lang="en-US" sz="1800" dirty="0"/>
              <a:t>of interface </a:t>
            </a:r>
            <a:r>
              <a:rPr lang="en-US" sz="1800" dirty="0" smtClean="0"/>
              <a:t>solutions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participate </a:t>
            </a:r>
            <a:r>
              <a:rPr lang="en-US" sz="1800" dirty="0"/>
              <a:t>in tests and </a:t>
            </a:r>
            <a:r>
              <a:rPr lang="en-US" sz="1800" dirty="0" smtClean="0"/>
              <a:t>trials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48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33858" y="853173"/>
            <a:ext cx="6094870" cy="1200329"/>
            <a:chOff x="1433858" y="853173"/>
            <a:chExt cx="6094870" cy="1200329"/>
          </a:xfrm>
        </p:grpSpPr>
        <p:sp>
          <p:nvSpPr>
            <p:cNvPr id="6" name="Hexagon 5"/>
            <p:cNvSpPr/>
            <p:nvPr/>
          </p:nvSpPr>
          <p:spPr>
            <a:xfrm>
              <a:off x="1433858" y="1059243"/>
              <a:ext cx="6094870" cy="788190"/>
            </a:xfrm>
            <a:prstGeom prst="hexagon">
              <a:avLst/>
            </a:prstGeom>
            <a:solidFill>
              <a:srgbClr val="FFFF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noAutofit/>
            </a:bodyPr>
            <a:lstStyle/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</a:rPr>
                <a:t>Each STANAG shall contain a section on implementation of the agreement.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79751" y="853173"/>
              <a:ext cx="3480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smtClean="0">
                  <a:solidFill>
                    <a:srgbClr val="C55A11"/>
                  </a:solidFill>
                </a:rPr>
                <a:t>!     </a:t>
              </a:r>
              <a:endParaRPr lang="en-US" sz="7200" b="1" dirty="0">
                <a:solidFill>
                  <a:srgbClr val="C55A1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839999" y="0"/>
            <a:ext cx="19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45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377" y="1556792"/>
            <a:ext cx="8254119" cy="4807001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Normative reference</a:t>
            </a:r>
            <a:r>
              <a:rPr lang="en-US" dirty="0" smtClean="0"/>
              <a:t>, that shall be implemented with the covered standard(s) </a:t>
            </a:r>
            <a:r>
              <a:rPr lang="en-US" b="1" dirty="0" smtClean="0"/>
              <a:t>– if any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NATO Effective Date (NED) </a:t>
            </a:r>
            <a:r>
              <a:rPr lang="en-US" dirty="0" smtClean="0"/>
              <a:t>– </a:t>
            </a:r>
            <a:r>
              <a:rPr lang="en-US" b="1" dirty="0" smtClean="0"/>
              <a:t>if required by the 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700" b="1" dirty="0" smtClean="0"/>
          </a:p>
          <a:p>
            <a:pPr marL="26511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- Proposed in the RD</a:t>
            </a:r>
          </a:p>
          <a:p>
            <a:pPr marL="26511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/>
              <a:t>- </a:t>
            </a:r>
            <a:r>
              <a:rPr lang="en-GB" dirty="0"/>
              <a:t>Forecasted </a:t>
            </a:r>
            <a:r>
              <a:rPr lang="en-US" dirty="0"/>
              <a:t>based on the national implementation </a:t>
            </a:r>
            <a:r>
              <a:rPr lang="en-US" dirty="0" smtClean="0"/>
              <a:t>  </a:t>
            </a:r>
          </a:p>
          <a:p>
            <a:pPr marL="26511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forecast </a:t>
            </a:r>
            <a:r>
              <a:rPr lang="en-US" dirty="0"/>
              <a:t>dates and the related capability implementation </a:t>
            </a:r>
            <a:endParaRPr lang="en-US" dirty="0" smtClean="0"/>
          </a:p>
          <a:p>
            <a:pPr marL="26511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  target date</a:t>
            </a:r>
          </a:p>
          <a:p>
            <a:pPr marL="26511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- Confirmed 1 month prior to the forecasted date</a:t>
            </a:r>
            <a:endParaRPr lang="en-US" dirty="0"/>
          </a:p>
          <a:p>
            <a:pPr marL="265113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921" y="0"/>
            <a:ext cx="7359203" cy="972000"/>
          </a:xfrm>
        </p:spPr>
        <p:txBody>
          <a:bodyPr/>
          <a:lstStyle/>
          <a:p>
            <a:r>
              <a:rPr lang="en-GB" sz="2600" b="1" dirty="0"/>
              <a:t>Other requirements in STANAGs</a:t>
            </a:r>
            <a:endParaRPr lang="en-US" sz="2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39999" y="0"/>
            <a:ext cx="19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49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907704" y="15205"/>
            <a:ext cx="7236296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99592" y="1844824"/>
            <a:ext cx="7704856" cy="4114909"/>
            <a:chOff x="899592" y="1340768"/>
            <a:chExt cx="7704856" cy="4114909"/>
          </a:xfrm>
        </p:grpSpPr>
        <p:grpSp>
          <p:nvGrpSpPr>
            <p:cNvPr id="3" name="Group 2"/>
            <p:cNvGrpSpPr/>
            <p:nvPr/>
          </p:nvGrpSpPr>
          <p:grpSpPr>
            <a:xfrm>
              <a:off x="899592" y="2254079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4" name="TextBox 3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>
                <a:defPPr>
                  <a:defRPr lang="en-GB"/>
                </a:defPPr>
                <a:lvl1pPr>
                  <a:defRPr sz="2400">
                    <a:solidFill>
                      <a:schemeClr val="bg1"/>
                    </a:solidFill>
                    <a:cs typeface="Arial" panose="020B0604020202020204" pitchFamily="34" charset="0"/>
                  </a:defRPr>
                </a:lvl1pPr>
              </a:lstStyle>
              <a:p>
                <a:r>
                  <a:rPr lang="en-GB" dirty="0"/>
                  <a:t>Products</a:t>
                </a:r>
                <a:endParaRPr lang="en-US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solidFill>
                <a:srgbClr val="1F4E79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899592" y="3167390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7" name="TextBox 6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Process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3.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9592" y="4994012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0" name="TextBox 9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Reference Documents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5.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899592" y="4080701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3" name="TextBox 12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Glossary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4.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99592" y="1340768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20" name="TextBox 19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Introduction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1.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336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20"/>
          <p:cNvSpPr/>
          <p:nvPr/>
        </p:nvSpPr>
        <p:spPr>
          <a:xfrm>
            <a:off x="107504" y="1030231"/>
            <a:ext cx="8836017" cy="4858612"/>
          </a:xfrm>
          <a:prstGeom prst="rightArrow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27" name="TextBox 60"/>
          <p:cNvSpPr txBox="1">
            <a:spLocks noChangeArrowheads="1"/>
          </p:cNvSpPr>
          <p:nvPr/>
        </p:nvSpPr>
        <p:spPr bwMode="auto">
          <a:xfrm>
            <a:off x="1907704" y="1"/>
            <a:ext cx="7236296" cy="96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1A6E"/>
                </a:solidFill>
                <a:latin typeface="+mn-lt"/>
              </a:rPr>
              <a:t>  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Phases 4/5: Ratification/Approval </a:t>
            </a:r>
          </a:p>
          <a:p>
            <a:pPr algn="ctr"/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&amp; Promulgation</a:t>
            </a:r>
            <a:endParaRPr lang="en-US" sz="2600" b="1" dirty="0">
              <a:solidFill>
                <a:schemeClr val="accent5">
                  <a:lumMod val="50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0591" y="2381372"/>
            <a:ext cx="1482509" cy="2092305"/>
            <a:chOff x="170591" y="2381372"/>
            <a:chExt cx="1482509" cy="2092305"/>
          </a:xfrm>
        </p:grpSpPr>
        <p:sp>
          <p:nvSpPr>
            <p:cNvPr id="22" name="Freeform 21"/>
            <p:cNvSpPr/>
            <p:nvPr/>
          </p:nvSpPr>
          <p:spPr>
            <a:xfrm>
              <a:off x="170591" y="2381372"/>
              <a:ext cx="1482509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Requirements Identification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95536" y="242088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 1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63688" y="2381370"/>
            <a:ext cx="1522265" cy="2092305"/>
            <a:chOff x="1763688" y="2381370"/>
            <a:chExt cx="1522265" cy="2092305"/>
          </a:xfrm>
        </p:grpSpPr>
        <p:sp>
          <p:nvSpPr>
            <p:cNvPr id="23" name="Freeform 22"/>
            <p:cNvSpPr/>
            <p:nvPr/>
          </p:nvSpPr>
          <p:spPr>
            <a:xfrm>
              <a:off x="1763688" y="2381370"/>
              <a:ext cx="1522265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888942"/>
                <a:satOff val="0"/>
                <a:lumOff val="-7608"/>
                <a:alphaOff val="0"/>
              </a:schemeClr>
            </a:fillRef>
            <a:effectRef idx="2">
              <a:schemeClr val="accent5">
                <a:hueOff val="1888942"/>
                <a:satOff val="0"/>
                <a:lumOff val="-7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Requirements Validation and Task  Development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28781" y="242088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 2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29613" y="2381370"/>
            <a:ext cx="1430419" cy="2092305"/>
            <a:chOff x="3429613" y="2381370"/>
            <a:chExt cx="1430419" cy="2092305"/>
          </a:xfrm>
        </p:grpSpPr>
        <p:sp>
          <p:nvSpPr>
            <p:cNvPr id="24" name="Freeform 23"/>
            <p:cNvSpPr/>
            <p:nvPr/>
          </p:nvSpPr>
          <p:spPr>
            <a:xfrm>
              <a:off x="3429613" y="2381370"/>
              <a:ext cx="1430419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rgbClr val="92D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3777884"/>
                <a:satOff val="0"/>
                <a:lumOff val="-15216"/>
                <a:alphaOff val="0"/>
              </a:schemeClr>
            </a:fillRef>
            <a:effectRef idx="2">
              <a:schemeClr val="accent5">
                <a:hueOff val="3777884"/>
                <a:satOff val="0"/>
                <a:lumOff val="-1521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Standard(s)  Development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35896" y="242088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 3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08743" y="2381370"/>
            <a:ext cx="1435465" cy="2092305"/>
            <a:chOff x="5008743" y="2381370"/>
            <a:chExt cx="1435465" cy="2092305"/>
          </a:xfrm>
        </p:grpSpPr>
        <p:sp>
          <p:nvSpPr>
            <p:cNvPr id="25" name="Freeform 24"/>
            <p:cNvSpPr/>
            <p:nvPr/>
          </p:nvSpPr>
          <p:spPr>
            <a:xfrm>
              <a:off x="5008743" y="2381370"/>
              <a:ext cx="1435465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rgbClr val="33CC33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5666826"/>
                <a:satOff val="0"/>
                <a:lumOff val="-22823"/>
                <a:alphaOff val="0"/>
              </a:schemeClr>
            </a:fillRef>
            <a:effectRef idx="2">
              <a:schemeClr val="accent5">
                <a:hueOff val="5666826"/>
                <a:satOff val="0"/>
                <a:lumOff val="-2282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Ratification / Approval &amp;</a:t>
              </a:r>
              <a:br>
                <a:rPr lang="en-US" sz="1600" b="1" kern="1200" dirty="0" smtClean="0">
                  <a:solidFill>
                    <a:schemeClr val="tx1"/>
                  </a:solidFill>
                </a:rPr>
              </a:br>
              <a:r>
                <a:rPr lang="en-US" sz="1600" b="1" kern="1200" dirty="0" smtClean="0">
                  <a:solidFill>
                    <a:schemeClr val="tx1"/>
                  </a:solidFill>
                </a:rPr>
                <a:t>Promulgation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6056" y="242088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Phases 4/5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92918" y="2381370"/>
            <a:ext cx="1478150" cy="2081773"/>
            <a:chOff x="6592918" y="2381370"/>
            <a:chExt cx="1478150" cy="2081773"/>
          </a:xfrm>
        </p:grpSpPr>
        <p:sp>
          <p:nvSpPr>
            <p:cNvPr id="26" name="Freeform 25"/>
            <p:cNvSpPr/>
            <p:nvPr/>
          </p:nvSpPr>
          <p:spPr>
            <a:xfrm>
              <a:off x="6592918" y="2381370"/>
              <a:ext cx="1478150" cy="2081773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rgbClr val="0066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9444710"/>
                <a:satOff val="0"/>
                <a:lumOff val="-38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bg2"/>
                  </a:solidFill>
                </a:rPr>
                <a:t>Implementation  / use of Standard(s)</a:t>
              </a:r>
              <a:endParaRPr lang="en-US" sz="1400" b="1" kern="1200" dirty="0">
                <a:solidFill>
                  <a:schemeClr val="bg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81309" y="242088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Phase 6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005445" y="2204864"/>
            <a:ext cx="1031051" cy="1937757"/>
            <a:chOff x="8005445" y="2204864"/>
            <a:chExt cx="1031051" cy="1937757"/>
          </a:xfrm>
        </p:grpSpPr>
        <p:sp>
          <p:nvSpPr>
            <p:cNvPr id="10" name="Freeform 9"/>
            <p:cNvSpPr/>
            <p:nvPr/>
          </p:nvSpPr>
          <p:spPr>
            <a:xfrm>
              <a:off x="8100392" y="2636912"/>
              <a:ext cx="862115" cy="1505709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9444710"/>
                <a:satOff val="0"/>
                <a:lumOff val="-38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Review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05445" y="2204864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Phase 7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86770" y="2653157"/>
            <a:ext cx="4572000" cy="1754326"/>
            <a:chOff x="2239512" y="2473135"/>
            <a:chExt cx="4572000" cy="1754326"/>
          </a:xfrm>
        </p:grpSpPr>
        <p:sp>
          <p:nvSpPr>
            <p:cNvPr id="32" name="Rectangle 31"/>
            <p:cNvSpPr/>
            <p:nvPr/>
          </p:nvSpPr>
          <p:spPr>
            <a:xfrm>
              <a:off x="2239512" y="2473135"/>
              <a:ext cx="4572000" cy="17543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</a:rPr>
                <a:t>STANAG 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Ratification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000" b="1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</a:rPr>
                <a:t>STANREC 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Approval</a:t>
              </a:r>
            </a:p>
            <a:p>
              <a:endParaRPr lang="en-GB" sz="800" b="1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endParaRPr lang="en-US" sz="2000" b="1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b="1" dirty="0" smtClean="0">
                  <a:solidFill>
                    <a:srgbClr val="C00000"/>
                  </a:solidFill>
                </a:rPr>
                <a:t>Promulgation</a:t>
              </a:r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3635896" y="3573016"/>
              <a:ext cx="144000" cy="252000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3724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231397"/>
              </p:ext>
            </p:extLst>
          </p:nvPr>
        </p:nvGraphicFramePr>
        <p:xfrm>
          <a:off x="1047376" y="1079474"/>
          <a:ext cx="8208912" cy="598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5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TA/DTA</a:t>
                      </a:r>
                      <a:r>
                        <a:rPr lang="en-GB" sz="18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STAFF:</a:t>
                      </a:r>
                      <a:endParaRPr lang="en-US" sz="18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check format and terminology and submit FD+RD</a:t>
                      </a:r>
                      <a:endParaRPr lang="en-US" sz="1800" b="0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TA/DTA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approve</a:t>
                      </a:r>
                      <a:r>
                        <a:rPr lang="en-US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 FD+RD, promulgation criteria and timeline for ratification </a:t>
                      </a:r>
                      <a:endParaRPr lang="en-US" b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9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TA/DTA</a:t>
                      </a:r>
                      <a:r>
                        <a:rPr lang="en-GB" sz="18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STAFF:</a:t>
                      </a:r>
                      <a:endParaRPr lang="en-US" sz="18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submit FD+RD, prom. criteria and timeline for rat. to NSO</a:t>
                      </a:r>
                      <a:endParaRPr lang="en-US" sz="1800" b="0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en-GB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NSO</a:t>
                      </a:r>
                      <a:r>
                        <a:rPr lang="en-GB" sz="18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distribute FD+RD and request for ratification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en-GB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NSO: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include FD+RD in NSDD </a:t>
                      </a:r>
                      <a:endParaRPr lang="en-US" sz="1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en-GB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ALLIES: 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respond</a:t>
                      </a:r>
                      <a:r>
                        <a:rPr lang="en-GB" sz="18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 to request for ratification</a:t>
                      </a:r>
                      <a:endParaRPr lang="en-US" sz="1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en-GB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NSO, TA/DTA STAFF :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assess ratification responses</a:t>
                      </a:r>
                    </a:p>
                    <a:p>
                      <a:pPr marL="0" algn="l" defTabSz="914400" rtl="0" eaLnBrk="1" latinLnBrk="0" hangingPunct="1"/>
                      <a:endParaRPr lang="en-US" sz="1700" b="1" kern="1200" dirty="0">
                        <a:solidFill>
                          <a:srgbClr val="404040"/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/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PROMULGATION</a:t>
                      </a:r>
                      <a:r>
                        <a:rPr lang="en-GB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 CRITERIA MET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1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en-GB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NSO: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submit promulgation request</a:t>
                      </a:r>
                      <a:endParaRPr lang="en-US" sz="1800" b="0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en-GB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ALLIES: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approve</a:t>
                      </a:r>
                      <a:r>
                        <a:rPr lang="en-GB" sz="18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 promulgation</a:t>
                      </a:r>
                      <a:endParaRPr lang="en-US" sz="1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en-GB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NSO: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promulgate, distribute and include in the</a:t>
                      </a:r>
                      <a:r>
                        <a:rPr lang="en-GB" sz="18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 NSDD</a:t>
                      </a:r>
                      <a:endParaRPr lang="en-US" sz="1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7" name="TextBox 60"/>
          <p:cNvSpPr txBox="1">
            <a:spLocks noChangeArrowheads="1"/>
          </p:cNvSpPr>
          <p:nvPr/>
        </p:nvSpPr>
        <p:spPr bwMode="auto">
          <a:xfrm>
            <a:off x="1547664" y="-46987"/>
            <a:ext cx="7122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1A6E"/>
                </a:solidFill>
                <a:latin typeface="+mn-lt"/>
              </a:rPr>
              <a:t>  </a:t>
            </a:r>
            <a:endParaRPr lang="en-US" sz="2800" dirty="0">
              <a:solidFill>
                <a:srgbClr val="001A6E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8976" y="1079474"/>
            <a:ext cx="1435465" cy="2092305"/>
            <a:chOff x="323528" y="2392401"/>
            <a:chExt cx="1435465" cy="2092305"/>
          </a:xfrm>
        </p:grpSpPr>
        <p:sp>
          <p:nvSpPr>
            <p:cNvPr id="25" name="Freeform 24"/>
            <p:cNvSpPr/>
            <p:nvPr/>
          </p:nvSpPr>
          <p:spPr>
            <a:xfrm>
              <a:off x="323528" y="2392401"/>
              <a:ext cx="1435465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rgbClr val="33CC33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5666826"/>
                <a:satOff val="0"/>
                <a:lumOff val="-22823"/>
                <a:alphaOff val="0"/>
              </a:schemeClr>
            </a:fillRef>
            <a:effectRef idx="2">
              <a:schemeClr val="accent5">
                <a:hueOff val="5666826"/>
                <a:satOff val="0"/>
                <a:lumOff val="-2282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Ratification / Approval &amp;</a:t>
              </a:r>
              <a:br>
                <a:rPr lang="en-US" sz="1600" b="1" kern="1200" dirty="0" smtClean="0">
                  <a:solidFill>
                    <a:schemeClr val="tx1"/>
                  </a:solidFill>
                </a:rPr>
              </a:br>
              <a:r>
                <a:rPr lang="en-US" sz="1600" b="1" kern="1200" dirty="0" smtClean="0">
                  <a:solidFill>
                    <a:schemeClr val="tx1"/>
                  </a:solidFill>
                </a:rPr>
                <a:t>Promulgation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1846" y="2492896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Phases 4/5</a:t>
              </a:r>
              <a:endParaRPr lang="en-US" dirty="0"/>
            </a:p>
          </p:txBody>
        </p:sp>
      </p:grpSp>
      <p:sp>
        <p:nvSpPr>
          <p:cNvPr id="9" name="TextBox 60"/>
          <p:cNvSpPr txBox="1">
            <a:spLocks noChangeArrowheads="1"/>
          </p:cNvSpPr>
          <p:nvPr/>
        </p:nvSpPr>
        <p:spPr bwMode="auto">
          <a:xfrm>
            <a:off x="899592" y="248478"/>
            <a:ext cx="908780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 smtClean="0">
                <a:solidFill>
                  <a:srgbClr val="001A6E"/>
                </a:solidFill>
                <a:latin typeface="+mn-lt"/>
              </a:rPr>
              <a:t>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Phase 4: Ratification of 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STANAGS</a:t>
            </a:r>
            <a:endParaRPr lang="en-US" sz="2600" b="1" dirty="0">
              <a:solidFill>
                <a:schemeClr val="accent5">
                  <a:lumMod val="50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449445" y="957906"/>
            <a:ext cx="240561" cy="5832000"/>
          </a:xfrm>
          <a:prstGeom prst="downArrow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58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244" y="2492896"/>
            <a:ext cx="8515350" cy="5688632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b="1" dirty="0" smtClean="0">
                <a:solidFill>
                  <a:schemeClr val="tx1"/>
                </a:solidFill>
              </a:rPr>
              <a:t>NATIONAL ANALYSIS OF :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rgbClr val="002060"/>
                </a:solidFill>
              </a:rPr>
              <a:t>Capabilities </a:t>
            </a:r>
            <a:r>
              <a:rPr lang="en-US" sz="1800">
                <a:solidFill>
                  <a:srgbClr val="002060"/>
                </a:solidFill>
              </a:rPr>
              <a:t>supported </a:t>
            </a:r>
            <a:r>
              <a:rPr lang="en-US" sz="1800" smtClean="0">
                <a:solidFill>
                  <a:srgbClr val="002060"/>
                </a:solidFill>
              </a:rPr>
              <a:t>b </a:t>
            </a:r>
            <a:r>
              <a:rPr lang="en-US" sz="1800" dirty="0">
                <a:solidFill>
                  <a:srgbClr val="002060"/>
                </a:solidFill>
              </a:rPr>
              <a:t>Allied standard(s)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002060"/>
                </a:solidFill>
              </a:rPr>
              <a:t>National plans for </a:t>
            </a:r>
            <a:r>
              <a:rPr lang="en-US" sz="1800" dirty="0" smtClean="0">
                <a:solidFill>
                  <a:srgbClr val="002060"/>
                </a:solidFill>
              </a:rPr>
              <a:t>development/procurement </a:t>
            </a:r>
            <a:r>
              <a:rPr lang="en-US" sz="1800" dirty="0">
                <a:solidFill>
                  <a:srgbClr val="002060"/>
                </a:solidFill>
              </a:rPr>
              <a:t>of affected capabilities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002060"/>
                </a:solidFill>
              </a:rPr>
              <a:t>National military services concerned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002060"/>
                </a:solidFill>
              </a:rPr>
              <a:t>Required national actions for the implementation of the standard(s), e.g.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</a:rPr>
              <a:t>procurement of new material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</a:rPr>
              <a:t>change of national education and training courses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</a:rPr>
              <a:t>software changes to existing IT systems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002060"/>
                </a:solidFill>
              </a:rPr>
              <a:t>Required and available resources for the implementation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rgbClr val="002060"/>
                </a:solidFill>
              </a:rPr>
              <a:t>Timelines/roadmaps </a:t>
            </a:r>
            <a:r>
              <a:rPr lang="en-US" sz="1800" dirty="0">
                <a:solidFill>
                  <a:srgbClr val="002060"/>
                </a:solidFill>
              </a:rPr>
              <a:t>for implementation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002060"/>
                </a:solidFill>
              </a:rPr>
              <a:t>National </a:t>
            </a:r>
            <a:r>
              <a:rPr lang="en-US" sz="1800" dirty="0" smtClean="0">
                <a:solidFill>
                  <a:srgbClr val="002060"/>
                </a:solidFill>
              </a:rPr>
              <a:t>limitations/caveats </a:t>
            </a:r>
            <a:r>
              <a:rPr lang="en-US" sz="1800" dirty="0">
                <a:solidFill>
                  <a:srgbClr val="002060"/>
                </a:solidFill>
              </a:rPr>
              <a:t>preventing </a:t>
            </a:r>
            <a:r>
              <a:rPr lang="en-US" sz="1800" dirty="0" smtClean="0">
                <a:solidFill>
                  <a:srgbClr val="002060"/>
                </a:solidFill>
              </a:rPr>
              <a:t>full implementation</a:t>
            </a:r>
          </a:p>
        </p:txBody>
      </p:sp>
      <p:sp>
        <p:nvSpPr>
          <p:cNvPr id="8" name="TextBox 60"/>
          <p:cNvSpPr txBox="1">
            <a:spLocks noChangeArrowheads="1"/>
          </p:cNvSpPr>
          <p:nvPr/>
        </p:nvSpPr>
        <p:spPr bwMode="auto">
          <a:xfrm>
            <a:off x="1979712" y="260648"/>
            <a:ext cx="729121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 smtClean="0">
                <a:solidFill>
                  <a:srgbClr val="001A6E"/>
                </a:solidFill>
                <a:latin typeface="+mn-lt"/>
              </a:rPr>
              <a:t> 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National Ratification Process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73324" y="906976"/>
            <a:ext cx="7741368" cy="1157155"/>
            <a:chOff x="1347464" y="976680"/>
            <a:chExt cx="12326029" cy="577842"/>
          </a:xfrm>
        </p:grpSpPr>
        <p:sp>
          <p:nvSpPr>
            <p:cNvPr id="12" name="Hexagon 11"/>
            <p:cNvSpPr/>
            <p:nvPr/>
          </p:nvSpPr>
          <p:spPr>
            <a:xfrm>
              <a:off x="1347464" y="1040512"/>
              <a:ext cx="12326029" cy="514010"/>
            </a:xfrm>
            <a:prstGeom prst="hexagon">
              <a:avLst/>
            </a:prstGeom>
            <a:solidFill>
              <a:srgbClr val="FFFF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noAutofit/>
            </a:bodyPr>
            <a:lstStyle/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The ratification process is the process by </a:t>
              </a: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w</a:t>
              </a: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hich a NATO member nation determines its position regarding the implementation of a STANAG.</a:t>
              </a:r>
              <a:endParaRPr lang="en-US" sz="2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91110" y="976680"/>
              <a:ext cx="348082" cy="553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 smtClean="0">
                  <a:solidFill>
                    <a:srgbClr val="C55A11"/>
                  </a:solidFill>
                </a:rPr>
                <a:t>!</a:t>
              </a:r>
              <a:r>
                <a:rPr lang="en-GB" sz="6600" b="1" dirty="0" smtClean="0">
                  <a:solidFill>
                    <a:srgbClr val="C55A11"/>
                  </a:solidFill>
                </a:rPr>
                <a:t>    </a:t>
              </a:r>
              <a:endParaRPr lang="en-US" sz="6600" b="1" dirty="0">
                <a:solidFill>
                  <a:srgbClr val="C55A1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829727" y="6504570"/>
            <a:ext cx="62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05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13551"/>
            <a:ext cx="7178675" cy="570026"/>
          </a:xfrm>
        </p:spPr>
        <p:txBody>
          <a:bodyPr/>
          <a:lstStyle/>
          <a:p>
            <a:pPr algn="ctr"/>
            <a:r>
              <a:rPr lang="en-GB" sz="2600" b="1" dirty="0" smtClean="0"/>
              <a:t>Ratification Responses</a:t>
            </a:r>
            <a:endParaRPr lang="en-GB" sz="2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124744"/>
            <a:ext cx="820891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</a:rPr>
              <a:t>ratifying and </a:t>
            </a:r>
            <a:r>
              <a:rPr lang="en-US" sz="2000" b="1" dirty="0" smtClean="0">
                <a:solidFill>
                  <a:srgbClr val="002060"/>
                </a:solidFill>
              </a:rPr>
              <a:t>implementing</a:t>
            </a:r>
          </a:p>
          <a:p>
            <a:pPr lvl="0"/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   will implement fully</a:t>
            </a:r>
          </a:p>
          <a:p>
            <a:pPr lvl="0"/>
            <a:r>
              <a:rPr lang="en-US" dirty="0" smtClean="0">
                <a:solidFill>
                  <a:schemeClr val="accent6"/>
                </a:solidFill>
              </a:rPr>
              <a:t>     provide date/timescale</a:t>
            </a:r>
          </a:p>
          <a:p>
            <a:pPr lvl="0"/>
            <a:endParaRPr lang="en-US" sz="1000" dirty="0" smtClean="0">
              <a:solidFill>
                <a:schemeClr val="accent6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2060"/>
                </a:solidFill>
              </a:rPr>
              <a:t>ratifying </a:t>
            </a:r>
            <a:r>
              <a:rPr lang="en-US" sz="2000" b="1" dirty="0">
                <a:solidFill>
                  <a:srgbClr val="002060"/>
                </a:solidFill>
              </a:rPr>
              <a:t>and implementing - with reservations</a:t>
            </a:r>
            <a:r>
              <a:rPr lang="en-US" sz="2000" b="1" dirty="0" smtClean="0">
                <a:solidFill>
                  <a:srgbClr val="002060"/>
                </a:solidFill>
              </a:rPr>
              <a:t>;</a:t>
            </a:r>
          </a:p>
          <a:p>
            <a:pPr lvl="0"/>
            <a:r>
              <a:rPr lang="en-US" sz="2000" dirty="0" smtClean="0">
                <a:solidFill>
                  <a:schemeClr val="accent6"/>
                </a:solidFill>
              </a:rPr>
              <a:t>     </a:t>
            </a:r>
            <a:r>
              <a:rPr lang="en-US" dirty="0" smtClean="0">
                <a:solidFill>
                  <a:schemeClr val="accent6"/>
                </a:solidFill>
              </a:rPr>
              <a:t>will implement but has concerns/impediments in some areas</a:t>
            </a:r>
          </a:p>
          <a:p>
            <a:pPr lvl="0"/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    provide date/timescale</a:t>
            </a:r>
          </a:p>
          <a:p>
            <a:pPr lvl="0"/>
            <a:endParaRPr lang="en-US" sz="1000" dirty="0" smtClean="0">
              <a:solidFill>
                <a:schemeClr val="accent6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2060"/>
                </a:solidFill>
              </a:rPr>
              <a:t>ratifying</a:t>
            </a:r>
            <a:r>
              <a:rPr lang="en-US" sz="2000" b="1" dirty="0">
                <a:solidFill>
                  <a:srgbClr val="002060"/>
                </a:solidFill>
              </a:rPr>
              <a:t>, future implementation</a:t>
            </a:r>
            <a:r>
              <a:rPr lang="en-US" sz="20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   will </a:t>
            </a:r>
            <a:r>
              <a:rPr lang="en-US" dirty="0">
                <a:solidFill>
                  <a:schemeClr val="accent6"/>
                </a:solidFill>
              </a:rPr>
              <a:t>implement </a:t>
            </a:r>
            <a:r>
              <a:rPr lang="en-US" dirty="0" smtClean="0">
                <a:solidFill>
                  <a:schemeClr val="accent6"/>
                </a:solidFill>
              </a:rPr>
              <a:t>fully</a:t>
            </a:r>
          </a:p>
          <a:p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   unable to provide date/timescale</a:t>
            </a:r>
          </a:p>
          <a:p>
            <a:endParaRPr lang="en-GB" sz="1000" dirty="0">
              <a:solidFill>
                <a:schemeClr val="accent6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2060"/>
                </a:solidFill>
              </a:rPr>
              <a:t>ratifying</a:t>
            </a:r>
            <a:r>
              <a:rPr lang="en-US" sz="2000" b="1" dirty="0">
                <a:solidFill>
                  <a:srgbClr val="002060"/>
                </a:solidFill>
              </a:rPr>
              <a:t>, future implementation - with reservations</a:t>
            </a:r>
            <a:r>
              <a:rPr lang="en-US" sz="20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   will </a:t>
            </a:r>
            <a:r>
              <a:rPr lang="en-US" dirty="0">
                <a:solidFill>
                  <a:schemeClr val="accent6"/>
                </a:solidFill>
              </a:rPr>
              <a:t>implement but has concerns/impediments in some </a:t>
            </a:r>
            <a:r>
              <a:rPr lang="en-US" dirty="0" smtClean="0">
                <a:solidFill>
                  <a:schemeClr val="accent6"/>
                </a:solidFill>
              </a:rPr>
              <a:t>areas</a:t>
            </a:r>
          </a:p>
          <a:p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   unable </a:t>
            </a:r>
            <a:r>
              <a:rPr lang="en-US" dirty="0">
                <a:solidFill>
                  <a:schemeClr val="accent6"/>
                </a:solidFill>
              </a:rPr>
              <a:t>to provide </a:t>
            </a:r>
            <a:r>
              <a:rPr lang="en-US" dirty="0" smtClean="0">
                <a:solidFill>
                  <a:schemeClr val="accent6"/>
                </a:solidFill>
              </a:rPr>
              <a:t>date/timescale</a:t>
            </a:r>
          </a:p>
          <a:p>
            <a:endParaRPr lang="en-GB" sz="1000" dirty="0">
              <a:solidFill>
                <a:schemeClr val="accent6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2060"/>
                </a:solidFill>
              </a:rPr>
              <a:t>not ratifying</a:t>
            </a:r>
          </a:p>
          <a:p>
            <a:pPr lvl="0"/>
            <a:r>
              <a:rPr lang="en-US" sz="2000" b="1" dirty="0" smtClean="0">
                <a:solidFill>
                  <a:srgbClr val="002060"/>
                </a:solidFill>
              </a:rPr>
              <a:t>    </a:t>
            </a:r>
            <a:r>
              <a:rPr lang="en-US" dirty="0">
                <a:solidFill>
                  <a:srgbClr val="FF5050"/>
                </a:solidFill>
              </a:rPr>
              <a:t>o</a:t>
            </a:r>
            <a:r>
              <a:rPr lang="en-US" dirty="0" smtClean="0">
                <a:solidFill>
                  <a:srgbClr val="FF5050"/>
                </a:solidFill>
              </a:rPr>
              <a:t>bject to promulgation </a:t>
            </a:r>
            <a:r>
              <a:rPr lang="en-US" b="1" dirty="0" smtClean="0">
                <a:solidFill>
                  <a:srgbClr val="002060"/>
                </a:solidFill>
              </a:rPr>
              <a:t>/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inability to implement</a:t>
            </a:r>
          </a:p>
          <a:p>
            <a:pPr lvl="0"/>
            <a:endParaRPr lang="en-U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2060"/>
                </a:solidFill>
              </a:rPr>
              <a:t>not participating</a:t>
            </a:r>
          </a:p>
          <a:p>
            <a:pPr lvl="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do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not have the capability / not interested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44207" y="4941168"/>
            <a:ext cx="2803013" cy="2004328"/>
            <a:chOff x="5261905" y="4869160"/>
            <a:chExt cx="4128808" cy="21236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152" y="4869160"/>
              <a:ext cx="2772317" cy="1730330"/>
            </a:xfrm>
            <a:prstGeom prst="rect">
              <a:avLst/>
            </a:prstGeom>
            <a:ln w="57150">
              <a:solidFill>
                <a:srgbClr val="FFC000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261905" y="6605682"/>
              <a:ext cx="4128808" cy="38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accent4">
                      <a:lumMod val="75000"/>
                    </a:schemeClr>
                  </a:solidFill>
                </a:rPr>
                <a:t>E-REPORTING TOOL</a:t>
              </a:r>
              <a:endParaRPr lang="en-US" sz="1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21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956434"/>
              </p:ext>
            </p:extLst>
          </p:nvPr>
        </p:nvGraphicFramePr>
        <p:xfrm>
          <a:off x="1043608" y="1384067"/>
          <a:ext cx="8208912" cy="363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5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TA/DTA</a:t>
                      </a:r>
                      <a:r>
                        <a:rPr lang="en-GB" sz="18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STAFF:</a:t>
                      </a:r>
                      <a:endParaRPr lang="en-US" sz="18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check format and terminology and submit FD+AD</a:t>
                      </a:r>
                      <a:endParaRPr lang="en-US" sz="1800" b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TA/DTA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approve FD+AD and timeline for approval</a:t>
                      </a:r>
                    </a:p>
                    <a:p>
                      <a:endParaRPr lang="en-US" sz="1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9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TA/DTA</a:t>
                      </a:r>
                      <a:r>
                        <a:rPr lang="en-GB" sz="18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STAFF:</a:t>
                      </a:r>
                      <a:endParaRPr lang="en-US" sz="18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submit FD+AD </a:t>
                      </a:r>
                      <a:r>
                        <a:rPr lang="en-GB" sz="1800" b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and timeline </a:t>
                      </a:r>
                      <a:r>
                        <a:rPr lang="en-GB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for approval to NSO</a:t>
                      </a:r>
                      <a:endParaRPr lang="en-US" sz="1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en-GB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NSO</a:t>
                      </a:r>
                      <a:r>
                        <a:rPr lang="en-GB" sz="18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distribute FD+AD and request for approval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en-GB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NSO: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include FD+AD in NSDD </a:t>
                      </a:r>
                      <a:endParaRPr lang="en-US" sz="1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/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SILENCE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 PASSED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1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r"/>
                      <a:r>
                        <a:rPr lang="en-GB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NSO: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promulgate, distribute and include in the</a:t>
                      </a:r>
                      <a:r>
                        <a:rPr lang="en-GB" sz="180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anose="020B0604020202020204" pitchFamily="34" charset="0"/>
                        </a:rPr>
                        <a:t> NSDD</a:t>
                      </a:r>
                      <a:endParaRPr lang="en-US" sz="18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TextBox 60"/>
          <p:cNvSpPr txBox="1">
            <a:spLocks noChangeArrowheads="1"/>
          </p:cNvSpPr>
          <p:nvPr/>
        </p:nvSpPr>
        <p:spPr bwMode="auto">
          <a:xfrm>
            <a:off x="1547664" y="-46987"/>
            <a:ext cx="7122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1A6E"/>
                </a:solidFill>
                <a:latin typeface="+mn-lt"/>
              </a:rPr>
              <a:t>  </a:t>
            </a:r>
            <a:endParaRPr lang="en-US" sz="2800" dirty="0">
              <a:solidFill>
                <a:srgbClr val="001A6E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8976" y="1079474"/>
            <a:ext cx="1435465" cy="2092305"/>
            <a:chOff x="323528" y="2392401"/>
            <a:chExt cx="1435465" cy="2092305"/>
          </a:xfrm>
        </p:grpSpPr>
        <p:sp>
          <p:nvSpPr>
            <p:cNvPr id="25" name="Freeform 24"/>
            <p:cNvSpPr/>
            <p:nvPr/>
          </p:nvSpPr>
          <p:spPr>
            <a:xfrm>
              <a:off x="323528" y="2392401"/>
              <a:ext cx="1435465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rgbClr val="33CC33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5666826"/>
                <a:satOff val="0"/>
                <a:lumOff val="-22823"/>
                <a:alphaOff val="0"/>
              </a:schemeClr>
            </a:fillRef>
            <a:effectRef idx="2">
              <a:schemeClr val="accent5">
                <a:hueOff val="5666826"/>
                <a:satOff val="0"/>
                <a:lumOff val="-2282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Ratification / Approval &amp;</a:t>
              </a:r>
              <a:br>
                <a:rPr lang="en-US" sz="1600" b="1" kern="1200" dirty="0" smtClean="0">
                  <a:solidFill>
                    <a:schemeClr val="tx1"/>
                  </a:solidFill>
                </a:rPr>
              </a:br>
              <a:r>
                <a:rPr lang="en-US" sz="1600" b="1" kern="1200" dirty="0" smtClean="0">
                  <a:solidFill>
                    <a:schemeClr val="tx1"/>
                  </a:solidFill>
                </a:rPr>
                <a:t>Promulgation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1846" y="2492896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Phases 4/5</a:t>
              </a:r>
              <a:endParaRPr lang="en-US" dirty="0"/>
            </a:p>
          </p:txBody>
        </p:sp>
      </p:grpSp>
      <p:sp>
        <p:nvSpPr>
          <p:cNvPr id="9" name="TextBox 60"/>
          <p:cNvSpPr txBox="1">
            <a:spLocks noChangeArrowheads="1"/>
          </p:cNvSpPr>
          <p:nvPr/>
        </p:nvSpPr>
        <p:spPr bwMode="auto">
          <a:xfrm>
            <a:off x="899592" y="248478"/>
            <a:ext cx="908780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 smtClean="0">
                <a:solidFill>
                  <a:srgbClr val="001A6E"/>
                </a:solidFill>
                <a:latin typeface="+mn-lt"/>
              </a:rPr>
              <a:t>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Phase 4: 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Approval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of STANRECS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3487138" y="1132415"/>
            <a:ext cx="240561" cy="4248000"/>
          </a:xfrm>
          <a:prstGeom prst="downArrow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683568" y="5644185"/>
            <a:ext cx="7741368" cy="1029329"/>
          </a:xfrm>
          <a:prstGeom prst="hexagon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Administrative 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Publications which are not covered by a STANAG or a STANREC are also approved using the silence procedure.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200" y="5516359"/>
            <a:ext cx="218613" cy="1107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rgbClr val="C55A11"/>
                </a:solidFill>
              </a:rPr>
              <a:t>!</a:t>
            </a:r>
            <a:r>
              <a:rPr lang="en-GB" sz="6600" b="1" dirty="0" smtClean="0">
                <a:solidFill>
                  <a:srgbClr val="C55A11"/>
                </a:solidFill>
              </a:rPr>
              <a:t>    </a:t>
            </a:r>
            <a:endParaRPr lang="en-US" sz="6600" b="1" dirty="0">
              <a:solidFill>
                <a:srgbClr val="C55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58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42743" y="260648"/>
            <a:ext cx="7178675" cy="972000"/>
          </a:xfrm>
        </p:spPr>
        <p:txBody>
          <a:bodyPr anchor="t"/>
          <a:lstStyle/>
          <a:p>
            <a:r>
              <a:rPr lang="en-GB" sz="2600" b="1" dirty="0"/>
              <a:t>Standard Related Documents</a:t>
            </a:r>
            <a:endParaRPr lang="en-US" sz="2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8490" y="619378"/>
            <a:ext cx="835292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914400" algn="l"/>
                <a:tab pos="1371600" algn="l"/>
                <a:tab pos="1828800" algn="l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914400" algn="l"/>
                <a:tab pos="1371600" algn="l"/>
                <a:tab pos="1828800" algn="l"/>
              </a:tabLst>
            </a:pPr>
            <a:r>
              <a:rPr lang="en-GB" dirty="0">
                <a:ea typeface="Times New Roman" panose="02020603050405020304" pitchFamily="18" charset="0"/>
              </a:rPr>
              <a:t> </a:t>
            </a:r>
            <a:endParaRPr lang="en-US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tabLst>
                <a:tab pos="914400" algn="l"/>
                <a:tab pos="1371600" algn="l"/>
                <a:tab pos="1828800" algn="l"/>
              </a:tabLs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TAs/DTAs shall approve the </a:t>
            </a:r>
            <a:r>
              <a:rPr lang="en-US" sz="2400" dirty="0">
                <a:solidFill>
                  <a:srgbClr val="C00000"/>
                </a:solidFill>
                <a:cs typeface="Arial" panose="020B0604020202020204" pitchFamily="34" charset="0"/>
              </a:rPr>
              <a:t>link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of an SRD to one or more </a:t>
            </a:r>
            <a:r>
              <a:rPr lang="en-US" sz="2400" dirty="0">
                <a:solidFill>
                  <a:srgbClr val="C00000"/>
                </a:solidFill>
                <a:cs typeface="Arial" panose="020B0604020202020204" pitchFamily="34" charset="0"/>
              </a:rPr>
              <a:t>Allied standards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either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0"/>
              </a:spcAft>
              <a:tabLst>
                <a:tab pos="914400" algn="l"/>
                <a:tab pos="1371600" algn="l"/>
                <a:tab pos="1828800" algn="l"/>
              </a:tabLst>
            </a:pPr>
            <a:endParaRPr lang="en-US" sz="5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900113" algn="l"/>
                <a:tab pos="1828800" algn="l"/>
              </a:tabLst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as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part of a ratification or approval process </a:t>
            </a:r>
            <a:r>
              <a:rPr lang="en-US" sz="2400" dirty="0">
                <a:solidFill>
                  <a:srgbClr val="C00000"/>
                </a:solidFill>
                <a:cs typeface="Arial" panose="020B0604020202020204" pitchFamily="34" charset="0"/>
              </a:rPr>
              <a:t>package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. SRDs shall be included as related documents within the covering document. 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900113" algn="l"/>
                <a:tab pos="1828800" algn="l"/>
              </a:tabLst>
            </a:pPr>
            <a:endParaRPr lang="en-US" sz="5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900113" algn="l"/>
                <a:tab pos="1828800" algn="l"/>
              </a:tabLst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by </a:t>
            </a:r>
            <a:r>
              <a:rPr lang="en-US" sz="2400" dirty="0">
                <a:solidFill>
                  <a:srgbClr val="C00000"/>
                </a:solidFill>
                <a:cs typeface="Arial" panose="020B0604020202020204" pitchFamily="34" charset="0"/>
              </a:rPr>
              <a:t>separate approval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, if the SRD is planned to be linked to an already promulgated Allied standard. </a:t>
            </a:r>
          </a:p>
          <a:p>
            <a:pPr marL="450215" indent="-450215" algn="just">
              <a:spcAft>
                <a:spcPts val="0"/>
              </a:spcAft>
              <a:tabLst>
                <a:tab pos="450215" algn="l"/>
                <a:tab pos="900430" algn="l"/>
                <a:tab pos="1828800" algn="l"/>
              </a:tabLs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/>
            </a:r>
            <a:br>
              <a:rPr lang="en-US" dirty="0">
                <a:ea typeface="Times New Roman" panose="02020603050405020304" pitchFamily="18" charset="0"/>
              </a:rPr>
            </a:br>
            <a:endParaRPr lang="en-US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920" y="4077072"/>
            <a:ext cx="1316034" cy="18173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829" y="4256465"/>
            <a:ext cx="1649727" cy="23922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Curved Right Arrow 11"/>
          <p:cNvSpPr/>
          <p:nvPr/>
        </p:nvSpPr>
        <p:spPr>
          <a:xfrm rot="14249401">
            <a:off x="4034910" y="5855302"/>
            <a:ext cx="504055" cy="755680"/>
          </a:xfrm>
          <a:prstGeom prst="curv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82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-9525"/>
            <a:ext cx="7178675" cy="972000"/>
          </a:xfrm>
        </p:spPr>
        <p:txBody>
          <a:bodyPr/>
          <a:lstStyle/>
          <a:p>
            <a:r>
              <a:rPr lang="en-US" sz="2600" b="1" dirty="0" smtClean="0">
                <a:ea typeface="+mn-ea"/>
              </a:rPr>
              <a:t>Process </a:t>
            </a:r>
            <a:r>
              <a:rPr lang="en-US" sz="2600" b="1" dirty="0">
                <a:ea typeface="+mn-ea"/>
              </a:rPr>
              <a:t>to </a:t>
            </a:r>
            <a:r>
              <a:rPr lang="en-US" sz="2600" b="1" dirty="0" smtClean="0">
                <a:ea typeface="+mn-ea"/>
              </a:rPr>
              <a:t>Meet Urgent Standardization Requirements </a:t>
            </a:r>
            <a:r>
              <a:rPr lang="en-US" sz="2600" b="1" dirty="0">
                <a:ea typeface="+mn-ea"/>
              </a:rPr>
              <a:t>(FAST TRACK)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1635" y="1777894"/>
            <a:ext cx="8515350" cy="549793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Identified </a:t>
            </a:r>
            <a:r>
              <a:rPr lang="en-US" sz="2600" dirty="0" smtClean="0">
                <a:solidFill>
                  <a:srgbClr val="C00000"/>
                </a:solidFill>
              </a:rPr>
              <a:t>in the ST/RT </a:t>
            </a:r>
            <a:r>
              <a:rPr lang="en-US" sz="2600" dirty="0" smtClean="0"/>
              <a:t>and may be proposed in SP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Validated/approved by relevant TA/</a:t>
            </a:r>
            <a:r>
              <a:rPr lang="en-US" sz="2600" u="sng" dirty="0" smtClean="0"/>
              <a:t>DTA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Phases/steps same as ‘normal process’, always covered by a STANAG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00" dirty="0"/>
              <a:t>Allocated time for ratification to be set by TA/DTA and to be kept </a:t>
            </a:r>
            <a:r>
              <a:rPr lang="en-US" sz="2600" dirty="0">
                <a:solidFill>
                  <a:srgbClr val="C00000"/>
                </a:solidFill>
              </a:rPr>
              <a:t>as short as possible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>
                <a:solidFill>
                  <a:srgbClr val="C00000"/>
                </a:solidFill>
              </a:rPr>
              <a:t>Promulgation criteria: absence of objection to promulgation at the end of the ratification suspense date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If no objection, </a:t>
            </a:r>
            <a:r>
              <a:rPr lang="en-US" sz="2600" dirty="0" smtClean="0">
                <a:solidFill>
                  <a:srgbClr val="C00000"/>
                </a:solidFill>
              </a:rPr>
              <a:t>NSO promulgates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TA/DTA to define </a:t>
            </a:r>
            <a:r>
              <a:rPr lang="en-US" sz="2600" dirty="0" smtClean="0">
                <a:solidFill>
                  <a:srgbClr val="C00000"/>
                </a:solidFill>
              </a:rPr>
              <a:t>secondary promulgation criteria </a:t>
            </a:r>
            <a:r>
              <a:rPr lang="en-US" sz="2600" dirty="0" smtClean="0"/>
              <a:t>(= promulgation </a:t>
            </a:r>
            <a:r>
              <a:rPr lang="en-US" sz="2600" dirty="0"/>
              <a:t>criteria for ‘normal </a:t>
            </a:r>
            <a:r>
              <a:rPr lang="en-US" sz="2600" dirty="0" smtClean="0"/>
              <a:t>process’) to be used for the review of the document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First review after 2 years, then enter the normal (5 year) review cycle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/>
              <a:t>Use of fast track visible in the NSDD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6" name="Hexagon 5"/>
          <p:cNvSpPr/>
          <p:nvPr/>
        </p:nvSpPr>
        <p:spPr>
          <a:xfrm>
            <a:off x="641635" y="1436496"/>
            <a:ext cx="8394861" cy="582102"/>
          </a:xfrm>
          <a:prstGeom prst="hexagon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Expedited process to meet urgent standardization requirements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1053197"/>
            <a:ext cx="218613" cy="1107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C55A11"/>
                </a:solidFill>
              </a:rPr>
              <a:t>!</a:t>
            </a:r>
            <a:r>
              <a:rPr lang="en-GB" sz="6600" b="1" dirty="0" smtClean="0">
                <a:solidFill>
                  <a:srgbClr val="C55A11"/>
                </a:solidFill>
              </a:rPr>
              <a:t>    </a:t>
            </a:r>
            <a:endParaRPr lang="en-US" sz="6600" b="1" dirty="0">
              <a:solidFill>
                <a:srgbClr val="C55A1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39999" y="0"/>
            <a:ext cx="19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5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20"/>
          <p:cNvSpPr/>
          <p:nvPr/>
        </p:nvSpPr>
        <p:spPr>
          <a:xfrm>
            <a:off x="107504" y="1030231"/>
            <a:ext cx="8836017" cy="4858612"/>
          </a:xfrm>
          <a:prstGeom prst="rightArrow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27" name="TextBox 60"/>
          <p:cNvSpPr txBox="1">
            <a:spLocks noChangeArrowheads="1"/>
          </p:cNvSpPr>
          <p:nvPr/>
        </p:nvSpPr>
        <p:spPr bwMode="auto">
          <a:xfrm>
            <a:off x="1907704" y="1"/>
            <a:ext cx="7236296" cy="96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600" b="1" dirty="0" smtClean="0">
                <a:solidFill>
                  <a:srgbClr val="001A6E"/>
                </a:solidFill>
                <a:cs typeface="Arial" panose="020B0604020202020204" pitchFamily="34" charset="0"/>
              </a:rPr>
              <a:t>  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Phase 6: Implementation/Use</a:t>
            </a:r>
            <a:endParaRPr lang="en-US" sz="2600" b="1" dirty="0">
              <a:solidFill>
                <a:schemeClr val="accent5">
                  <a:lumMod val="50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0591" y="2381372"/>
            <a:ext cx="1482509" cy="2092305"/>
            <a:chOff x="170591" y="2381372"/>
            <a:chExt cx="1482509" cy="2092305"/>
          </a:xfrm>
        </p:grpSpPr>
        <p:sp>
          <p:nvSpPr>
            <p:cNvPr id="22" name="Freeform 21"/>
            <p:cNvSpPr/>
            <p:nvPr/>
          </p:nvSpPr>
          <p:spPr>
            <a:xfrm>
              <a:off x="170591" y="2381372"/>
              <a:ext cx="1482509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Requirements Identification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95536" y="242088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 1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63688" y="2381370"/>
            <a:ext cx="1522265" cy="2092305"/>
            <a:chOff x="1763688" y="2381370"/>
            <a:chExt cx="1522265" cy="2092305"/>
          </a:xfrm>
        </p:grpSpPr>
        <p:sp>
          <p:nvSpPr>
            <p:cNvPr id="23" name="Freeform 22"/>
            <p:cNvSpPr/>
            <p:nvPr/>
          </p:nvSpPr>
          <p:spPr>
            <a:xfrm>
              <a:off x="1763688" y="2381370"/>
              <a:ext cx="1522265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888942"/>
                <a:satOff val="0"/>
                <a:lumOff val="-7608"/>
                <a:alphaOff val="0"/>
              </a:schemeClr>
            </a:fillRef>
            <a:effectRef idx="2">
              <a:schemeClr val="accent5">
                <a:hueOff val="1888942"/>
                <a:satOff val="0"/>
                <a:lumOff val="-7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Requirements Validation and Task  Development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28781" y="242088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 2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29613" y="2381370"/>
            <a:ext cx="1430419" cy="2092305"/>
            <a:chOff x="3429613" y="2381370"/>
            <a:chExt cx="1430419" cy="2092305"/>
          </a:xfrm>
        </p:grpSpPr>
        <p:sp>
          <p:nvSpPr>
            <p:cNvPr id="24" name="Freeform 23"/>
            <p:cNvSpPr/>
            <p:nvPr/>
          </p:nvSpPr>
          <p:spPr>
            <a:xfrm>
              <a:off x="3429613" y="2381370"/>
              <a:ext cx="1430419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rgbClr val="92D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3777884"/>
                <a:satOff val="0"/>
                <a:lumOff val="-15216"/>
                <a:alphaOff val="0"/>
              </a:schemeClr>
            </a:fillRef>
            <a:effectRef idx="2">
              <a:schemeClr val="accent5">
                <a:hueOff val="3777884"/>
                <a:satOff val="0"/>
                <a:lumOff val="-1521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Standard(s)  Development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35896" y="242088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 3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08743" y="2381370"/>
            <a:ext cx="1435465" cy="2092305"/>
            <a:chOff x="5008743" y="2381370"/>
            <a:chExt cx="1435465" cy="2092305"/>
          </a:xfrm>
        </p:grpSpPr>
        <p:sp>
          <p:nvSpPr>
            <p:cNvPr id="25" name="Freeform 24"/>
            <p:cNvSpPr/>
            <p:nvPr/>
          </p:nvSpPr>
          <p:spPr>
            <a:xfrm>
              <a:off x="5008743" y="2381370"/>
              <a:ext cx="1435465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rgbClr val="33CC33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5666826"/>
                <a:satOff val="0"/>
                <a:lumOff val="-22823"/>
                <a:alphaOff val="0"/>
              </a:schemeClr>
            </a:fillRef>
            <a:effectRef idx="2">
              <a:schemeClr val="accent5">
                <a:hueOff val="5666826"/>
                <a:satOff val="0"/>
                <a:lumOff val="-2282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Ratification / Approval &amp;</a:t>
              </a:r>
              <a:br>
                <a:rPr lang="en-US" sz="1600" b="1" kern="1200" dirty="0" smtClean="0">
                  <a:solidFill>
                    <a:schemeClr val="tx1"/>
                  </a:solidFill>
                </a:rPr>
              </a:br>
              <a:r>
                <a:rPr lang="en-US" sz="1600" b="1" kern="1200" dirty="0" smtClean="0">
                  <a:solidFill>
                    <a:schemeClr val="tx1"/>
                  </a:solidFill>
                </a:rPr>
                <a:t>Promulgation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6056" y="242088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Phases 4/5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92918" y="2381370"/>
            <a:ext cx="1478150" cy="2081773"/>
            <a:chOff x="6592918" y="2381370"/>
            <a:chExt cx="1478150" cy="2081773"/>
          </a:xfrm>
        </p:grpSpPr>
        <p:sp>
          <p:nvSpPr>
            <p:cNvPr id="26" name="Freeform 25"/>
            <p:cNvSpPr/>
            <p:nvPr/>
          </p:nvSpPr>
          <p:spPr>
            <a:xfrm>
              <a:off x="6592918" y="2381370"/>
              <a:ext cx="1478150" cy="2081773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rgbClr val="0066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9444710"/>
                <a:satOff val="0"/>
                <a:lumOff val="-38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bg2"/>
                  </a:solidFill>
                </a:rPr>
                <a:t>Implementation  / use of Standard(s)</a:t>
              </a:r>
              <a:endParaRPr lang="en-US" sz="1400" b="1" kern="1200" dirty="0">
                <a:solidFill>
                  <a:schemeClr val="bg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81309" y="242088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Phase 6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005445" y="2204864"/>
            <a:ext cx="1031051" cy="1937757"/>
            <a:chOff x="8005445" y="2204864"/>
            <a:chExt cx="1031051" cy="1937757"/>
          </a:xfrm>
        </p:grpSpPr>
        <p:sp>
          <p:nvSpPr>
            <p:cNvPr id="10" name="Freeform 9"/>
            <p:cNvSpPr/>
            <p:nvPr/>
          </p:nvSpPr>
          <p:spPr>
            <a:xfrm>
              <a:off x="8100392" y="2636912"/>
              <a:ext cx="862115" cy="1505709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9444710"/>
                <a:satOff val="0"/>
                <a:lumOff val="-38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Review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05445" y="2204864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Phase 7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78" y="2626117"/>
            <a:ext cx="2305704" cy="1688524"/>
            <a:chOff x="5261905" y="4869160"/>
            <a:chExt cx="4128808" cy="212360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152" y="4869160"/>
              <a:ext cx="2772317" cy="1730330"/>
            </a:xfrm>
            <a:prstGeom prst="rect">
              <a:avLst/>
            </a:prstGeom>
            <a:ln w="57150">
              <a:solidFill>
                <a:srgbClr val="FFC000"/>
              </a:solidFill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5261905" y="6605682"/>
              <a:ext cx="4128808" cy="38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accent4">
                      <a:lumMod val="75000"/>
                    </a:schemeClr>
                  </a:solidFill>
                </a:rPr>
                <a:t>E-REPORTING TOOL</a:t>
              </a:r>
              <a:endParaRPr lang="en-US" sz="1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955372" y="2489995"/>
            <a:ext cx="608515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Should be </a:t>
            </a:r>
            <a:r>
              <a:rPr lang="en-US" sz="1600" dirty="0">
                <a:solidFill>
                  <a:srgbClr val="C00000"/>
                </a:solidFill>
              </a:rPr>
              <a:t>reported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by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nations and NATO bodies: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- implementation reports for STANAGs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- feedback on use of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STANRECs</a:t>
            </a:r>
          </a:p>
          <a:p>
            <a:pPr marL="90488" indent="-904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Addressed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 </a:t>
            </a:r>
            <a:r>
              <a:rPr lang="en-US" dirty="0">
                <a:solidFill>
                  <a:srgbClr val="C00000"/>
                </a:solidFill>
              </a:rPr>
              <a:t>NDPP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Step 5</a:t>
            </a:r>
          </a:p>
          <a:p>
            <a:pPr marL="90488" indent="-904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Exercises </a:t>
            </a:r>
            <a:r>
              <a:rPr lang="en-US" dirty="0">
                <a:solidFill>
                  <a:srgbClr val="C00000"/>
                </a:solidFill>
              </a:rPr>
              <a:t>and </a:t>
            </a:r>
            <a:r>
              <a:rPr lang="en-US" dirty="0" smtClean="0">
                <a:solidFill>
                  <a:srgbClr val="C00000"/>
                </a:solidFill>
              </a:rPr>
              <a:t>Evaluations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7" name="Hexagon 36"/>
          <p:cNvSpPr/>
          <p:nvPr/>
        </p:nvSpPr>
        <p:spPr>
          <a:xfrm>
            <a:off x="893673" y="5690319"/>
            <a:ext cx="3996000" cy="432000"/>
          </a:xfrm>
          <a:prstGeom prst="hexagon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Also for partners’ adoption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7970" y="5286140"/>
            <a:ext cx="218613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C55A11"/>
                </a:solidFill>
              </a:rPr>
              <a:t>!</a:t>
            </a:r>
            <a:r>
              <a:rPr lang="en-GB" sz="6000" b="1" dirty="0" smtClean="0">
                <a:solidFill>
                  <a:srgbClr val="C55A11"/>
                </a:solidFill>
              </a:rPr>
              <a:t>    </a:t>
            </a:r>
            <a:endParaRPr lang="en-US" sz="6000" b="1" dirty="0">
              <a:solidFill>
                <a:srgbClr val="C55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90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nimBg="1"/>
      <p:bldP spid="3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20"/>
          <p:cNvSpPr/>
          <p:nvPr/>
        </p:nvSpPr>
        <p:spPr>
          <a:xfrm>
            <a:off x="170591" y="1325554"/>
            <a:ext cx="8836017" cy="4858612"/>
          </a:xfrm>
          <a:prstGeom prst="rightArrow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27" name="TextBox 60"/>
          <p:cNvSpPr txBox="1">
            <a:spLocks noChangeArrowheads="1"/>
          </p:cNvSpPr>
          <p:nvPr/>
        </p:nvSpPr>
        <p:spPr bwMode="auto">
          <a:xfrm>
            <a:off x="1321347" y="7790"/>
            <a:ext cx="7236296" cy="96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600" b="1" dirty="0" smtClean="0">
                <a:solidFill>
                  <a:srgbClr val="001A6E"/>
                </a:solidFill>
                <a:latin typeface="+mn-lt"/>
              </a:rPr>
              <a:t> 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Phase 7: 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Review </a:t>
            </a:r>
            <a:endParaRPr lang="en-US" sz="2600" b="1" dirty="0">
              <a:solidFill>
                <a:schemeClr val="accent5">
                  <a:lumMod val="50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0591" y="2640623"/>
            <a:ext cx="1482509" cy="2092305"/>
            <a:chOff x="170591" y="2381372"/>
            <a:chExt cx="1482509" cy="2092305"/>
          </a:xfrm>
        </p:grpSpPr>
        <p:sp>
          <p:nvSpPr>
            <p:cNvPr id="22" name="Freeform 21"/>
            <p:cNvSpPr/>
            <p:nvPr/>
          </p:nvSpPr>
          <p:spPr>
            <a:xfrm>
              <a:off x="170591" y="2381372"/>
              <a:ext cx="1482509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Requirements Identification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95536" y="242088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 1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63688" y="2640621"/>
            <a:ext cx="1522265" cy="2092305"/>
            <a:chOff x="1763688" y="2381370"/>
            <a:chExt cx="1522265" cy="2092305"/>
          </a:xfrm>
        </p:grpSpPr>
        <p:sp>
          <p:nvSpPr>
            <p:cNvPr id="23" name="Freeform 22"/>
            <p:cNvSpPr/>
            <p:nvPr/>
          </p:nvSpPr>
          <p:spPr>
            <a:xfrm>
              <a:off x="1763688" y="2381370"/>
              <a:ext cx="1522265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888942"/>
                <a:satOff val="0"/>
                <a:lumOff val="-7608"/>
                <a:alphaOff val="0"/>
              </a:schemeClr>
            </a:fillRef>
            <a:effectRef idx="2">
              <a:schemeClr val="accent5">
                <a:hueOff val="1888942"/>
                <a:satOff val="0"/>
                <a:lumOff val="-7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Requirements Validation and Task  Development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28781" y="242088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 2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29613" y="2640621"/>
            <a:ext cx="1430419" cy="2092305"/>
            <a:chOff x="3429613" y="2381370"/>
            <a:chExt cx="1430419" cy="2092305"/>
          </a:xfrm>
        </p:grpSpPr>
        <p:sp>
          <p:nvSpPr>
            <p:cNvPr id="24" name="Freeform 23"/>
            <p:cNvSpPr/>
            <p:nvPr/>
          </p:nvSpPr>
          <p:spPr>
            <a:xfrm>
              <a:off x="3429613" y="2381370"/>
              <a:ext cx="1430419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rgbClr val="92D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3777884"/>
                <a:satOff val="0"/>
                <a:lumOff val="-15216"/>
                <a:alphaOff val="0"/>
              </a:schemeClr>
            </a:fillRef>
            <a:effectRef idx="2">
              <a:schemeClr val="accent5">
                <a:hueOff val="3777884"/>
                <a:satOff val="0"/>
                <a:lumOff val="-1521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Standard(s)  Development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35896" y="242088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 3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08743" y="2640621"/>
            <a:ext cx="1435465" cy="2092305"/>
            <a:chOff x="5008743" y="2381370"/>
            <a:chExt cx="1435465" cy="2092305"/>
          </a:xfrm>
        </p:grpSpPr>
        <p:sp>
          <p:nvSpPr>
            <p:cNvPr id="25" name="Freeform 24"/>
            <p:cNvSpPr/>
            <p:nvPr/>
          </p:nvSpPr>
          <p:spPr>
            <a:xfrm>
              <a:off x="5008743" y="2381370"/>
              <a:ext cx="1435465" cy="2092305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rgbClr val="33CC33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5666826"/>
                <a:satOff val="0"/>
                <a:lumOff val="-22823"/>
                <a:alphaOff val="0"/>
              </a:schemeClr>
            </a:fillRef>
            <a:effectRef idx="2">
              <a:schemeClr val="accent5">
                <a:hueOff val="5666826"/>
                <a:satOff val="0"/>
                <a:lumOff val="-2282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Ratification / Approval &amp;</a:t>
              </a:r>
              <a:br>
                <a:rPr lang="en-US" sz="1600" b="1" kern="1200" dirty="0" smtClean="0">
                  <a:solidFill>
                    <a:schemeClr val="tx1"/>
                  </a:solidFill>
                </a:rPr>
              </a:br>
              <a:r>
                <a:rPr lang="en-US" sz="1600" b="1" kern="1200" dirty="0" smtClean="0">
                  <a:solidFill>
                    <a:schemeClr val="tx1"/>
                  </a:solidFill>
                </a:rPr>
                <a:t>Promulgation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6056" y="242088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Phases 4/5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92918" y="2640621"/>
            <a:ext cx="1478150" cy="2081773"/>
            <a:chOff x="6592918" y="2381370"/>
            <a:chExt cx="1478150" cy="2081773"/>
          </a:xfrm>
        </p:grpSpPr>
        <p:sp>
          <p:nvSpPr>
            <p:cNvPr id="26" name="Freeform 25"/>
            <p:cNvSpPr/>
            <p:nvPr/>
          </p:nvSpPr>
          <p:spPr>
            <a:xfrm>
              <a:off x="6592918" y="2381370"/>
              <a:ext cx="1478150" cy="2081773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rgbClr val="0066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9444710"/>
                <a:satOff val="0"/>
                <a:lumOff val="-38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bg2"/>
                  </a:solidFill>
                </a:rPr>
                <a:t>Implementation  / use of Standard(s)</a:t>
              </a:r>
              <a:endParaRPr lang="en-US" sz="1400" b="1" kern="1200" dirty="0">
                <a:solidFill>
                  <a:schemeClr val="bg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81309" y="242088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Phase 6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005445" y="2464115"/>
            <a:ext cx="1031051" cy="1937757"/>
            <a:chOff x="8005445" y="2204864"/>
            <a:chExt cx="1031051" cy="1937757"/>
          </a:xfrm>
        </p:grpSpPr>
        <p:sp>
          <p:nvSpPr>
            <p:cNvPr id="10" name="Freeform 9"/>
            <p:cNvSpPr/>
            <p:nvPr/>
          </p:nvSpPr>
          <p:spPr>
            <a:xfrm>
              <a:off x="8100392" y="2636912"/>
              <a:ext cx="862115" cy="1505709"/>
            </a:xfrm>
            <a:custGeom>
              <a:avLst/>
              <a:gdLst>
                <a:gd name="connsiteX0" fmla="*/ 0 w 1344105"/>
                <a:gd name="connsiteY0" fmla="*/ 224022 h 2050652"/>
                <a:gd name="connsiteX1" fmla="*/ 224022 w 1344105"/>
                <a:gd name="connsiteY1" fmla="*/ 0 h 2050652"/>
                <a:gd name="connsiteX2" fmla="*/ 1120083 w 1344105"/>
                <a:gd name="connsiteY2" fmla="*/ 0 h 2050652"/>
                <a:gd name="connsiteX3" fmla="*/ 1344105 w 1344105"/>
                <a:gd name="connsiteY3" fmla="*/ 224022 h 2050652"/>
                <a:gd name="connsiteX4" fmla="*/ 1344105 w 1344105"/>
                <a:gd name="connsiteY4" fmla="*/ 1826630 h 2050652"/>
                <a:gd name="connsiteX5" fmla="*/ 1120083 w 1344105"/>
                <a:gd name="connsiteY5" fmla="*/ 2050652 h 2050652"/>
                <a:gd name="connsiteX6" fmla="*/ 224022 w 1344105"/>
                <a:gd name="connsiteY6" fmla="*/ 2050652 h 2050652"/>
                <a:gd name="connsiteX7" fmla="*/ 0 w 1344105"/>
                <a:gd name="connsiteY7" fmla="*/ 1826630 h 2050652"/>
                <a:gd name="connsiteX8" fmla="*/ 0 w 1344105"/>
                <a:gd name="connsiteY8" fmla="*/ 224022 h 205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105" h="2050652">
                  <a:moveTo>
                    <a:pt x="0" y="224022"/>
                  </a:moveTo>
                  <a:cubicBezTo>
                    <a:pt x="0" y="100298"/>
                    <a:pt x="100298" y="0"/>
                    <a:pt x="224022" y="0"/>
                  </a:cubicBezTo>
                  <a:lnTo>
                    <a:pt x="1120083" y="0"/>
                  </a:lnTo>
                  <a:cubicBezTo>
                    <a:pt x="1243807" y="0"/>
                    <a:pt x="1344105" y="100298"/>
                    <a:pt x="1344105" y="224022"/>
                  </a:cubicBezTo>
                  <a:lnTo>
                    <a:pt x="1344105" y="1826630"/>
                  </a:lnTo>
                  <a:cubicBezTo>
                    <a:pt x="1344105" y="1950354"/>
                    <a:pt x="1243807" y="2050652"/>
                    <a:pt x="1120083" y="2050652"/>
                  </a:cubicBezTo>
                  <a:lnTo>
                    <a:pt x="224022" y="2050652"/>
                  </a:lnTo>
                  <a:cubicBezTo>
                    <a:pt x="100298" y="2050652"/>
                    <a:pt x="0" y="1950354"/>
                    <a:pt x="0" y="1826630"/>
                  </a:cubicBezTo>
                  <a:lnTo>
                    <a:pt x="0" y="22402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9444710"/>
                <a:satOff val="0"/>
                <a:lumOff val="-380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26574" tIns="126574" rIns="126574" bIns="126574" numCol="1" spcCol="1270" anchor="ctr" anchorCtr="0">
              <a:no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Review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05445" y="2204864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Phase 7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64421" y="2654645"/>
            <a:ext cx="9630444" cy="3077766"/>
            <a:chOff x="1125301" y="2859556"/>
            <a:chExt cx="9630444" cy="3077766"/>
          </a:xfrm>
        </p:grpSpPr>
        <p:sp>
          <p:nvSpPr>
            <p:cNvPr id="29" name="Rectangle 28"/>
            <p:cNvSpPr/>
            <p:nvPr/>
          </p:nvSpPr>
          <p:spPr>
            <a:xfrm>
              <a:off x="1125301" y="3330860"/>
              <a:ext cx="6085150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2200" dirty="0" smtClean="0">
                  <a:solidFill>
                    <a:schemeClr val="accent5">
                      <a:lumMod val="50000"/>
                    </a:schemeClr>
                  </a:solidFill>
                </a:rPr>
                <a:t>Every </a:t>
              </a:r>
              <a:r>
                <a:rPr lang="en-US" sz="2200" dirty="0">
                  <a:solidFill>
                    <a:srgbClr val="C00000"/>
                  </a:solidFill>
                </a:rPr>
                <a:t>5 </a:t>
              </a:r>
              <a:r>
                <a:rPr lang="en-US" sz="2200" dirty="0" smtClean="0">
                  <a:solidFill>
                    <a:srgbClr val="C00000"/>
                  </a:solidFill>
                </a:rPr>
                <a:t>years</a:t>
              </a:r>
            </a:p>
            <a:p>
              <a:pPr marL="180975" indent="-180975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GB" sz="2200" dirty="0">
                  <a:solidFill>
                    <a:schemeClr val="accent5">
                      <a:lumMod val="50000"/>
                    </a:schemeClr>
                  </a:solidFill>
                </a:rPr>
                <a:t>Anytime with a </a:t>
              </a:r>
              <a:r>
                <a:rPr lang="en-GB" sz="2200" dirty="0" err="1" smtClean="0">
                  <a:solidFill>
                    <a:srgbClr val="C00000"/>
                  </a:solidFill>
                </a:rPr>
                <a:t>ModP</a:t>
              </a:r>
              <a:endParaRPr lang="en-GB" sz="2200" dirty="0" smtClean="0">
                <a:solidFill>
                  <a:srgbClr val="C00000"/>
                </a:solidFill>
              </a:endParaRPr>
            </a:p>
            <a:p>
              <a:pPr>
                <a:spcBef>
                  <a:spcPts val="1200"/>
                </a:spcBef>
              </a:pPr>
              <a:endParaRPr lang="en-US" sz="2200" dirty="0">
                <a:solidFill>
                  <a:srgbClr val="C0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70595" y="2859556"/>
              <a:ext cx="6085150" cy="3077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Cancel</a:t>
              </a:r>
            </a:p>
            <a:p>
              <a:pPr marL="342900" indent="-34290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chemeClr val="accent5">
                      <a:lumMod val="50000"/>
                    </a:schemeClr>
                  </a:solidFill>
                </a:rPr>
                <a:t>Replace by non-NATO standard</a:t>
              </a:r>
            </a:p>
            <a:p>
              <a:pPr marL="342900" indent="-34290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chemeClr val="accent5">
                      <a:lumMod val="50000"/>
                    </a:schemeClr>
                  </a:solidFill>
                </a:rPr>
                <a:t>Transfer to civil SDO</a:t>
              </a:r>
            </a:p>
            <a:p>
              <a:pPr marL="342900" indent="-34290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accent5">
                      <a:lumMod val="50000"/>
                    </a:schemeClr>
                  </a:solidFill>
                </a:rPr>
                <a:t>Incorporate in other stand. doc</a:t>
              </a:r>
              <a:endParaRPr lang="en-US" dirty="0" smtClean="0">
                <a:solidFill>
                  <a:srgbClr val="C00000"/>
                </a:solidFill>
              </a:endParaRPr>
            </a:p>
            <a:p>
              <a:pPr marL="342900" indent="-34290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chemeClr val="accent5">
                      <a:lumMod val="50000"/>
                    </a:schemeClr>
                  </a:solidFill>
                </a:rPr>
                <a:t>Transfer to other TA/DTA/WG</a:t>
              </a:r>
            </a:p>
            <a:p>
              <a:pPr marL="342900" indent="-34290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chemeClr val="accent5">
                      <a:lumMod val="50000"/>
                    </a:schemeClr>
                  </a:solidFill>
                </a:rPr>
                <a:t>Update. If major</a:t>
              </a:r>
              <a:r>
                <a:rPr lang="en-GB" b="1" dirty="0" smtClean="0">
                  <a:solidFill>
                    <a:srgbClr val="C00000"/>
                  </a:solidFill>
                </a:rPr>
                <a:t> RT</a:t>
              </a:r>
            </a:p>
            <a:p>
              <a:pPr marL="342900" indent="-342900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chemeClr val="accent5">
                      <a:lumMod val="50000"/>
                    </a:schemeClr>
                  </a:solidFill>
                </a:rPr>
                <a:t>Retain unchanged</a:t>
              </a:r>
            </a:p>
            <a:p>
              <a:pPr marL="342900" indent="-34290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endParaRPr lang="en-GB" sz="2400" dirty="0" smtClean="0">
                <a:solidFill>
                  <a:srgbClr val="C00000"/>
                </a:solidFill>
              </a:endParaRPr>
            </a:p>
            <a:p>
              <a:pPr>
                <a:spcBef>
                  <a:spcPts val="1200"/>
                </a:spcBef>
              </a:pP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33" name="Down Arrow 32"/>
            <p:cNvSpPr/>
            <p:nvPr/>
          </p:nvSpPr>
          <p:spPr>
            <a:xfrm rot="16200000">
              <a:off x="4001809" y="3338079"/>
              <a:ext cx="511224" cy="695333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83439" y="5125607"/>
            <a:ext cx="8677535" cy="1394630"/>
            <a:chOff x="466465" y="4858407"/>
            <a:chExt cx="8677535" cy="2290644"/>
          </a:xfrm>
        </p:grpSpPr>
        <p:sp>
          <p:nvSpPr>
            <p:cNvPr id="36" name="Hexagon 35"/>
            <p:cNvSpPr/>
            <p:nvPr/>
          </p:nvSpPr>
          <p:spPr>
            <a:xfrm>
              <a:off x="466465" y="5930396"/>
              <a:ext cx="8640000" cy="582102"/>
            </a:xfrm>
            <a:prstGeom prst="hexagon">
              <a:avLst/>
            </a:prstGeom>
            <a:solidFill>
              <a:srgbClr val="FFFF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Cancelled documents remain in the NSDD</a:t>
              </a:r>
              <a:endParaRPr lang="en-US" sz="2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8" name="Hexagon 37"/>
            <p:cNvSpPr/>
            <p:nvPr/>
          </p:nvSpPr>
          <p:spPr>
            <a:xfrm>
              <a:off x="504000" y="5293843"/>
              <a:ext cx="8640000" cy="582102"/>
            </a:xfrm>
            <a:prstGeom prst="hexagon">
              <a:avLst/>
            </a:prstGeom>
            <a:solidFill>
              <a:srgbClr val="FFFF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err="1">
                  <a:solidFill>
                    <a:schemeClr val="accent2">
                      <a:lumMod val="75000"/>
                    </a:schemeClr>
                  </a:solidFill>
                </a:rPr>
                <a:t>ModP</a:t>
              </a: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 and RT not mandatory </a:t>
              </a: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but recommended</a:t>
              </a:r>
              <a:endParaRPr lang="en-US" sz="2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1604" y="4858407"/>
              <a:ext cx="218613" cy="1263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rgbClr val="C55A11"/>
                  </a:solidFill>
                </a:rPr>
                <a:t>!</a:t>
              </a:r>
              <a:r>
                <a:rPr lang="en-GB" sz="4400" b="1" dirty="0" smtClean="0">
                  <a:solidFill>
                    <a:srgbClr val="C55A11"/>
                  </a:solidFill>
                </a:rPr>
                <a:t> </a:t>
              </a:r>
              <a:r>
                <a:rPr lang="en-GB" sz="4000" b="1" dirty="0" smtClean="0">
                  <a:solidFill>
                    <a:srgbClr val="C55A11"/>
                  </a:solidFill>
                </a:rPr>
                <a:t>   </a:t>
              </a:r>
              <a:endParaRPr lang="en-US" sz="4000" b="1" dirty="0">
                <a:solidFill>
                  <a:srgbClr val="C55A11"/>
                </a:solidFill>
              </a:endParaRPr>
            </a:p>
          </p:txBody>
        </p:sp>
        <p:sp>
          <p:nvSpPr>
            <p:cNvPr id="40" name="Hexagon 39"/>
            <p:cNvSpPr/>
            <p:nvPr/>
          </p:nvSpPr>
          <p:spPr>
            <a:xfrm>
              <a:off x="467544" y="6566949"/>
              <a:ext cx="8640960" cy="582102"/>
            </a:xfrm>
            <a:prstGeom prst="hexagon">
              <a:avLst/>
            </a:prstGeom>
            <a:solidFill>
              <a:srgbClr val="FFFF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If new </a:t>
              </a: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edition, </a:t>
              </a:r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changes shall be indicated in the promulgation letter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53549" y="5489229"/>
            <a:ext cx="218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55A11"/>
                </a:solidFill>
              </a:rPr>
              <a:t>!</a:t>
            </a:r>
            <a:r>
              <a:rPr lang="en-GB" sz="4400" b="1" dirty="0" smtClean="0">
                <a:solidFill>
                  <a:srgbClr val="C55A11"/>
                </a:solidFill>
              </a:rPr>
              <a:t> </a:t>
            </a:r>
            <a:r>
              <a:rPr lang="en-GB" sz="4000" b="1" dirty="0" smtClean="0">
                <a:solidFill>
                  <a:srgbClr val="C55A11"/>
                </a:solidFill>
              </a:rPr>
              <a:t>   </a:t>
            </a:r>
            <a:endParaRPr lang="en-US" sz="4000" b="1" dirty="0">
              <a:solidFill>
                <a:srgbClr val="C55A1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8578" y="5907100"/>
            <a:ext cx="218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55A11"/>
                </a:solidFill>
              </a:rPr>
              <a:t>!</a:t>
            </a:r>
            <a:r>
              <a:rPr lang="en-GB" sz="4400" b="1" dirty="0" smtClean="0">
                <a:solidFill>
                  <a:srgbClr val="C55A11"/>
                </a:solidFill>
              </a:rPr>
              <a:t> </a:t>
            </a:r>
            <a:r>
              <a:rPr lang="en-GB" sz="4000" b="1" dirty="0" smtClean="0">
                <a:solidFill>
                  <a:srgbClr val="C55A11"/>
                </a:solidFill>
              </a:rPr>
              <a:t>   </a:t>
            </a:r>
            <a:endParaRPr lang="en-US" sz="4000" b="1" dirty="0">
              <a:solidFill>
                <a:srgbClr val="C55A11"/>
              </a:solidFill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279934" y="1251050"/>
            <a:ext cx="8640000" cy="354406"/>
          </a:xfrm>
          <a:prstGeom prst="hexagon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Always confirm/update custodial information and report changes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8796" y="963789"/>
            <a:ext cx="218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55A11"/>
                </a:solidFill>
              </a:rPr>
              <a:t>!</a:t>
            </a:r>
            <a:r>
              <a:rPr lang="en-GB" sz="4400" b="1" dirty="0" smtClean="0">
                <a:solidFill>
                  <a:srgbClr val="C55A11"/>
                </a:solidFill>
              </a:rPr>
              <a:t> </a:t>
            </a:r>
            <a:r>
              <a:rPr lang="en-GB" sz="4000" b="1" dirty="0" smtClean="0">
                <a:solidFill>
                  <a:srgbClr val="C55A11"/>
                </a:solidFill>
              </a:rPr>
              <a:t>   </a:t>
            </a:r>
            <a:endParaRPr lang="en-US" sz="4000" b="1" dirty="0">
              <a:solidFill>
                <a:srgbClr val="C55A11"/>
              </a:solidFill>
            </a:endParaRPr>
          </a:p>
        </p:txBody>
      </p:sp>
      <p:sp>
        <p:nvSpPr>
          <p:cNvPr id="47" name="Hexagon 46"/>
          <p:cNvSpPr/>
          <p:nvPr/>
        </p:nvSpPr>
        <p:spPr>
          <a:xfrm>
            <a:off x="283040" y="1664699"/>
            <a:ext cx="8640000" cy="561784"/>
          </a:xfrm>
          <a:prstGeom prst="hexagon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Always communicate the result of the review. Even if the document is retained unchanged.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3103" y="1487739"/>
            <a:ext cx="218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55A11"/>
                </a:solidFill>
              </a:rPr>
              <a:t>!</a:t>
            </a:r>
            <a:r>
              <a:rPr lang="en-GB" sz="4400" b="1" dirty="0" smtClean="0">
                <a:solidFill>
                  <a:srgbClr val="C55A11"/>
                </a:solidFill>
              </a:rPr>
              <a:t> </a:t>
            </a:r>
            <a:r>
              <a:rPr lang="en-GB" sz="4000" b="1" dirty="0" smtClean="0">
                <a:solidFill>
                  <a:srgbClr val="C55A11"/>
                </a:solidFill>
              </a:rPr>
              <a:t>   </a:t>
            </a:r>
            <a:endParaRPr lang="en-US" sz="4000" b="1" dirty="0">
              <a:solidFill>
                <a:srgbClr val="C55A1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69430" y="6491875"/>
            <a:ext cx="19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04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5" grpId="0"/>
      <p:bldP spid="47" grpId="0" animBg="1"/>
      <p:bldP spid="4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b="1" dirty="0"/>
              <a:t>Update</a:t>
            </a:r>
            <a:endParaRPr lang="en-US" sz="2600" b="1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088226"/>
              </p:ext>
            </p:extLst>
          </p:nvPr>
        </p:nvGraphicFramePr>
        <p:xfrm>
          <a:off x="683569" y="1196752"/>
          <a:ext cx="8136902" cy="532333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56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7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4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MODIFICATION</a:t>
                      </a:r>
                    </a:p>
                  </a:txBody>
                  <a:tcPr marL="108000" marR="108000" marT="108000" marB="10800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108000" marR="108000" marT="108000" marB="10800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RESULTS</a:t>
                      </a:r>
                    </a:p>
                  </a:txBody>
                  <a:tcPr marL="108000" marR="108000" marT="108000" marB="10800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4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minor</a:t>
                      </a:r>
                    </a:p>
                  </a:txBody>
                  <a:tcPr marL="108000" marR="108000" marT="108000" marB="10800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AMENDMENT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A minor change that has </a:t>
                      </a:r>
                      <a:r>
                        <a:rPr lang="en-US" sz="16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no significant impact </a:t>
                      </a:r>
                      <a:r>
                        <a:rPr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on the use made by the interested parties of a standardization document.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The amendment is </a:t>
                      </a:r>
                      <a:r>
                        <a:rPr lang="en-US" sz="1600" kern="1200" dirty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approved by the appropriate TA/DTA.  </a:t>
                      </a:r>
                    </a:p>
                  </a:txBody>
                  <a:tcPr marL="108000" marR="108000" marT="108000" marB="10800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b="1" kern="1200" dirty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New Version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An amendment results in a new version of an Allied standard but </a:t>
                      </a:r>
                      <a:r>
                        <a:rPr lang="en-US" sz="16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not of its covering document</a:t>
                      </a:r>
                      <a:r>
                        <a:rPr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Example: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ATP-99 Ed. A Ver.1 superseded by ATP-99 Ed. A Ver.2 </a:t>
                      </a:r>
                    </a:p>
                  </a:txBody>
                  <a:tcPr marL="108000" marR="108000" marT="108000" marB="10800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1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major</a:t>
                      </a:r>
                    </a:p>
                  </a:txBody>
                  <a:tcPr marL="108000" marR="108000" marT="108000" marB="108000" anchor="ctr">
                    <a:lnL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REVISION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A major change that </a:t>
                      </a:r>
                      <a:r>
                        <a:rPr lang="en-US" sz="16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has an impact </a:t>
                      </a:r>
                      <a:r>
                        <a:rPr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on the use made by the interested parties of a standardization document.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The revision is approved by a </a:t>
                      </a:r>
                      <a:r>
                        <a:rPr lang="en-US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new </a:t>
                      </a:r>
                      <a:r>
                        <a:rPr lang="en-US" sz="1600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ratification/approval</a:t>
                      </a:r>
                      <a:r>
                        <a:rPr lang="en-US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process.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08000" marR="108000" marT="108000" marB="10800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b="1" kern="1200" dirty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New Edition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A revision results in a new edition of an Allied standard </a:t>
                      </a:r>
                      <a:r>
                        <a:rPr lang="en-US" sz="16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and of its covering document.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Example: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ATP-99 Ed. A Ver.1 covered by STANAG 6509 Ed. </a:t>
                      </a:r>
                      <a:r>
                        <a:rPr lang="en-US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superseded by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ATP-99 Ed. B Ver.1 </a:t>
                      </a:r>
                      <a:r>
                        <a:rPr lang="en-US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covered by STANAG 6509 Ed. 3  </a:t>
                      </a:r>
                    </a:p>
                  </a:txBody>
                  <a:tcPr marL="108000" marR="108000" marT="108000" marB="108000" anchor="ctr">
                    <a:lnL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390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221308"/>
              </p:ext>
            </p:extLst>
          </p:nvPr>
        </p:nvGraphicFramePr>
        <p:xfrm>
          <a:off x="827584" y="1412776"/>
          <a:ext cx="8088494" cy="4824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r:id="rId3" imgW="6204060" imgH="3700732" progId="">
                  <p:embed/>
                </p:oleObj>
              </mc:Choice>
              <mc:Fallback>
                <p:oleObj r:id="rId3" imgW="6204060" imgH="3700732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412776"/>
                        <a:ext cx="8088494" cy="4824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 Standardization Documents</a:t>
            </a:r>
            <a:endParaRPr lang="en-US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610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" name="TextBox 60"/>
          <p:cNvSpPr txBox="1">
            <a:spLocks noChangeArrowheads="1"/>
          </p:cNvSpPr>
          <p:nvPr/>
        </p:nvSpPr>
        <p:spPr bwMode="auto">
          <a:xfrm>
            <a:off x="1820553" y="188640"/>
            <a:ext cx="712296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 smtClean="0">
                <a:solidFill>
                  <a:srgbClr val="001A6E"/>
                </a:solidFill>
                <a:latin typeface="+mn-lt"/>
              </a:rPr>
              <a:t> 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ModP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 Template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834" y="842031"/>
            <a:ext cx="608647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35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TextBox 60"/>
          <p:cNvSpPr txBox="1">
            <a:spLocks noChangeArrowheads="1"/>
          </p:cNvSpPr>
          <p:nvPr/>
        </p:nvSpPr>
        <p:spPr bwMode="auto">
          <a:xfrm>
            <a:off x="1820553" y="188640"/>
            <a:ext cx="712296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 smtClean="0">
                <a:solidFill>
                  <a:srgbClr val="001A6E"/>
                </a:solidFill>
                <a:latin typeface="+mn-lt"/>
              </a:rPr>
              <a:t>  </a:t>
            </a: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RT Template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629" y="918398"/>
            <a:ext cx="593407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76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907704" y="15205"/>
            <a:ext cx="7236296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2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Agenda</a:t>
            </a:r>
            <a:endParaRPr lang="en-US" sz="2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62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99592" y="1844824"/>
            <a:ext cx="7704856" cy="4114909"/>
            <a:chOff x="899592" y="1340768"/>
            <a:chExt cx="7704856" cy="4114909"/>
          </a:xfrm>
        </p:grpSpPr>
        <p:grpSp>
          <p:nvGrpSpPr>
            <p:cNvPr id="3" name="Group 2"/>
            <p:cNvGrpSpPr/>
            <p:nvPr/>
          </p:nvGrpSpPr>
          <p:grpSpPr>
            <a:xfrm>
              <a:off x="899592" y="2254079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4" name="TextBox 3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Products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899592" y="3167390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7" name="TextBox 6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Process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3.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9592" y="4994012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0" name="TextBox 9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Reference Documents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5.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899592" y="4080701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3" name="TextBox 12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Glossary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4.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99592" y="1340768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20" name="TextBox 19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Introduction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1.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6610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0"/>
            <a:ext cx="7178675" cy="972000"/>
          </a:xfrm>
        </p:spPr>
        <p:txBody>
          <a:bodyPr/>
          <a:lstStyle/>
          <a:p>
            <a:r>
              <a:rPr lang="en-GB" sz="2600" b="1" dirty="0"/>
              <a:t>Glossary</a:t>
            </a:r>
            <a:endParaRPr lang="en-US" sz="26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765562"/>
              </p:ext>
            </p:extLst>
          </p:nvPr>
        </p:nvGraphicFramePr>
        <p:xfrm>
          <a:off x="1772498" y="1269017"/>
          <a:ext cx="6233761" cy="5219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Worksheet" r:id="rId3" imgW="4333770" imgH="3629025" progId="Excel.Sheet.12">
                  <p:embed/>
                </p:oleObj>
              </mc:Choice>
              <mc:Fallback>
                <p:oleObj name="Worksheet" r:id="rId3" imgW="4333770" imgH="36290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2498" y="1269017"/>
                        <a:ext cx="6233761" cy="5219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0756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907704" y="15205"/>
            <a:ext cx="7236296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64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99592" y="1844824"/>
            <a:ext cx="7704856" cy="4114909"/>
            <a:chOff x="899592" y="1340768"/>
            <a:chExt cx="7704856" cy="4114909"/>
          </a:xfrm>
        </p:grpSpPr>
        <p:grpSp>
          <p:nvGrpSpPr>
            <p:cNvPr id="3" name="Group 2"/>
            <p:cNvGrpSpPr/>
            <p:nvPr/>
          </p:nvGrpSpPr>
          <p:grpSpPr>
            <a:xfrm>
              <a:off x="899592" y="2254079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4" name="TextBox 3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Products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899592" y="3167390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7" name="TextBox 6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Process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3.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9592" y="4994012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0" name="TextBox 9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Reference Documents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5.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899592" y="4080701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3" name="TextBox 12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Glossary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4.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99592" y="1340768"/>
              <a:ext cx="7704856" cy="461665"/>
              <a:chOff x="251520" y="2276872"/>
              <a:chExt cx="8568952" cy="461665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20" name="TextBox 19"/>
              <p:cNvSpPr txBox="1"/>
              <p:nvPr/>
            </p:nvSpPr>
            <p:spPr>
              <a:xfrm>
                <a:off x="864096" y="2276872"/>
                <a:ext cx="7956376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Introduction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1520" y="2276872"/>
                <a:ext cx="495672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1.</a:t>
                </a:r>
                <a:endParaRPr lang="en-US" sz="2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8321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74690"/>
            <a:ext cx="8280920" cy="532859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buSzPct val="70000"/>
            </a:pPr>
            <a:r>
              <a:rPr lang="en-US" b="1" dirty="0"/>
              <a:t>PO(2016)0315</a:t>
            </a:r>
            <a:r>
              <a:rPr lang="en-US" dirty="0"/>
              <a:t> - </a:t>
            </a:r>
            <a:r>
              <a:rPr lang="en-GB" dirty="0"/>
              <a:t>NATO Policy for </a:t>
            </a:r>
            <a:r>
              <a:rPr lang="en-GB" dirty="0" smtClean="0"/>
              <a:t>Standardization</a:t>
            </a:r>
            <a:endParaRPr lang="en-GB" dirty="0"/>
          </a:p>
          <a:p>
            <a:pPr>
              <a:lnSpc>
                <a:spcPct val="125000"/>
              </a:lnSpc>
              <a:spcBef>
                <a:spcPts val="600"/>
              </a:spcBef>
              <a:buSzPct val="70000"/>
            </a:pPr>
            <a:r>
              <a:rPr lang="en-GB" b="1" dirty="0" smtClean="0"/>
              <a:t>MC </a:t>
            </a:r>
            <a:r>
              <a:rPr lang="en-GB" b="1" dirty="0"/>
              <a:t>20/11 </a:t>
            </a:r>
            <a:r>
              <a:rPr lang="en-GB" dirty="0"/>
              <a:t>- MC Policy for Military Operational </a:t>
            </a:r>
            <a:r>
              <a:rPr lang="en-GB" dirty="0" smtClean="0"/>
              <a:t>Standardization</a:t>
            </a:r>
            <a:endParaRPr lang="pl-PL" dirty="0" smtClean="0"/>
          </a:p>
          <a:p>
            <a:pPr>
              <a:lnSpc>
                <a:spcPct val="125000"/>
              </a:lnSpc>
              <a:spcBef>
                <a:spcPts val="600"/>
              </a:spcBef>
              <a:buSzPct val="70000"/>
            </a:pPr>
            <a:r>
              <a:rPr lang="pl-PL" b="1" dirty="0" smtClean="0"/>
              <a:t>AAP – 47</a:t>
            </a:r>
            <a:r>
              <a:rPr lang="pl-PL" dirty="0" smtClean="0"/>
              <a:t>, Ed. (C), </a:t>
            </a:r>
            <a:r>
              <a:rPr lang="pl-PL" dirty="0" err="1" smtClean="0"/>
              <a:t>Ver</a:t>
            </a:r>
            <a:r>
              <a:rPr lang="pl-PL" dirty="0" smtClean="0"/>
              <a:t>. (1) – Allied Joint </a:t>
            </a:r>
            <a:r>
              <a:rPr lang="pl-PL" dirty="0" err="1" smtClean="0"/>
              <a:t>Doctrine</a:t>
            </a:r>
            <a:r>
              <a:rPr lang="pl-PL" dirty="0" smtClean="0"/>
              <a:t> Development</a:t>
            </a:r>
            <a:endParaRPr lang="en-GB" dirty="0" smtClean="0"/>
          </a:p>
          <a:p>
            <a:pPr>
              <a:lnSpc>
                <a:spcPct val="125000"/>
              </a:lnSpc>
              <a:spcBef>
                <a:spcPts val="600"/>
              </a:spcBef>
              <a:buSzPct val="70000"/>
            </a:pPr>
            <a:r>
              <a:rPr lang="en-GB" b="1" dirty="0" smtClean="0"/>
              <a:t>AAP – 32</a:t>
            </a:r>
            <a:r>
              <a:rPr lang="en-GB" dirty="0" smtClean="0"/>
              <a:t>, Ed. (B), Ver. (1) –  </a:t>
            </a:r>
            <a:r>
              <a:rPr lang="en-US" dirty="0" smtClean="0"/>
              <a:t>Publishing Standards for NATO Standardization Documents</a:t>
            </a:r>
            <a:endParaRPr lang="en-GB" dirty="0" smtClean="0"/>
          </a:p>
          <a:p>
            <a:pPr>
              <a:lnSpc>
                <a:spcPct val="125000"/>
              </a:lnSpc>
              <a:spcBef>
                <a:spcPts val="600"/>
              </a:spcBef>
              <a:buSzPct val="70000"/>
            </a:pPr>
            <a:r>
              <a:rPr lang="en-GB" b="1" dirty="0" smtClean="0"/>
              <a:t>NATO </a:t>
            </a:r>
            <a:r>
              <a:rPr lang="en-GB" b="1" dirty="0"/>
              <a:t>Standardization Office </a:t>
            </a:r>
            <a:r>
              <a:rPr lang="en-GB" b="1" dirty="0" smtClean="0"/>
              <a:t>Website  </a:t>
            </a:r>
            <a:r>
              <a:rPr lang="en-GB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 TEMPLATES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/>
              <a:t>(http://nso.nato.int)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b="1" dirty="0"/>
              <a:t>Reference Documents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52792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94" y="1215951"/>
            <a:ext cx="3779483" cy="5165377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572000" y="162880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dirty="0">
                <a:solidFill>
                  <a:srgbClr val="203864"/>
                </a:solidFill>
                <a:latin typeface="CIDFont+F3"/>
              </a:rPr>
              <a:t> </a:t>
            </a:r>
            <a:r>
              <a:rPr lang="pl-PL" dirty="0" err="1">
                <a:solidFill>
                  <a:srgbClr val="203864"/>
                </a:solidFill>
                <a:latin typeface="CIDFont+F2"/>
              </a:rPr>
              <a:t>Procedures</a:t>
            </a:r>
            <a:r>
              <a:rPr lang="pl-PL" dirty="0">
                <a:solidFill>
                  <a:srgbClr val="203864"/>
                </a:solidFill>
                <a:latin typeface="CIDFont+F2"/>
              </a:rPr>
              <a:t> </a:t>
            </a:r>
            <a:r>
              <a:rPr lang="pl-PL" dirty="0" err="1">
                <a:solidFill>
                  <a:srgbClr val="203864"/>
                </a:solidFill>
                <a:latin typeface="CIDFont+F2"/>
              </a:rPr>
              <a:t>mandatory</a:t>
            </a:r>
            <a:r>
              <a:rPr lang="pl-PL" dirty="0">
                <a:solidFill>
                  <a:srgbClr val="203864"/>
                </a:solidFill>
                <a:latin typeface="CIDFont+F2"/>
              </a:rPr>
              <a:t> for</a:t>
            </a:r>
          </a:p>
          <a:p>
            <a:r>
              <a:rPr lang="pl-PL" dirty="0" err="1">
                <a:solidFill>
                  <a:srgbClr val="203864"/>
                </a:solidFill>
                <a:latin typeface="CIDFont+F2"/>
              </a:rPr>
              <a:t>TAs</a:t>
            </a:r>
            <a:r>
              <a:rPr lang="pl-PL" dirty="0">
                <a:solidFill>
                  <a:srgbClr val="203864"/>
                </a:solidFill>
                <a:latin typeface="CIDFont+F2"/>
              </a:rPr>
              <a:t>/</a:t>
            </a:r>
            <a:r>
              <a:rPr lang="pl-PL" dirty="0" err="1">
                <a:solidFill>
                  <a:srgbClr val="203864"/>
                </a:solidFill>
                <a:latin typeface="CIDFont+F2"/>
              </a:rPr>
              <a:t>DTAs</a:t>
            </a:r>
            <a:r>
              <a:rPr lang="pl-PL" dirty="0">
                <a:solidFill>
                  <a:srgbClr val="203864"/>
                </a:solidFill>
                <a:latin typeface="CIDFont+F2"/>
              </a:rPr>
              <a:t>, </a:t>
            </a:r>
            <a:r>
              <a:rPr lang="pl-PL" dirty="0" err="1">
                <a:solidFill>
                  <a:srgbClr val="203864"/>
                </a:solidFill>
                <a:latin typeface="CIDFont+F2"/>
              </a:rPr>
              <a:t>WGs</a:t>
            </a:r>
            <a:r>
              <a:rPr lang="pl-PL" dirty="0">
                <a:solidFill>
                  <a:srgbClr val="203864"/>
                </a:solidFill>
                <a:latin typeface="CIDFont+F2"/>
              </a:rPr>
              <a:t>, </a:t>
            </a:r>
            <a:r>
              <a:rPr lang="pl-PL" dirty="0" err="1">
                <a:solidFill>
                  <a:srgbClr val="203864"/>
                </a:solidFill>
                <a:latin typeface="CIDFont+F4"/>
              </a:rPr>
              <a:t>custodians</a:t>
            </a:r>
            <a:r>
              <a:rPr lang="pl-PL" dirty="0">
                <a:solidFill>
                  <a:srgbClr val="203864"/>
                </a:solidFill>
                <a:latin typeface="CIDFont+F2"/>
              </a:rPr>
              <a:t>, …</a:t>
            </a:r>
          </a:p>
          <a:p>
            <a:r>
              <a:rPr lang="pl-PL" sz="1600" dirty="0">
                <a:solidFill>
                  <a:srgbClr val="203864"/>
                </a:solidFill>
                <a:latin typeface="CIDFont+F3"/>
              </a:rPr>
              <a:t> </a:t>
            </a:r>
            <a:r>
              <a:rPr lang="pl-PL" dirty="0" err="1">
                <a:solidFill>
                  <a:srgbClr val="203864"/>
                </a:solidFill>
                <a:latin typeface="CIDFont+F2"/>
              </a:rPr>
              <a:t>Defines</a:t>
            </a:r>
            <a:r>
              <a:rPr lang="pl-PL" dirty="0">
                <a:solidFill>
                  <a:srgbClr val="203864"/>
                </a:solidFill>
                <a:latin typeface="CIDFont+F2"/>
              </a:rPr>
              <a:t> NATO </a:t>
            </a:r>
            <a:r>
              <a:rPr lang="pl-PL" dirty="0" err="1">
                <a:solidFill>
                  <a:srgbClr val="203864"/>
                </a:solidFill>
                <a:latin typeface="CIDFont+F2"/>
              </a:rPr>
              <a:t>standardization</a:t>
            </a:r>
            <a:endParaRPr lang="pl-PL" dirty="0">
              <a:solidFill>
                <a:srgbClr val="203864"/>
              </a:solidFill>
              <a:latin typeface="CIDFont+F2"/>
            </a:endParaRPr>
          </a:p>
          <a:p>
            <a:r>
              <a:rPr lang="pl-PL" dirty="0" err="1">
                <a:solidFill>
                  <a:srgbClr val="203864"/>
                </a:solidFill>
                <a:latin typeface="CIDFont+F2"/>
              </a:rPr>
              <a:t>documents</a:t>
            </a:r>
            <a:endParaRPr lang="pl-PL" dirty="0">
              <a:solidFill>
                <a:srgbClr val="203864"/>
              </a:solidFill>
              <a:latin typeface="CIDFont+F2"/>
            </a:endParaRPr>
          </a:p>
          <a:p>
            <a:r>
              <a:rPr lang="pl-PL" sz="1600" dirty="0">
                <a:solidFill>
                  <a:srgbClr val="203864"/>
                </a:solidFill>
                <a:latin typeface="CIDFont+F3"/>
              </a:rPr>
              <a:t> </a:t>
            </a:r>
            <a:r>
              <a:rPr lang="pl-PL" dirty="0" err="1">
                <a:solidFill>
                  <a:srgbClr val="203864"/>
                </a:solidFill>
                <a:latin typeface="CIDFont+F2"/>
              </a:rPr>
              <a:t>Describes</a:t>
            </a:r>
            <a:r>
              <a:rPr lang="pl-PL" dirty="0">
                <a:solidFill>
                  <a:srgbClr val="203864"/>
                </a:solidFill>
                <a:latin typeface="CIDFont+F2"/>
              </a:rPr>
              <a:t> NATO </a:t>
            </a:r>
            <a:r>
              <a:rPr lang="pl-PL" dirty="0" err="1">
                <a:solidFill>
                  <a:srgbClr val="203864"/>
                </a:solidFill>
                <a:latin typeface="CIDFont+F2"/>
              </a:rPr>
              <a:t>standardization</a:t>
            </a:r>
            <a:endParaRPr lang="pl-PL" dirty="0">
              <a:solidFill>
                <a:srgbClr val="203864"/>
              </a:solidFill>
              <a:latin typeface="CIDFont+F2"/>
            </a:endParaRPr>
          </a:p>
          <a:p>
            <a:r>
              <a:rPr lang="pl-PL" dirty="0" err="1">
                <a:solidFill>
                  <a:srgbClr val="203864"/>
                </a:solidFill>
                <a:latin typeface="CIDFont+F2"/>
              </a:rPr>
              <a:t>process</a:t>
            </a:r>
            <a:endParaRPr lang="pl-PL" dirty="0">
              <a:solidFill>
                <a:srgbClr val="203864"/>
              </a:solidFill>
              <a:latin typeface="CIDFont+F2"/>
            </a:endParaRPr>
          </a:p>
          <a:p>
            <a:r>
              <a:rPr lang="pl-PL" sz="1600" dirty="0">
                <a:solidFill>
                  <a:srgbClr val="203864"/>
                </a:solidFill>
                <a:latin typeface="CIDFont+F3"/>
              </a:rPr>
              <a:t> </a:t>
            </a:r>
            <a:r>
              <a:rPr lang="pl-PL" dirty="0" err="1">
                <a:solidFill>
                  <a:srgbClr val="203864"/>
                </a:solidFill>
                <a:latin typeface="CIDFont+F2"/>
              </a:rPr>
              <a:t>Addresses</a:t>
            </a:r>
            <a:r>
              <a:rPr lang="pl-PL" dirty="0">
                <a:solidFill>
                  <a:srgbClr val="203864"/>
                </a:solidFill>
                <a:latin typeface="CIDFont+F2"/>
              </a:rPr>
              <a:t> </a:t>
            </a:r>
            <a:r>
              <a:rPr lang="pl-PL" dirty="0" err="1">
                <a:solidFill>
                  <a:srgbClr val="203864"/>
                </a:solidFill>
                <a:latin typeface="CIDFont+F2"/>
              </a:rPr>
              <a:t>roles</a:t>
            </a:r>
            <a:r>
              <a:rPr lang="pl-PL" dirty="0">
                <a:solidFill>
                  <a:srgbClr val="203864"/>
                </a:solidFill>
                <a:latin typeface="CIDFont+F2"/>
              </a:rPr>
              <a:t>/</a:t>
            </a:r>
            <a:r>
              <a:rPr lang="pl-PL" dirty="0" err="1">
                <a:solidFill>
                  <a:srgbClr val="203864"/>
                </a:solidFill>
                <a:latin typeface="CIDFont+F2"/>
              </a:rPr>
              <a:t>responsibilities</a:t>
            </a:r>
            <a:r>
              <a:rPr lang="pl-PL" dirty="0">
                <a:solidFill>
                  <a:srgbClr val="203864"/>
                </a:solidFill>
                <a:latin typeface="CIDFont+F2"/>
              </a:rPr>
              <a:t> of</a:t>
            </a:r>
          </a:p>
          <a:p>
            <a:r>
              <a:rPr lang="pl-PL" dirty="0" err="1">
                <a:solidFill>
                  <a:srgbClr val="203864"/>
                </a:solidFill>
                <a:latin typeface="CIDFont+F2"/>
              </a:rPr>
              <a:t>standardization</a:t>
            </a:r>
            <a:r>
              <a:rPr lang="pl-PL" dirty="0">
                <a:solidFill>
                  <a:srgbClr val="203864"/>
                </a:solidFill>
                <a:latin typeface="CIDFont+F2"/>
              </a:rPr>
              <a:t> </a:t>
            </a:r>
            <a:r>
              <a:rPr lang="pl-PL" dirty="0" err="1">
                <a:solidFill>
                  <a:srgbClr val="203864"/>
                </a:solidFill>
                <a:latin typeface="CIDFont+F2"/>
              </a:rPr>
              <a:t>actors</a:t>
            </a:r>
            <a:endParaRPr lang="pl-PL" dirty="0">
              <a:solidFill>
                <a:srgbClr val="203864"/>
              </a:solidFill>
              <a:latin typeface="CIDFont+F2"/>
            </a:endParaRPr>
          </a:p>
          <a:p>
            <a:r>
              <a:rPr lang="en-US" sz="1600" dirty="0">
                <a:solidFill>
                  <a:srgbClr val="203864"/>
                </a:solidFill>
                <a:latin typeface="CIDFont+F3"/>
              </a:rPr>
              <a:t> </a:t>
            </a:r>
            <a:r>
              <a:rPr lang="en-US" dirty="0">
                <a:solidFill>
                  <a:srgbClr val="203864"/>
                </a:solidFill>
                <a:latin typeface="CIDFont+F2"/>
              </a:rPr>
              <a:t>Provides guidance for </a:t>
            </a:r>
            <a:r>
              <a:rPr lang="en-US" dirty="0">
                <a:solidFill>
                  <a:srgbClr val="203864"/>
                </a:solidFill>
                <a:latin typeface="CIDFont+F4"/>
              </a:rPr>
              <a:t>selection of</a:t>
            </a:r>
          </a:p>
          <a:p>
            <a:r>
              <a:rPr lang="en-US" dirty="0">
                <a:solidFill>
                  <a:srgbClr val="203864"/>
                </a:solidFill>
                <a:latin typeface="CIDFont+F4"/>
              </a:rPr>
              <a:t>cover documents</a:t>
            </a:r>
            <a:r>
              <a:rPr lang="en-US" dirty="0">
                <a:solidFill>
                  <a:srgbClr val="203864"/>
                </a:solidFill>
                <a:latin typeface="CIDFont+F2"/>
              </a:rPr>
              <a:t>, content of SP</a:t>
            </a:r>
          </a:p>
          <a:p>
            <a:r>
              <a:rPr lang="pl-PL" dirty="0">
                <a:solidFill>
                  <a:srgbClr val="203864"/>
                </a:solidFill>
                <a:latin typeface="CIDFont+F2"/>
              </a:rPr>
              <a:t>and ST, </a:t>
            </a:r>
            <a:r>
              <a:rPr lang="pl-PL" dirty="0" err="1">
                <a:solidFill>
                  <a:srgbClr val="203864"/>
                </a:solidFill>
                <a:latin typeface="CIDFont+F4"/>
              </a:rPr>
              <a:t>determination</a:t>
            </a:r>
            <a:r>
              <a:rPr lang="pl-PL" dirty="0">
                <a:solidFill>
                  <a:srgbClr val="203864"/>
                </a:solidFill>
                <a:latin typeface="CIDFont+F4"/>
              </a:rPr>
              <a:t> of</a:t>
            </a:r>
          </a:p>
          <a:p>
            <a:r>
              <a:rPr lang="pl-PL" dirty="0" err="1">
                <a:solidFill>
                  <a:srgbClr val="203864"/>
                </a:solidFill>
                <a:latin typeface="CIDFont+F4"/>
              </a:rPr>
              <a:t>promulgation</a:t>
            </a:r>
            <a:r>
              <a:rPr lang="pl-PL" dirty="0">
                <a:solidFill>
                  <a:srgbClr val="203864"/>
                </a:solidFill>
                <a:latin typeface="CIDFont+F4"/>
              </a:rPr>
              <a:t> </a:t>
            </a:r>
            <a:r>
              <a:rPr lang="pl-PL" dirty="0" err="1">
                <a:solidFill>
                  <a:srgbClr val="203864"/>
                </a:solidFill>
                <a:latin typeface="CIDFont+F4"/>
              </a:rPr>
              <a:t>criteria</a:t>
            </a:r>
            <a:r>
              <a:rPr lang="pl-PL" dirty="0">
                <a:solidFill>
                  <a:srgbClr val="203864"/>
                </a:solidFill>
                <a:latin typeface="CIDFont+F2"/>
              </a:rPr>
              <a:t>, </a:t>
            </a:r>
            <a:r>
              <a:rPr lang="pl-PL" dirty="0" err="1">
                <a:solidFill>
                  <a:srgbClr val="203864"/>
                </a:solidFill>
                <a:latin typeface="CIDFont+F2"/>
              </a:rPr>
              <a:t>content</a:t>
            </a:r>
            <a:r>
              <a:rPr lang="pl-PL" dirty="0">
                <a:solidFill>
                  <a:srgbClr val="203864"/>
                </a:solidFill>
                <a:latin typeface="CIDFont+F2"/>
              </a:rPr>
              <a:t> of</a:t>
            </a:r>
          </a:p>
          <a:p>
            <a:r>
              <a:rPr lang="pl-PL" dirty="0" err="1">
                <a:solidFill>
                  <a:srgbClr val="203864"/>
                </a:solidFill>
                <a:latin typeface="CIDFont+F4"/>
              </a:rPr>
              <a:t>implementation</a:t>
            </a:r>
            <a:r>
              <a:rPr lang="pl-PL" dirty="0">
                <a:solidFill>
                  <a:srgbClr val="203864"/>
                </a:solidFill>
                <a:latin typeface="CIDFont+F4"/>
              </a:rPr>
              <a:t> </a:t>
            </a:r>
            <a:r>
              <a:rPr lang="pl-PL" dirty="0" err="1">
                <a:solidFill>
                  <a:srgbClr val="203864"/>
                </a:solidFill>
                <a:latin typeface="CIDFont+F4"/>
              </a:rPr>
              <a:t>paragraph</a:t>
            </a:r>
            <a:endParaRPr lang="pl-PL" dirty="0">
              <a:solidFill>
                <a:srgbClr val="203864"/>
              </a:solidFill>
              <a:latin typeface="CIDFont+F4"/>
            </a:endParaRPr>
          </a:p>
          <a:p>
            <a:r>
              <a:rPr lang="en-US" sz="1600" dirty="0">
                <a:solidFill>
                  <a:srgbClr val="203864"/>
                </a:solidFill>
                <a:latin typeface="CIDFont+F3"/>
              </a:rPr>
              <a:t> </a:t>
            </a:r>
            <a:r>
              <a:rPr lang="en-US" dirty="0">
                <a:solidFill>
                  <a:srgbClr val="203864"/>
                </a:solidFill>
                <a:latin typeface="CIDFont+F4"/>
              </a:rPr>
              <a:t>Templates for </a:t>
            </a:r>
            <a:r>
              <a:rPr lang="en-US" dirty="0">
                <a:solidFill>
                  <a:srgbClr val="203864"/>
                </a:solidFill>
                <a:latin typeface="CIDFont+F2"/>
              </a:rPr>
              <a:t>SP, SP inquiry, ST,</a:t>
            </a:r>
          </a:p>
          <a:p>
            <a:r>
              <a:rPr lang="pl-PL" dirty="0">
                <a:solidFill>
                  <a:srgbClr val="203864"/>
                </a:solidFill>
                <a:latin typeface="CIDFont+F4"/>
              </a:rPr>
              <a:t>STANAG, STANREC</a:t>
            </a:r>
            <a:r>
              <a:rPr lang="pl-PL" dirty="0">
                <a:solidFill>
                  <a:srgbClr val="203864"/>
                </a:solidFill>
                <a:latin typeface="CIDFont+F2"/>
              </a:rPr>
              <a:t>, …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4283968" y="188640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solidFill>
                  <a:srgbClr val="203864"/>
                </a:solidFill>
                <a:cs typeface="Arial" panose="020B0604020202020204" pitchFamily="34" charset="0"/>
              </a:rPr>
              <a:t>AAP-03</a:t>
            </a:r>
            <a:endParaRPr lang="pl-PL" sz="3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63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Prostokąt 4"/>
          <p:cNvSpPr/>
          <p:nvPr/>
        </p:nvSpPr>
        <p:spPr>
          <a:xfrm>
            <a:off x="4590710" y="188640"/>
            <a:ext cx="1598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>
                <a:solidFill>
                  <a:srgbClr val="203864"/>
                </a:solidFill>
                <a:cs typeface="Arial" panose="020B0604020202020204" pitchFamily="34" charset="0"/>
              </a:rPr>
              <a:t>AAP-32</a:t>
            </a:r>
            <a:endParaRPr lang="pl-PL" sz="3200" dirty="0">
              <a:cs typeface="Arial" panose="020B0604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606718" y="2204864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>
                <a:solidFill>
                  <a:srgbClr val="203864"/>
                </a:solidFill>
                <a:latin typeface="CIDFont+F3"/>
              </a:rPr>
              <a:t> </a:t>
            </a:r>
            <a:r>
              <a:rPr lang="pl-PL" sz="2400" dirty="0" err="1">
                <a:solidFill>
                  <a:srgbClr val="203864"/>
                </a:solidFill>
                <a:latin typeface="CIDFont+F2"/>
              </a:rPr>
              <a:t>Detailed</a:t>
            </a:r>
            <a:r>
              <a:rPr lang="pl-PL" sz="2400" dirty="0">
                <a:solidFill>
                  <a:srgbClr val="203864"/>
                </a:solidFill>
                <a:latin typeface="CIDFont+F2"/>
              </a:rPr>
              <a:t> </a:t>
            </a:r>
            <a:r>
              <a:rPr lang="pl-PL" sz="2400" dirty="0" err="1">
                <a:solidFill>
                  <a:srgbClr val="203864"/>
                </a:solidFill>
                <a:latin typeface="CIDFont+F2"/>
              </a:rPr>
              <a:t>requirements</a:t>
            </a:r>
            <a:endParaRPr lang="pl-PL" sz="2400" dirty="0">
              <a:solidFill>
                <a:srgbClr val="203864"/>
              </a:solidFill>
              <a:latin typeface="CIDFont+F2"/>
            </a:endParaRPr>
          </a:p>
          <a:p>
            <a:r>
              <a:rPr lang="pl-PL" sz="2400" dirty="0" err="1">
                <a:solidFill>
                  <a:srgbClr val="203864"/>
                </a:solidFill>
                <a:latin typeface="CIDFont+F2"/>
              </a:rPr>
              <a:t>concerning</a:t>
            </a:r>
            <a:r>
              <a:rPr lang="pl-PL" sz="2400" dirty="0">
                <a:solidFill>
                  <a:srgbClr val="203864"/>
                </a:solidFill>
                <a:latin typeface="CIDFont+F2"/>
              </a:rPr>
              <a:t> </a:t>
            </a:r>
            <a:r>
              <a:rPr lang="pl-PL" sz="2400" dirty="0" err="1">
                <a:solidFill>
                  <a:srgbClr val="203864"/>
                </a:solidFill>
                <a:latin typeface="CIDFont+F4"/>
              </a:rPr>
              <a:t>structure</a:t>
            </a:r>
            <a:r>
              <a:rPr lang="pl-PL" sz="2400" dirty="0">
                <a:solidFill>
                  <a:srgbClr val="203864"/>
                </a:solidFill>
                <a:latin typeface="CIDFont+F4"/>
              </a:rPr>
              <a:t>, format</a:t>
            </a:r>
          </a:p>
          <a:p>
            <a:r>
              <a:rPr lang="pl-PL" sz="2400" dirty="0">
                <a:solidFill>
                  <a:srgbClr val="203864"/>
                </a:solidFill>
                <a:latin typeface="CIDFont+F4"/>
              </a:rPr>
              <a:t>and layout of NATO</a:t>
            </a:r>
          </a:p>
          <a:p>
            <a:r>
              <a:rPr lang="pl-PL" sz="2400" dirty="0" err="1">
                <a:solidFill>
                  <a:srgbClr val="203864"/>
                </a:solidFill>
                <a:latin typeface="CIDFont+F4"/>
              </a:rPr>
              <a:t>standardization</a:t>
            </a:r>
            <a:r>
              <a:rPr lang="pl-PL" sz="2400" dirty="0">
                <a:solidFill>
                  <a:srgbClr val="203864"/>
                </a:solidFill>
                <a:latin typeface="CIDFont+F4"/>
              </a:rPr>
              <a:t> </a:t>
            </a:r>
            <a:r>
              <a:rPr lang="pl-PL" sz="2400" dirty="0" err="1">
                <a:solidFill>
                  <a:srgbClr val="203864"/>
                </a:solidFill>
                <a:latin typeface="CIDFont+F4"/>
              </a:rPr>
              <a:t>documents</a:t>
            </a:r>
            <a:r>
              <a:rPr lang="pl-PL" sz="2400" dirty="0">
                <a:solidFill>
                  <a:srgbClr val="203864"/>
                </a:solidFill>
                <a:latin typeface="CIDFont+F2"/>
              </a:rPr>
              <a:t>:</a:t>
            </a:r>
          </a:p>
          <a:p>
            <a:r>
              <a:rPr lang="pl-PL" dirty="0">
                <a:solidFill>
                  <a:srgbClr val="203864"/>
                </a:solidFill>
                <a:latin typeface="CIDFont+F2"/>
              </a:rPr>
              <a:t>- </a:t>
            </a:r>
            <a:r>
              <a:rPr lang="pl-PL" dirty="0" err="1">
                <a:solidFill>
                  <a:srgbClr val="203864"/>
                </a:solidFill>
                <a:latin typeface="CIDFont+F2"/>
              </a:rPr>
              <a:t>general</a:t>
            </a:r>
            <a:r>
              <a:rPr lang="pl-PL" dirty="0">
                <a:solidFill>
                  <a:srgbClr val="203864"/>
                </a:solidFill>
                <a:latin typeface="CIDFont+F2"/>
              </a:rPr>
              <a:t> </a:t>
            </a:r>
            <a:r>
              <a:rPr lang="pl-PL" dirty="0" err="1">
                <a:solidFill>
                  <a:srgbClr val="203864"/>
                </a:solidFill>
                <a:latin typeface="CIDFont+F2"/>
              </a:rPr>
              <a:t>structure</a:t>
            </a:r>
            <a:r>
              <a:rPr lang="pl-PL" dirty="0">
                <a:solidFill>
                  <a:srgbClr val="203864"/>
                </a:solidFill>
                <a:latin typeface="CIDFont+F2"/>
              </a:rPr>
              <a:t> of </a:t>
            </a:r>
            <a:r>
              <a:rPr lang="pl-PL" dirty="0" err="1">
                <a:solidFill>
                  <a:srgbClr val="203864"/>
                </a:solidFill>
                <a:latin typeface="CIDFont+F2"/>
              </a:rPr>
              <a:t>covering</a:t>
            </a:r>
            <a:endParaRPr lang="pl-PL" dirty="0">
              <a:solidFill>
                <a:srgbClr val="203864"/>
              </a:solidFill>
              <a:latin typeface="CIDFont+F2"/>
            </a:endParaRPr>
          </a:p>
          <a:p>
            <a:r>
              <a:rPr lang="pl-PL" dirty="0" err="1">
                <a:solidFill>
                  <a:srgbClr val="203864"/>
                </a:solidFill>
                <a:latin typeface="CIDFont+F2"/>
              </a:rPr>
              <a:t>documents</a:t>
            </a:r>
            <a:endParaRPr lang="pl-PL" dirty="0">
              <a:solidFill>
                <a:srgbClr val="203864"/>
              </a:solidFill>
              <a:latin typeface="CIDFont+F2"/>
            </a:endParaRPr>
          </a:p>
          <a:p>
            <a:r>
              <a:rPr lang="en-US" dirty="0">
                <a:solidFill>
                  <a:srgbClr val="203864"/>
                </a:solidFill>
                <a:latin typeface="CIDFont+F2"/>
              </a:rPr>
              <a:t>- general structure of Allied publications</a:t>
            </a:r>
          </a:p>
          <a:p>
            <a:r>
              <a:rPr lang="en-US" dirty="0">
                <a:solidFill>
                  <a:srgbClr val="203864"/>
                </a:solidFill>
                <a:latin typeface="CIDFont+F2"/>
              </a:rPr>
              <a:t>- page layout and formatting guidelines</a:t>
            </a:r>
          </a:p>
          <a:p>
            <a:r>
              <a:rPr lang="en-US" dirty="0">
                <a:solidFill>
                  <a:srgbClr val="203864"/>
                </a:solidFill>
                <a:latin typeface="CIDFont+F2"/>
              </a:rPr>
              <a:t>for text, figures and tables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00" y="1052736"/>
            <a:ext cx="3945022" cy="54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66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Prostokąt 4"/>
          <p:cNvSpPr/>
          <p:nvPr/>
        </p:nvSpPr>
        <p:spPr>
          <a:xfrm>
            <a:off x="4594134" y="270892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>
                <a:solidFill>
                  <a:srgbClr val="203864"/>
                </a:solidFill>
                <a:latin typeface="CIDFont+F3"/>
              </a:rPr>
              <a:t> </a:t>
            </a:r>
            <a:r>
              <a:rPr lang="pl-PL" sz="2400" dirty="0" err="1">
                <a:solidFill>
                  <a:srgbClr val="203864"/>
                </a:solidFill>
                <a:latin typeface="CIDFont+F2"/>
              </a:rPr>
              <a:t>Supplement</a:t>
            </a:r>
            <a:r>
              <a:rPr lang="pl-PL" sz="2400" dirty="0">
                <a:solidFill>
                  <a:srgbClr val="203864"/>
                </a:solidFill>
                <a:latin typeface="CIDFont+F2"/>
              </a:rPr>
              <a:t> to AAP-03</a:t>
            </a:r>
          </a:p>
          <a:p>
            <a:r>
              <a:rPr lang="pl-PL" sz="2000" dirty="0">
                <a:solidFill>
                  <a:srgbClr val="203864"/>
                </a:solidFill>
                <a:latin typeface="CIDFont+F3"/>
              </a:rPr>
              <a:t> </a:t>
            </a:r>
            <a:r>
              <a:rPr lang="pl-PL" sz="2400" dirty="0" err="1">
                <a:solidFill>
                  <a:srgbClr val="203864"/>
                </a:solidFill>
                <a:latin typeface="CIDFont+F2"/>
              </a:rPr>
              <a:t>Specific</a:t>
            </a:r>
            <a:r>
              <a:rPr lang="pl-PL" sz="2400" dirty="0">
                <a:solidFill>
                  <a:srgbClr val="203864"/>
                </a:solidFill>
                <a:latin typeface="CIDFont+F2"/>
              </a:rPr>
              <a:t> </a:t>
            </a:r>
            <a:r>
              <a:rPr lang="pl-PL" sz="2400" dirty="0" err="1">
                <a:solidFill>
                  <a:srgbClr val="203864"/>
                </a:solidFill>
                <a:latin typeface="CIDFont+F2"/>
              </a:rPr>
              <a:t>procedures</a:t>
            </a:r>
            <a:r>
              <a:rPr lang="pl-PL" sz="2400" dirty="0">
                <a:solidFill>
                  <a:srgbClr val="203864"/>
                </a:solidFill>
                <a:latin typeface="CIDFont+F2"/>
              </a:rPr>
              <a:t> for</a:t>
            </a:r>
          </a:p>
          <a:p>
            <a:r>
              <a:rPr lang="pl-PL" sz="2400" dirty="0">
                <a:solidFill>
                  <a:srgbClr val="203864"/>
                </a:solidFill>
                <a:latin typeface="CIDFont+F2"/>
              </a:rPr>
              <a:t>development of </a:t>
            </a:r>
            <a:r>
              <a:rPr lang="pl-PL" sz="2400" dirty="0">
                <a:solidFill>
                  <a:srgbClr val="203864"/>
                </a:solidFill>
                <a:latin typeface="CIDFont+F4"/>
              </a:rPr>
              <a:t>Allied Joint</a:t>
            </a:r>
          </a:p>
          <a:p>
            <a:r>
              <a:rPr lang="pl-PL" sz="2400" dirty="0" err="1">
                <a:solidFill>
                  <a:srgbClr val="203864"/>
                </a:solidFill>
                <a:latin typeface="CIDFont+F4"/>
              </a:rPr>
              <a:t>Doctrine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35869"/>
            <a:ext cx="3932025" cy="5453067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590710" y="188640"/>
            <a:ext cx="1598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smtClean="0">
                <a:solidFill>
                  <a:srgbClr val="203864"/>
                </a:solidFill>
                <a:cs typeface="Arial" panose="020B0604020202020204" pitchFamily="34" charset="0"/>
              </a:rPr>
              <a:t>AAP-47</a:t>
            </a:r>
            <a:endParaRPr lang="pl-PL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63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Prostokąt 4"/>
          <p:cNvSpPr/>
          <p:nvPr/>
        </p:nvSpPr>
        <p:spPr>
          <a:xfrm>
            <a:off x="4427984" y="184482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>
                <a:solidFill>
                  <a:srgbClr val="203864"/>
                </a:solidFill>
                <a:latin typeface="CIDFont+F3"/>
              </a:rPr>
              <a:t> </a:t>
            </a:r>
            <a:r>
              <a:rPr lang="pl-PL" sz="2400" dirty="0">
                <a:solidFill>
                  <a:srgbClr val="203864"/>
                </a:solidFill>
                <a:latin typeface="CIDFont+F2"/>
              </a:rPr>
              <a:t>Policy for development and</a:t>
            </a:r>
          </a:p>
          <a:p>
            <a:r>
              <a:rPr lang="pl-PL" sz="2400" dirty="0">
                <a:solidFill>
                  <a:srgbClr val="203864"/>
                </a:solidFill>
                <a:latin typeface="CIDFont+F2"/>
              </a:rPr>
              <a:t>management of NATO</a:t>
            </a:r>
          </a:p>
          <a:p>
            <a:r>
              <a:rPr lang="pl-PL" sz="2400" dirty="0" err="1">
                <a:solidFill>
                  <a:srgbClr val="203864"/>
                </a:solidFill>
                <a:latin typeface="CIDFont+F2"/>
              </a:rPr>
              <a:t>standardization</a:t>
            </a:r>
            <a:r>
              <a:rPr lang="pl-PL" sz="2400" dirty="0">
                <a:solidFill>
                  <a:srgbClr val="203864"/>
                </a:solidFill>
                <a:latin typeface="CIDFont+F2"/>
              </a:rPr>
              <a:t> </a:t>
            </a:r>
            <a:r>
              <a:rPr lang="pl-PL" sz="2400" dirty="0" err="1">
                <a:solidFill>
                  <a:srgbClr val="203864"/>
                </a:solidFill>
                <a:latin typeface="CIDFont+F2"/>
              </a:rPr>
              <a:t>documents</a:t>
            </a:r>
            <a:endParaRPr lang="pl-PL" sz="2400" dirty="0">
              <a:solidFill>
                <a:srgbClr val="203864"/>
              </a:solidFill>
              <a:latin typeface="CIDFont+F2"/>
            </a:endParaRPr>
          </a:p>
          <a:p>
            <a:r>
              <a:rPr lang="pl-PL" sz="2400" dirty="0" err="1">
                <a:solidFill>
                  <a:srgbClr val="203864"/>
                </a:solidFill>
                <a:latin typeface="CIDFont+F2"/>
              </a:rPr>
              <a:t>under</a:t>
            </a:r>
            <a:r>
              <a:rPr lang="pl-PL" sz="2400" dirty="0">
                <a:solidFill>
                  <a:srgbClr val="203864"/>
                </a:solidFill>
                <a:latin typeface="CIDFont+F2"/>
              </a:rPr>
              <a:t> MC</a:t>
            </a:r>
          </a:p>
          <a:p>
            <a:r>
              <a:rPr lang="pl-PL" sz="2000" dirty="0">
                <a:solidFill>
                  <a:srgbClr val="203864"/>
                </a:solidFill>
                <a:latin typeface="CIDFont+F3"/>
              </a:rPr>
              <a:t> </a:t>
            </a:r>
            <a:r>
              <a:rPr lang="pl-PL" sz="2400" dirty="0" err="1">
                <a:solidFill>
                  <a:srgbClr val="203864"/>
                </a:solidFill>
                <a:latin typeface="CIDFont+F2"/>
              </a:rPr>
              <a:t>Describes</a:t>
            </a:r>
            <a:r>
              <a:rPr lang="pl-PL" sz="2400" dirty="0">
                <a:solidFill>
                  <a:srgbClr val="203864"/>
                </a:solidFill>
                <a:latin typeface="CIDFont+F2"/>
              </a:rPr>
              <a:t> MC </a:t>
            </a:r>
            <a:r>
              <a:rPr lang="pl-PL" sz="2400" dirty="0" err="1">
                <a:solidFill>
                  <a:srgbClr val="203864"/>
                </a:solidFill>
                <a:latin typeface="CIDFont+F2"/>
              </a:rPr>
              <a:t>standardization</a:t>
            </a:r>
            <a:endParaRPr lang="pl-PL" sz="2400" dirty="0">
              <a:solidFill>
                <a:srgbClr val="203864"/>
              </a:solidFill>
              <a:latin typeface="CIDFont+F2"/>
            </a:endParaRPr>
          </a:p>
          <a:p>
            <a:r>
              <a:rPr lang="pl-PL" sz="2400" dirty="0" err="1">
                <a:solidFill>
                  <a:srgbClr val="203864"/>
                </a:solidFill>
                <a:latin typeface="CIDFont+F2"/>
              </a:rPr>
              <a:t>structure</a:t>
            </a:r>
            <a:r>
              <a:rPr lang="pl-PL" sz="2400" dirty="0">
                <a:solidFill>
                  <a:srgbClr val="203864"/>
                </a:solidFill>
                <a:latin typeface="CIDFont+F2"/>
              </a:rPr>
              <a:t> (MC </a:t>
            </a:r>
            <a:r>
              <a:rPr lang="pl-PL" sz="2400" dirty="0" err="1">
                <a:solidFill>
                  <a:srgbClr val="203864"/>
                </a:solidFill>
                <a:latin typeface="CIDFont+F2"/>
              </a:rPr>
              <a:t>Standardization</a:t>
            </a:r>
            <a:endParaRPr lang="pl-PL" sz="2400" dirty="0">
              <a:solidFill>
                <a:srgbClr val="203864"/>
              </a:solidFill>
              <a:latin typeface="CIDFont+F2"/>
            </a:endParaRPr>
          </a:p>
          <a:p>
            <a:r>
              <a:rPr lang="pl-PL" sz="2400" dirty="0" err="1">
                <a:solidFill>
                  <a:srgbClr val="203864"/>
                </a:solidFill>
                <a:latin typeface="CIDFont+F2"/>
              </a:rPr>
              <a:t>Boards</a:t>
            </a:r>
            <a:r>
              <a:rPr lang="pl-PL" sz="2400" dirty="0">
                <a:solidFill>
                  <a:srgbClr val="203864"/>
                </a:solidFill>
                <a:latin typeface="CIDFont+F2"/>
              </a:rPr>
              <a:t>)</a:t>
            </a:r>
          </a:p>
          <a:p>
            <a:r>
              <a:rPr lang="pl-PL" sz="2000" dirty="0">
                <a:solidFill>
                  <a:srgbClr val="203864"/>
                </a:solidFill>
                <a:latin typeface="CIDFont+F3"/>
              </a:rPr>
              <a:t> </a:t>
            </a:r>
            <a:r>
              <a:rPr lang="pl-PL" sz="2400" dirty="0" err="1">
                <a:solidFill>
                  <a:srgbClr val="203864"/>
                </a:solidFill>
                <a:latin typeface="CIDFont+F2"/>
              </a:rPr>
              <a:t>Addresses</a:t>
            </a:r>
            <a:r>
              <a:rPr lang="pl-PL" sz="2400" dirty="0">
                <a:solidFill>
                  <a:srgbClr val="203864"/>
                </a:solidFill>
                <a:latin typeface="CIDFont+F2"/>
              </a:rPr>
              <a:t> </a:t>
            </a:r>
            <a:r>
              <a:rPr lang="pl-PL" sz="2400" dirty="0" err="1">
                <a:solidFill>
                  <a:srgbClr val="203864"/>
                </a:solidFill>
                <a:latin typeface="CIDFont+F2"/>
              </a:rPr>
              <a:t>roles</a:t>
            </a:r>
            <a:r>
              <a:rPr lang="pl-PL" sz="2400" dirty="0">
                <a:solidFill>
                  <a:srgbClr val="203864"/>
                </a:solidFill>
                <a:latin typeface="CIDFont+F2"/>
              </a:rPr>
              <a:t>/</a:t>
            </a:r>
          </a:p>
          <a:p>
            <a:r>
              <a:rPr lang="pl-PL" sz="2400" dirty="0" err="1">
                <a:solidFill>
                  <a:srgbClr val="203864"/>
                </a:solidFill>
                <a:latin typeface="CIDFont+F2"/>
              </a:rPr>
              <a:t>responsibilities</a:t>
            </a:r>
            <a:r>
              <a:rPr lang="pl-PL" sz="2400" dirty="0">
                <a:solidFill>
                  <a:srgbClr val="203864"/>
                </a:solidFill>
                <a:latin typeface="CIDFont+F2"/>
              </a:rPr>
              <a:t> (TOR for MC</a:t>
            </a:r>
          </a:p>
          <a:p>
            <a:r>
              <a:rPr lang="pl-PL" sz="2400" dirty="0" err="1">
                <a:solidFill>
                  <a:srgbClr val="203864"/>
                </a:solidFill>
                <a:latin typeface="CIDFont+F2"/>
              </a:rPr>
              <a:t>SBs</a:t>
            </a:r>
            <a:r>
              <a:rPr lang="pl-PL" sz="2400" dirty="0">
                <a:solidFill>
                  <a:srgbClr val="203864"/>
                </a:solidFill>
                <a:latin typeface="CIDFont+F2"/>
              </a:rPr>
              <a:t>)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24744"/>
            <a:ext cx="3822707" cy="532859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590710" y="188640"/>
            <a:ext cx="1930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smtClean="0">
                <a:solidFill>
                  <a:srgbClr val="203864"/>
                </a:solidFill>
                <a:cs typeface="Arial" panose="020B0604020202020204" pitchFamily="34" charset="0"/>
              </a:rPr>
              <a:t>MC 20/11</a:t>
            </a:r>
            <a:endParaRPr lang="pl-PL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44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b="1" dirty="0" smtClean="0"/>
              <a:t>Fields of Standardization</a:t>
            </a:r>
            <a:endParaRPr lang="en-US" sz="2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55576" y="1205840"/>
            <a:ext cx="8388424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OPERATIONAL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endParaRPr lang="en-US" sz="600" b="1" dirty="0" smtClean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NATO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standardization documents that specify the conceptual, organizational or methodological requirements to enable material,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installations, organizations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or forces to fulfil their functions or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missions.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endParaRPr lang="en-US" sz="700" dirty="0" smtClean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dirty="0" smtClean="0">
                <a:solidFill>
                  <a:srgbClr val="C00000"/>
                </a:solidFill>
                <a:cs typeface="Arial" panose="020B0604020202020204" pitchFamily="34" charset="0"/>
              </a:rPr>
              <a:t>Doctrine, standards </a:t>
            </a:r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for tactical level </a:t>
            </a:r>
            <a:r>
              <a:rPr lang="en-US" dirty="0" smtClean="0">
                <a:solidFill>
                  <a:srgbClr val="C00000"/>
                </a:solidFill>
                <a:cs typeface="Arial" panose="020B0604020202020204" pitchFamily="34" charset="0"/>
              </a:rPr>
              <a:t>training, procedures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, etc.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endParaRPr lang="en-US" sz="20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MATERIEL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endParaRPr lang="en-US" sz="700" b="1" dirty="0" smtClean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NATO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standardization documents that specify the common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technical requirements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for materiel throughout its life cycle: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systems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(i.e. consultation, command and control systems, weapon-systems and sub‑systems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), </a:t>
            </a:r>
            <a:r>
              <a:rPr lang="en-US" dirty="0" smtClean="0">
                <a:solidFill>
                  <a:srgbClr val="C00000"/>
                </a:solidFill>
                <a:cs typeface="Arial" panose="020B0604020202020204" pitchFamily="34" charset="0"/>
              </a:rPr>
              <a:t>interfaces,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components, </a:t>
            </a:r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spare parts and consumables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, including ammunition, fuel, and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supplies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endParaRPr lang="en-US" sz="20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ADMINISTRATIVE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endParaRPr lang="en-US" sz="700" b="1" dirty="0" smtClean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NATO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standardization documents that facilitate Alliance administration in various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areas including, but not limited to, terminology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finances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human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resources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military </a:t>
            </a:r>
            <a:r>
              <a:rPr lang="en-US" dirty="0" smtClean="0">
                <a:solidFill>
                  <a:srgbClr val="C00000"/>
                </a:solidFill>
                <a:cs typeface="Arial" panose="020B0604020202020204" pitchFamily="34" charset="0"/>
              </a:rPr>
              <a:t>ranks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346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090" y="3956863"/>
            <a:ext cx="733784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NATO STANDARDIZATION PROCESS</a:t>
            </a:r>
          </a:p>
          <a:p>
            <a:pPr algn="ctr">
              <a:spcBef>
                <a:spcPts val="1200"/>
              </a:spcBef>
            </a:pPr>
            <a:r>
              <a:rPr lang="en-GB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Production and Maintenance </a:t>
            </a:r>
          </a:p>
          <a:p>
            <a:pPr algn="ctr"/>
            <a:r>
              <a:rPr lang="en-GB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of NATO Standardization Documents</a:t>
            </a: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5323274"/>
            <a:ext cx="2827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Allied Standards</a:t>
            </a:r>
            <a:endParaRPr lang="en-US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875409"/>
              </p:ext>
            </p:extLst>
          </p:nvPr>
        </p:nvGraphicFramePr>
        <p:xfrm>
          <a:off x="755576" y="1412776"/>
          <a:ext cx="8087597" cy="48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r:id="rId4" imgW="6204060" imgH="3700732" progId="">
                  <p:embed/>
                </p:oleObj>
              </mc:Choice>
              <mc:Fallback>
                <p:oleObj r:id="rId4" imgW="6204060" imgH="3700732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1412776"/>
                        <a:ext cx="8087597" cy="48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4919486"/>
            <a:ext cx="8280920" cy="1913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 smtClean="0"/>
              <a:t>ALLIED</a:t>
            </a:r>
            <a:r>
              <a:rPr lang="en-US" sz="1800" b="1" dirty="0" smtClean="0"/>
              <a:t> </a:t>
            </a:r>
            <a:r>
              <a:rPr lang="en-US" sz="1800" b="1" dirty="0" smtClean="0"/>
              <a:t>STANDARD: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 smtClean="0"/>
              <a:t>Allied </a:t>
            </a:r>
            <a:r>
              <a:rPr lang="pl-PL" sz="1800" dirty="0" err="1" smtClean="0"/>
              <a:t>standards</a:t>
            </a:r>
            <a:r>
              <a:rPr lang="pl-PL" sz="1800" dirty="0" smtClean="0"/>
              <a:t> </a:t>
            </a:r>
            <a:r>
              <a:rPr lang="pl-PL" sz="1800" dirty="0" err="1" smtClean="0"/>
              <a:t>are</a:t>
            </a:r>
            <a:r>
              <a:rPr lang="pl-PL" sz="1800" dirty="0" smtClean="0"/>
              <a:t> </a:t>
            </a:r>
            <a:r>
              <a:rPr lang="pl-PL" sz="1800" dirty="0" err="1" smtClean="0"/>
              <a:t>standards</a:t>
            </a:r>
            <a:r>
              <a:rPr lang="pl-PL" sz="1800" dirty="0" smtClean="0"/>
              <a:t> </a:t>
            </a:r>
            <a:r>
              <a:rPr lang="pl-PL" sz="1800" dirty="0" err="1" smtClean="0">
                <a:solidFill>
                  <a:srgbClr val="FF0000"/>
                </a:solidFill>
              </a:rPr>
              <a:t>developed</a:t>
            </a:r>
            <a:r>
              <a:rPr lang="pl-PL" sz="1800" dirty="0" smtClean="0">
                <a:solidFill>
                  <a:srgbClr val="FF0000"/>
                </a:solidFill>
              </a:rPr>
              <a:t> </a:t>
            </a:r>
            <a:br>
              <a:rPr lang="pl-PL" sz="1800" dirty="0" smtClean="0">
                <a:solidFill>
                  <a:srgbClr val="FF0000"/>
                </a:solidFill>
              </a:rPr>
            </a:br>
            <a:r>
              <a:rPr lang="pl-PL" sz="1800" dirty="0" err="1" smtClean="0">
                <a:solidFill>
                  <a:srgbClr val="FF0000"/>
                </a:solidFill>
              </a:rPr>
              <a:t>or</a:t>
            </a:r>
            <a:r>
              <a:rPr lang="pl-PL" sz="1800" dirty="0" smtClean="0">
                <a:solidFill>
                  <a:srgbClr val="FF0000"/>
                </a:solidFill>
              </a:rPr>
              <a:t> </a:t>
            </a:r>
            <a:r>
              <a:rPr lang="pl-PL" sz="1800" dirty="0" err="1" smtClean="0">
                <a:solidFill>
                  <a:srgbClr val="FF0000"/>
                </a:solidFill>
              </a:rPr>
              <a:t>selected</a:t>
            </a:r>
            <a:r>
              <a:rPr lang="pl-PL" sz="1800" dirty="0" smtClean="0"/>
              <a:t> in the </a:t>
            </a:r>
            <a:r>
              <a:rPr lang="pl-PL" sz="1800" dirty="0" err="1" smtClean="0"/>
              <a:t>framework</a:t>
            </a:r>
            <a:r>
              <a:rPr lang="pl-PL" sz="1800" dirty="0" smtClean="0"/>
              <a:t> of </a:t>
            </a:r>
            <a:br>
              <a:rPr lang="pl-PL" sz="1800" dirty="0" smtClean="0"/>
            </a:br>
            <a:r>
              <a:rPr lang="pl-PL" sz="1800" dirty="0" smtClean="0">
                <a:solidFill>
                  <a:srgbClr val="FF0000"/>
                </a:solidFill>
              </a:rPr>
              <a:t>the NATO </a:t>
            </a:r>
            <a:r>
              <a:rPr lang="pl-PL" sz="1800" dirty="0" err="1" smtClean="0">
                <a:solidFill>
                  <a:srgbClr val="FF0000"/>
                </a:solidFill>
              </a:rPr>
              <a:t>standardization</a:t>
            </a:r>
            <a:r>
              <a:rPr lang="pl-PL" sz="1800" dirty="0" smtClean="0">
                <a:solidFill>
                  <a:srgbClr val="FF0000"/>
                </a:solidFill>
              </a:rPr>
              <a:t> </a:t>
            </a:r>
            <a:r>
              <a:rPr lang="pl-PL" sz="1800" dirty="0" err="1" smtClean="0">
                <a:solidFill>
                  <a:srgbClr val="FF0000"/>
                </a:solidFill>
              </a:rPr>
              <a:t>process</a:t>
            </a:r>
            <a:r>
              <a:rPr lang="en-US" sz="1800" dirty="0" smtClean="0">
                <a:solidFill>
                  <a:srgbClr val="C00000"/>
                </a:solidFill>
              </a:rPr>
              <a:t>. </a:t>
            </a:r>
            <a:endParaRPr lang="en-GB" sz="2000" b="1" dirty="0" smtClean="0">
              <a:latin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b="1" dirty="0">
              <a:latin typeface="Arial" panose="020B0604020202020204" pitchFamily="34" charset="0"/>
            </a:endParaRPr>
          </a:p>
          <a:p>
            <a:pPr algn="l">
              <a:spcAft>
                <a:spcPts val="0"/>
              </a:spcAft>
            </a:pPr>
            <a:endParaRPr lang="en-US" sz="1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184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07704" y="15205"/>
            <a:ext cx="7236296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Allied Standards</a:t>
            </a:r>
            <a:endParaRPr lang="en-US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568" y="1757713"/>
            <a:ext cx="8280920" cy="480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Arial" panose="020B0604020202020204" pitchFamily="34" charset="0"/>
              </a:rPr>
              <a:t>NATO STANDARD: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b="1" dirty="0" smtClean="0">
              <a:latin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Arial" panose="020B0604020202020204" pitchFamily="34" charset="0"/>
              </a:rPr>
              <a:t>A </a:t>
            </a:r>
            <a:r>
              <a:rPr lang="en-US" dirty="0">
                <a:latin typeface="Arial" panose="020B0604020202020204" pitchFamily="34" charset="0"/>
              </a:rPr>
              <a:t>NATO standard is a </a:t>
            </a:r>
            <a:r>
              <a:rPr lang="en-US" dirty="0" smtClean="0">
                <a:latin typeface="Arial" panose="020B0604020202020204" pitchFamily="34" charset="0"/>
              </a:rPr>
              <a:t>standard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</a:rPr>
              <a:t>developed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</a:rPr>
              <a:t>and promulgated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</a:rPr>
              <a:t>in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the framework </a:t>
            </a:r>
            <a:r>
              <a:rPr lang="en-US" dirty="0">
                <a:latin typeface="Arial" panose="020B0604020202020204" pitchFamily="34" charset="0"/>
              </a:rPr>
              <a:t>of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</a:rPr>
              <a:t>the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</a:rPr>
              <a:t>NATO standardization </a:t>
            </a:r>
            <a:r>
              <a:rPr lang="en-US" dirty="0">
                <a:solidFill>
                  <a:srgbClr val="C00000"/>
                </a:solidFill>
              </a:rPr>
              <a:t>process.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>
              <a:latin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 smtClean="0">
              <a:latin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b="1" dirty="0">
              <a:latin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Arial" panose="020B0604020202020204" pitchFamily="34" charset="0"/>
              </a:rPr>
              <a:t>NON-NATO STANDARD: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b="1" dirty="0" smtClean="0">
              <a:latin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Arial" panose="020B0604020202020204" pitchFamily="34" charset="0"/>
              </a:rPr>
              <a:t>A </a:t>
            </a:r>
            <a:r>
              <a:rPr lang="en-US" dirty="0">
                <a:latin typeface="Arial" panose="020B0604020202020204" pitchFamily="34" charset="0"/>
              </a:rPr>
              <a:t>non-NATO standard is a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</a:rPr>
              <a:t>standard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</a:rPr>
              <a:t>developed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</a:rPr>
              <a:t>outside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</a:rPr>
              <a:t>NATO</a:t>
            </a:r>
            <a:r>
              <a:rPr lang="en-US" dirty="0">
                <a:latin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Arial" panose="020B0604020202020204" pitchFamily="34" charset="0"/>
              </a:rPr>
              <a:t>Non-NATO </a:t>
            </a:r>
            <a:r>
              <a:rPr lang="en-US" dirty="0">
                <a:latin typeface="Arial" panose="020B0604020202020204" pitchFamily="34" charset="0"/>
              </a:rPr>
              <a:t>standards include civil standards, national </a:t>
            </a:r>
            <a:r>
              <a:rPr lang="en-US" dirty="0" smtClean="0">
                <a:latin typeface="Arial" panose="020B0604020202020204" pitchFamily="34" charset="0"/>
              </a:rPr>
              <a:t>and </a:t>
            </a:r>
            <a:r>
              <a:rPr lang="en-US" dirty="0">
                <a:latin typeface="Arial" panose="020B0604020202020204" pitchFamily="34" charset="0"/>
              </a:rPr>
              <a:t>multinational </a:t>
            </a:r>
            <a:r>
              <a:rPr lang="en-US" dirty="0" err="1" smtClean="0">
                <a:latin typeface="Arial" panose="020B0604020202020204" pitchFamily="34" charset="0"/>
              </a:rPr>
              <a:t>defence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standards. Non-NATO </a:t>
            </a:r>
            <a:r>
              <a:rPr lang="en-US" dirty="0" smtClean="0">
                <a:latin typeface="Arial" panose="020B0604020202020204" pitchFamily="34" charset="0"/>
              </a:rPr>
              <a:t>standards become Allied Standards when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</a:rPr>
              <a:t>adopted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</a:rPr>
              <a:t>by </a:t>
            </a:r>
            <a:r>
              <a:rPr lang="en-US" dirty="0">
                <a:solidFill>
                  <a:srgbClr val="C00000"/>
                </a:solidFill>
              </a:rPr>
              <a:t>NATO.</a:t>
            </a:r>
          </a:p>
          <a:p>
            <a:pPr algn="l">
              <a:spcAft>
                <a:spcPts val="0"/>
              </a:spcAft>
            </a:pPr>
            <a:endParaRPr lang="en-US" sz="1000" b="1" dirty="0">
              <a:latin typeface="Arial" panose="020B0604020202020204" pitchFamily="34" charset="0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5814628" y="1042045"/>
            <a:ext cx="3131840" cy="1115856"/>
          </a:xfrm>
          <a:prstGeom prst="hexagon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>There are Allied Standards that are not NATO Standards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58644" y="963379"/>
            <a:ext cx="288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rgbClr val="C55A11"/>
                </a:solidFill>
              </a:rPr>
              <a:t>!</a:t>
            </a:r>
            <a:endParaRPr lang="en-US" sz="7200" b="1" dirty="0">
              <a:solidFill>
                <a:srgbClr val="C55A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38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0515_NSO Template" id="{FD399FE6-74A3-4021-A21F-996D0C447BEE}" vid="{5070A3ED-7B60-4253-958E-7E503CA1F60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4730</TotalTime>
  <Words>3183</Words>
  <Application>Microsoft Office PowerPoint</Application>
  <PresentationFormat>Pokaz na ekranie (4:3)</PresentationFormat>
  <Paragraphs>881</Paragraphs>
  <Slides>70</Slides>
  <Notes>48</Notes>
  <HiddenSlides>0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70</vt:i4>
      </vt:variant>
    </vt:vector>
  </HeadingPairs>
  <TitlesOfParts>
    <vt:vector size="81" baseType="lpstr">
      <vt:lpstr>Arial</vt:lpstr>
      <vt:lpstr>Calibri</vt:lpstr>
      <vt:lpstr>Calibri Light</vt:lpstr>
      <vt:lpstr>CIDFont+F2</vt:lpstr>
      <vt:lpstr>CIDFont+F3</vt:lpstr>
      <vt:lpstr>CIDFont+F4</vt:lpstr>
      <vt:lpstr>Times New Roman</vt:lpstr>
      <vt:lpstr>Verdana</vt:lpstr>
      <vt:lpstr>Wingdings</vt:lpstr>
      <vt:lpstr>1_Office Theme</vt:lpstr>
      <vt:lpstr>Worksheet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NATO Standardization Documents</vt:lpstr>
      <vt:lpstr>Fields of Standardization</vt:lpstr>
      <vt:lpstr>Allied Standards</vt:lpstr>
      <vt:lpstr>Prezentacja programu PowerPoint</vt:lpstr>
      <vt:lpstr>Allied Standards</vt:lpstr>
      <vt:lpstr>Covering Documents</vt:lpstr>
      <vt:lpstr>Covering Documents</vt:lpstr>
      <vt:lpstr>Covering Document Selection</vt:lpstr>
      <vt:lpstr>Prezentacja programu PowerPoint</vt:lpstr>
      <vt:lpstr>Prezentacja programu PowerPoint</vt:lpstr>
      <vt:lpstr>Standard-Related Documents</vt:lpstr>
      <vt:lpstr>Allied and Multinational Publications</vt:lpstr>
      <vt:lpstr>Standardization Documents Classification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How to Develop a ST</vt:lpstr>
      <vt:lpstr>    How to Set Promulgation Criteria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How to Reference Non-NATO Standards</vt:lpstr>
      <vt:lpstr>Implementation Guidance in STANAGs</vt:lpstr>
      <vt:lpstr>Other requirements in STANAGs</vt:lpstr>
      <vt:lpstr>Prezentacja programu PowerPoint</vt:lpstr>
      <vt:lpstr>Prezentacja programu PowerPoint</vt:lpstr>
      <vt:lpstr>Prezentacja programu PowerPoint</vt:lpstr>
      <vt:lpstr>Ratification Responses</vt:lpstr>
      <vt:lpstr>Prezentacja programu PowerPoint</vt:lpstr>
      <vt:lpstr>Standard Related Documents</vt:lpstr>
      <vt:lpstr>Process to Meet Urgent Standardization Requirements (FAST TRACK)</vt:lpstr>
      <vt:lpstr>Prezentacja programu PowerPoint</vt:lpstr>
      <vt:lpstr>Prezentacja programu PowerPoint</vt:lpstr>
      <vt:lpstr>Update</vt:lpstr>
      <vt:lpstr>Prezentacja programu PowerPoint</vt:lpstr>
      <vt:lpstr>Prezentacja programu PowerPoint</vt:lpstr>
      <vt:lpstr>Prezentacja programu PowerPoint</vt:lpstr>
      <vt:lpstr>Glossary</vt:lpstr>
      <vt:lpstr>Prezentacja programu PowerPoint</vt:lpstr>
      <vt:lpstr>Reference Documents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NATO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Kueck Christoph</dc:creator>
  <cp:lastModifiedBy>Kemski Tomasz</cp:lastModifiedBy>
  <cp:revision>312</cp:revision>
  <cp:lastPrinted>2017-01-18T14:48:18Z</cp:lastPrinted>
  <dcterms:created xsi:type="dcterms:W3CDTF">2017-05-15T09:07:31Z</dcterms:created>
  <dcterms:modified xsi:type="dcterms:W3CDTF">2019-09-04T12:18:38Z</dcterms:modified>
</cp:coreProperties>
</file>