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notesSlides/notesSlide29.xml" ContentType="application/vnd.openxmlformats-officedocument.presentationml.notesSlide+xml"/>
  <Override PartName="/ppt/charts/chart2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7"/>
  </p:notesMasterIdLst>
  <p:sldIdLst>
    <p:sldId id="256" r:id="rId3"/>
    <p:sldId id="687" r:id="rId4"/>
    <p:sldId id="688" r:id="rId5"/>
    <p:sldId id="260" r:id="rId6"/>
    <p:sldId id="265" r:id="rId7"/>
    <p:sldId id="261" r:id="rId8"/>
    <p:sldId id="262" r:id="rId9"/>
    <p:sldId id="689" r:id="rId10"/>
    <p:sldId id="263" r:id="rId11"/>
    <p:sldId id="266" r:id="rId12"/>
    <p:sldId id="694" r:id="rId13"/>
    <p:sldId id="695" r:id="rId14"/>
    <p:sldId id="264" r:id="rId15"/>
    <p:sldId id="296" r:id="rId16"/>
    <p:sldId id="690" r:id="rId17"/>
    <p:sldId id="267" r:id="rId18"/>
    <p:sldId id="268" r:id="rId19"/>
    <p:sldId id="269" r:id="rId20"/>
    <p:sldId id="270" r:id="rId21"/>
    <p:sldId id="271" r:id="rId22"/>
    <p:sldId id="272" r:id="rId23"/>
    <p:sldId id="274" r:id="rId24"/>
    <p:sldId id="691" r:id="rId25"/>
    <p:sldId id="275" r:id="rId26"/>
    <p:sldId id="276" r:id="rId27"/>
    <p:sldId id="667" r:id="rId28"/>
    <p:sldId id="669" r:id="rId29"/>
    <p:sldId id="692" r:id="rId30"/>
    <p:sldId id="280" r:id="rId31"/>
    <p:sldId id="281" r:id="rId32"/>
    <p:sldId id="693" r:id="rId33"/>
    <p:sldId id="282" r:id="rId34"/>
    <p:sldId id="286" r:id="rId35"/>
    <p:sldId id="685" r:id="rId36"/>
  </p:sldIdLst>
  <p:sldSz cx="9144000" cy="6858000" type="screen4x3"/>
  <p:notesSz cx="6797675" cy="992822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9" autoAdjust="0"/>
    <p:restoredTop sz="75510" autoAdjust="0"/>
  </p:normalViewPr>
  <p:slideViewPr>
    <p:cSldViewPr snapToGrid="0">
      <p:cViewPr varScale="1">
        <p:scale>
          <a:sx n="54" d="100"/>
          <a:sy n="54" d="100"/>
        </p:scale>
        <p:origin x="18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c:style val="2"/>
  <c:chart>
    <c:title>
      <c:tx>
        <c:rich>
          <a:bodyPr rot="0"/>
          <a:lstStyle/>
          <a:p>
            <a:pPr>
              <a:defRPr lang="el-GR" sz="1862" b="1" u="sng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Black"/>
              </a:defRPr>
            </a:pPr>
            <a:r>
              <a:rPr lang="el-GR" sz="1862" b="1" u="sng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GRC – NO RESPONSE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Φύλλο1!$A$2:$A$7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Φύλλο1!$B$2:$B$7</c:f>
              <c:numCache>
                <c:formatCode>General</c:formatCode>
                <c:ptCount val="6"/>
                <c:pt idx="0">
                  <c:v>380</c:v>
                </c:pt>
                <c:pt idx="1">
                  <c:v>370</c:v>
                </c:pt>
                <c:pt idx="2">
                  <c:v>376</c:v>
                </c:pt>
                <c:pt idx="3">
                  <c:v>288</c:v>
                </c:pt>
                <c:pt idx="4">
                  <c:v>227</c:v>
                </c:pt>
                <c:pt idx="5">
                  <c:v>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3-4903-8A3F-9493661688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4526336"/>
        <c:axId val="2124527424"/>
      </c:barChart>
      <c:catAx>
        <c:axId val="212452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lang="el-GR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endParaRPr lang="en-US"/>
          </a:p>
        </c:txPr>
        <c:crossAx val="2124527424"/>
        <c:crosses val="autoZero"/>
        <c:auto val="1"/>
        <c:lblAlgn val="ctr"/>
        <c:lblOffset val="100"/>
        <c:noMultiLvlLbl val="1"/>
      </c:catAx>
      <c:valAx>
        <c:axId val="2124527424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lang="el-GR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endParaRPr lang="en-US"/>
          </a:p>
        </c:txPr>
        <c:crossAx val="2124526336"/>
        <c:crosses val="autoZero"/>
        <c:crossBetween val="midCat"/>
      </c:valAx>
      <c:spPr>
        <a:noFill/>
        <a:ln>
          <a:noFill/>
        </a:ln>
      </c:spPr>
    </c:plotArea>
    <c:plotVisOnly val="1"/>
    <c:dispBlanksAs val="zero"/>
    <c:showDLblsOverMax val="1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c:style val="2"/>
  <c:chart>
    <c:title>
      <c:tx>
        <c:rich>
          <a:bodyPr rot="0"/>
          <a:lstStyle/>
          <a:p>
            <a:pPr>
              <a:defRPr lang="el-GR" sz="1862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Black"/>
              </a:defRPr>
            </a:pPr>
            <a:r>
              <a:rPr lang="el-GR" sz="1862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NO RESPONSE </a:t>
            </a:r>
            <a:r>
              <a:rPr lang="en-US" sz="1862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(as</a:t>
            </a:r>
            <a:r>
              <a:rPr lang="en-US" sz="1862" b="1" strike="noStrike" spc="-1" baseline="0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of 30 August 2019)</a:t>
            </a:r>
            <a:endParaRPr lang="el-GR" sz="1862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 Black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Φύλλο1!$A$2:$A$28</c:f>
              <c:strCache>
                <c:ptCount val="27"/>
                <c:pt idx="0">
                  <c:v>ΑΛΒΑΝΙΑ</c:v>
                </c:pt>
                <c:pt idx="1">
                  <c:v>ΚΡΟΑΤΙΑ</c:v>
                </c:pt>
                <c:pt idx="2">
                  <c:v>ΟΥΓΓΑΡΙΑ</c:v>
                </c:pt>
                <c:pt idx="3">
                  <c:v>ΛΟΥΞΕΜΒΟΥΡΓΟ</c:v>
                </c:pt>
                <c:pt idx="4">
                  <c:v>ΠΟΡΤΟΓΑΛΙΑ</c:v>
                </c:pt>
                <c:pt idx="5">
                  <c:v>ΣΛΟΒΕΝΙΑ</c:v>
                </c:pt>
                <c:pt idx="6">
                  <c:v>ΕΣΤΟΝΙΑ</c:v>
                </c:pt>
                <c:pt idx="7">
                  <c:v>ΒΟΥΛΓΑΡΙΑ</c:v>
                </c:pt>
                <c:pt idx="8">
                  <c:v>ΠΟΛΩΝΙΑ</c:v>
                </c:pt>
                <c:pt idx="9">
                  <c:v>ΙΣΠΑΝΙΑ</c:v>
                </c:pt>
                <c:pt idx="10">
                  <c:v>ΣΛΟΒΑΚΙΑ</c:v>
                </c:pt>
                <c:pt idx="11">
                  <c:v>ΙΤΑΛΙΑ</c:v>
                </c:pt>
                <c:pt idx="12">
                  <c:v>ΛΙΘΟΥΑΝΙΑ</c:v>
                </c:pt>
                <c:pt idx="13">
                  <c:v>ΗΠΑ</c:v>
                </c:pt>
                <c:pt idx="14">
                  <c:v>ΤΟΥΡΚΙΑ</c:v>
                </c:pt>
                <c:pt idx="15">
                  <c:v>ΒΕΛΓΙΟ</c:v>
                </c:pt>
                <c:pt idx="16">
                  <c:v>ΛΕΤΟΝΙΑ</c:v>
                </c:pt>
                <c:pt idx="17">
                  <c:v>ΕΛΛΑΔΑ</c:v>
                </c:pt>
                <c:pt idx="18">
                  <c:v>ΟΛΛΑΝΔΙΑ</c:v>
                </c:pt>
                <c:pt idx="19">
                  <c:v>ΚΑΝΑΔΑΣ</c:v>
                </c:pt>
                <c:pt idx="20">
                  <c:v>ΔΑΝΙΑ</c:v>
                </c:pt>
                <c:pt idx="21">
                  <c:v>ΡΟΜΑΝΙΑ</c:v>
                </c:pt>
                <c:pt idx="22">
                  <c:v>ΝΟΡΒΗΓΙΑ</c:v>
                </c:pt>
                <c:pt idx="23">
                  <c:v>ΓΕΡΜΑΝΙΑ</c:v>
                </c:pt>
                <c:pt idx="24">
                  <c:v>ΓΑΛΛΙΑ</c:v>
                </c:pt>
                <c:pt idx="25">
                  <c:v>ΗΒ</c:v>
                </c:pt>
                <c:pt idx="26">
                  <c:v>ΤΣΕΧΙΑ</c:v>
                </c:pt>
              </c:strCache>
            </c:strRef>
          </c:cat>
          <c:val>
            <c:numRef>
              <c:f>Φύλλο1!$B$2:$B$28</c:f>
              <c:numCache>
                <c:formatCode>General</c:formatCode>
                <c:ptCount val="27"/>
                <c:pt idx="0">
                  <c:v>753</c:v>
                </c:pt>
                <c:pt idx="1">
                  <c:v>684</c:v>
                </c:pt>
                <c:pt idx="2">
                  <c:v>358</c:v>
                </c:pt>
                <c:pt idx="3">
                  <c:v>354</c:v>
                </c:pt>
                <c:pt idx="4">
                  <c:v>346</c:v>
                </c:pt>
                <c:pt idx="5">
                  <c:v>340</c:v>
                </c:pt>
                <c:pt idx="6">
                  <c:v>315</c:v>
                </c:pt>
                <c:pt idx="7">
                  <c:v>300</c:v>
                </c:pt>
                <c:pt idx="8">
                  <c:v>275</c:v>
                </c:pt>
                <c:pt idx="9">
                  <c:v>251</c:v>
                </c:pt>
                <c:pt idx="10">
                  <c:v>238</c:v>
                </c:pt>
                <c:pt idx="11">
                  <c:v>239</c:v>
                </c:pt>
                <c:pt idx="12">
                  <c:v>235</c:v>
                </c:pt>
                <c:pt idx="13">
                  <c:v>229</c:v>
                </c:pt>
                <c:pt idx="14">
                  <c:v>226</c:v>
                </c:pt>
                <c:pt idx="15">
                  <c:v>178</c:v>
                </c:pt>
                <c:pt idx="16">
                  <c:v>176</c:v>
                </c:pt>
                <c:pt idx="17">
                  <c:v>171</c:v>
                </c:pt>
                <c:pt idx="18">
                  <c:v>160</c:v>
                </c:pt>
                <c:pt idx="19">
                  <c:v>151</c:v>
                </c:pt>
                <c:pt idx="20">
                  <c:v>126</c:v>
                </c:pt>
                <c:pt idx="21">
                  <c:v>121</c:v>
                </c:pt>
                <c:pt idx="22">
                  <c:v>106</c:v>
                </c:pt>
                <c:pt idx="23">
                  <c:v>65</c:v>
                </c:pt>
                <c:pt idx="24">
                  <c:v>63</c:v>
                </c:pt>
                <c:pt idx="25">
                  <c:v>53</c:v>
                </c:pt>
                <c:pt idx="2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7E-4D2F-8AB6-42BD69C1D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24527968"/>
        <c:axId val="2124532320"/>
      </c:barChart>
      <c:catAx>
        <c:axId val="2124527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lang="el-GR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endParaRPr lang="en-US"/>
          </a:p>
        </c:txPr>
        <c:crossAx val="2124532320"/>
        <c:crosses val="autoZero"/>
        <c:auto val="1"/>
        <c:lblAlgn val="ctr"/>
        <c:lblOffset val="100"/>
        <c:noMultiLvlLbl val="1"/>
      </c:catAx>
      <c:valAx>
        <c:axId val="2124532320"/>
        <c:scaling>
          <c:orientation val="minMax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lang="el-GR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  <a:endParaRPr lang="en-US"/>
          </a:p>
        </c:txPr>
        <c:crossAx val="2124527968"/>
        <c:crosses val="autoZero"/>
        <c:crossBetween val="midCat"/>
      </c:valAx>
      <c:spPr>
        <a:noFill/>
        <a:ln>
          <a:noFill/>
        </a:ln>
      </c:spPr>
    </c:plotArea>
    <c:plotVisOnly val="1"/>
    <c:dispBlanksAs val="zero"/>
    <c:showDLblsOverMax val="1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l-G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Πατήστε για επεξεργασία της μορφής των σημειώσεων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l-G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l-G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l-G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D43B56AD-DCB1-4494-8DAF-6FA8B75D97C4}" type="slidenum">
              <a:rPr lang="el-G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l-G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2617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661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573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451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PlaceHolder 1"/>
          <p:cNvSpPr>
            <a:spLocks noGrp="1"/>
          </p:cNvSpPr>
          <p:nvPr>
            <p:ph type="body"/>
          </p:nvPr>
        </p:nvSpPr>
        <p:spPr>
          <a:xfrm>
            <a:off x="230400" y="4716360"/>
            <a:ext cx="6336360" cy="4927680"/>
          </a:xfrm>
          <a:prstGeom prst="rect">
            <a:avLst/>
          </a:prstGeom>
        </p:spPr>
        <p:txBody>
          <a:bodyPr/>
          <a:lstStyle/>
          <a:p>
            <a:endParaRPr lang="el-G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6" name="TextShape 2"/>
          <p:cNvSpPr txBox="1"/>
          <p:nvPr/>
        </p:nvSpPr>
        <p:spPr>
          <a:xfrm>
            <a:off x="3850920" y="9429840"/>
            <a:ext cx="2944440" cy="4964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A0A5D94-6B7D-42F1-87C7-1CC5949A7386}" type="slidenum">
              <a:rPr lang="el-G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13</a:t>
            </a:fld>
            <a:endParaRPr lang="el-GR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3399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ln/>
        </p:spPr>
      </p:sp>
      <p:sp>
        <p:nvSpPr>
          <p:cNvPr id="358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>
              <a:latin typeface="Arial" panose="020B0604020202020204" pitchFamily="34" charset="0"/>
            </a:endParaRPr>
          </a:p>
        </p:txBody>
      </p:sp>
      <p:sp>
        <p:nvSpPr>
          <p:cNvPr id="358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Wingdings" panose="05000000000000000000" pitchFamily="2" charset="2"/>
              <a:buChar char="ü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EC22B0-590D-4F49-BFFC-7CB79AAB786F}" type="slidenum">
              <a:rPr lang="en-GB" altLang="el-GR" sz="1100" smtClean="0"/>
              <a:pPr>
                <a:spcBef>
                  <a:spcPct val="0"/>
                </a:spcBef>
              </a:pPr>
              <a:t>14</a:t>
            </a:fld>
            <a:endParaRPr lang="en-GB" altLang="el-GR" sz="1100"/>
          </a:p>
        </p:txBody>
      </p:sp>
    </p:spTree>
    <p:extLst>
      <p:ext uri="{BB962C8B-B14F-4D97-AF65-F5344CB8AC3E}">
        <p14:creationId xmlns:p14="http://schemas.microsoft.com/office/powerpoint/2010/main" val="1444579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819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PlaceHolder 1"/>
          <p:cNvSpPr>
            <a:spLocks noGrp="1"/>
          </p:cNvSpPr>
          <p:nvPr>
            <p:ph type="body"/>
          </p:nvPr>
        </p:nvSpPr>
        <p:spPr>
          <a:xfrm>
            <a:off x="230400" y="4716360"/>
            <a:ext cx="6336360" cy="4927680"/>
          </a:xfrm>
          <a:prstGeom prst="rect">
            <a:avLst/>
          </a:prstGeom>
        </p:spPr>
        <p:txBody>
          <a:bodyPr/>
          <a:lstStyle/>
          <a:p>
            <a:endParaRPr lang="el-G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2" name="TextShape 2"/>
          <p:cNvSpPr txBox="1"/>
          <p:nvPr/>
        </p:nvSpPr>
        <p:spPr>
          <a:xfrm>
            <a:off x="3850920" y="9429840"/>
            <a:ext cx="2944440" cy="4964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A022893-A68B-406A-A7CA-1D8DB96EFE5D}" type="slidenum">
              <a:rPr lang="el-G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16</a:t>
            </a:fld>
            <a:endParaRPr lang="el-GR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5909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PlaceHolder 1"/>
          <p:cNvSpPr>
            <a:spLocks noGrp="1"/>
          </p:cNvSpPr>
          <p:nvPr>
            <p:ph type="body"/>
          </p:nvPr>
        </p:nvSpPr>
        <p:spPr>
          <a:xfrm>
            <a:off x="230400" y="4716360"/>
            <a:ext cx="6336360" cy="4927680"/>
          </a:xfrm>
          <a:prstGeom prst="rect">
            <a:avLst/>
          </a:prstGeom>
        </p:spPr>
        <p:txBody>
          <a:bodyPr/>
          <a:lstStyle/>
          <a:p>
            <a:endParaRPr lang="el-G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4" name="TextShape 2"/>
          <p:cNvSpPr txBox="1"/>
          <p:nvPr/>
        </p:nvSpPr>
        <p:spPr>
          <a:xfrm>
            <a:off x="3850920" y="9429840"/>
            <a:ext cx="2944440" cy="4964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F1286CB-EA96-4077-A962-8CD54B7A0011}" type="slidenum">
              <a:rPr lang="el-G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17</a:t>
            </a:fld>
            <a:endParaRPr lang="el-GR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7672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PlaceHolder 1"/>
          <p:cNvSpPr>
            <a:spLocks noGrp="1"/>
          </p:cNvSpPr>
          <p:nvPr>
            <p:ph type="body"/>
          </p:nvPr>
        </p:nvSpPr>
        <p:spPr>
          <a:xfrm>
            <a:off x="230400" y="4716360"/>
            <a:ext cx="6336360" cy="4927680"/>
          </a:xfrm>
          <a:prstGeom prst="rect">
            <a:avLst/>
          </a:prstGeom>
        </p:spPr>
        <p:txBody>
          <a:bodyPr/>
          <a:lstStyle/>
          <a:p>
            <a:endParaRPr lang="el-G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6" name="TextShape 2"/>
          <p:cNvSpPr txBox="1"/>
          <p:nvPr/>
        </p:nvSpPr>
        <p:spPr>
          <a:xfrm>
            <a:off x="3850920" y="9429840"/>
            <a:ext cx="2944440" cy="4964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91B778D-656D-4C5F-BAAA-73E5F6FE4FE8}" type="slidenum">
              <a:rPr lang="el-G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18</a:t>
            </a:fld>
            <a:endParaRPr lang="el-GR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6239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PlaceHolder 1"/>
          <p:cNvSpPr>
            <a:spLocks noGrp="1"/>
          </p:cNvSpPr>
          <p:nvPr>
            <p:ph type="body"/>
          </p:nvPr>
        </p:nvSpPr>
        <p:spPr>
          <a:xfrm>
            <a:off x="230400" y="4716360"/>
            <a:ext cx="6336360" cy="4927680"/>
          </a:xfrm>
          <a:prstGeom prst="rect">
            <a:avLst/>
          </a:prstGeom>
        </p:spPr>
        <p:txBody>
          <a:bodyPr/>
          <a:lstStyle/>
          <a:p>
            <a:endParaRPr lang="el-G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8" name="TextShape 2"/>
          <p:cNvSpPr txBox="1"/>
          <p:nvPr/>
        </p:nvSpPr>
        <p:spPr>
          <a:xfrm>
            <a:off x="3850920" y="9429840"/>
            <a:ext cx="2944440" cy="4964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B8922BC-AAEA-4254-8234-FCAD4F305A7B}" type="slidenum">
              <a:rPr lang="el-G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19</a:t>
            </a:fld>
            <a:endParaRPr lang="el-GR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73389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PlaceHolder 1"/>
          <p:cNvSpPr>
            <a:spLocks noGrp="1"/>
          </p:cNvSpPr>
          <p:nvPr>
            <p:ph type="body"/>
          </p:nvPr>
        </p:nvSpPr>
        <p:spPr>
          <a:xfrm>
            <a:off x="230400" y="4716360"/>
            <a:ext cx="6336360" cy="4927680"/>
          </a:xfrm>
          <a:prstGeom prst="rect">
            <a:avLst/>
          </a:prstGeom>
        </p:spPr>
        <p:txBody>
          <a:bodyPr/>
          <a:lstStyle/>
          <a:p>
            <a:endParaRPr lang="el-G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0" name="TextShape 2"/>
          <p:cNvSpPr txBox="1"/>
          <p:nvPr/>
        </p:nvSpPr>
        <p:spPr>
          <a:xfrm>
            <a:off x="3850920" y="9429840"/>
            <a:ext cx="2944440" cy="4964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98CDD62-C7C3-4575-9BA8-206C3DD78DA2}" type="slidenum">
              <a:rPr lang="el-G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20</a:t>
            </a:fld>
            <a:endParaRPr lang="el-GR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1566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102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PlaceHolder 1"/>
          <p:cNvSpPr>
            <a:spLocks noGrp="1"/>
          </p:cNvSpPr>
          <p:nvPr>
            <p:ph type="body"/>
          </p:nvPr>
        </p:nvSpPr>
        <p:spPr>
          <a:xfrm>
            <a:off x="230400" y="4716360"/>
            <a:ext cx="6336360" cy="4927680"/>
          </a:xfrm>
          <a:prstGeom prst="rect">
            <a:avLst/>
          </a:prstGeom>
        </p:spPr>
        <p:txBody>
          <a:bodyPr/>
          <a:lstStyle/>
          <a:p>
            <a:endParaRPr lang="el-G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2" name="TextShape 2"/>
          <p:cNvSpPr txBox="1"/>
          <p:nvPr/>
        </p:nvSpPr>
        <p:spPr>
          <a:xfrm>
            <a:off x="3850920" y="9429840"/>
            <a:ext cx="2944440" cy="4964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01EADC9-CC17-4548-B385-26193F0B4EB1}" type="slidenum">
              <a:rPr lang="el-G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21</a:t>
            </a:fld>
            <a:endParaRPr lang="el-GR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99756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PlaceHolder 1"/>
          <p:cNvSpPr>
            <a:spLocks noGrp="1"/>
          </p:cNvSpPr>
          <p:nvPr>
            <p:ph type="body"/>
          </p:nvPr>
        </p:nvSpPr>
        <p:spPr>
          <a:xfrm>
            <a:off x="230400" y="4716360"/>
            <a:ext cx="6336360" cy="4927680"/>
          </a:xfrm>
          <a:prstGeom prst="rect">
            <a:avLst/>
          </a:prstGeom>
        </p:spPr>
        <p:txBody>
          <a:bodyPr/>
          <a:lstStyle/>
          <a:p>
            <a:endParaRPr lang="el-G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6" name="TextShape 2"/>
          <p:cNvSpPr txBox="1"/>
          <p:nvPr/>
        </p:nvSpPr>
        <p:spPr>
          <a:xfrm>
            <a:off x="3850920" y="9429840"/>
            <a:ext cx="2944440" cy="4964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DC0FD99-DC9E-48F8-AF6F-4AC1A6DBF775}" type="slidenum">
              <a:rPr lang="el-G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22</a:t>
            </a:fld>
            <a:endParaRPr lang="el-GR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2635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664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PlaceHolder 1"/>
          <p:cNvSpPr>
            <a:spLocks noGrp="1"/>
          </p:cNvSpPr>
          <p:nvPr>
            <p:ph type="body"/>
          </p:nvPr>
        </p:nvSpPr>
        <p:spPr>
          <a:xfrm>
            <a:off x="230400" y="4716360"/>
            <a:ext cx="6336360" cy="4927680"/>
          </a:xfrm>
          <a:prstGeom prst="rect">
            <a:avLst/>
          </a:prstGeom>
        </p:spPr>
        <p:txBody>
          <a:bodyPr/>
          <a:lstStyle/>
          <a:p>
            <a:endParaRPr lang="el-G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8" name="TextShape 2"/>
          <p:cNvSpPr txBox="1"/>
          <p:nvPr/>
        </p:nvSpPr>
        <p:spPr>
          <a:xfrm>
            <a:off x="3850920" y="9429840"/>
            <a:ext cx="2944440" cy="4964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2E97487-E1F5-4358-B27F-527D95408585}" type="slidenum">
              <a:rPr lang="el-G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24</a:t>
            </a:fld>
            <a:endParaRPr lang="el-GR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3471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PlaceHolder 1"/>
          <p:cNvSpPr>
            <a:spLocks noGrp="1"/>
          </p:cNvSpPr>
          <p:nvPr>
            <p:ph type="body"/>
          </p:nvPr>
        </p:nvSpPr>
        <p:spPr>
          <a:xfrm>
            <a:off x="230400" y="4716360"/>
            <a:ext cx="6336360" cy="4927680"/>
          </a:xfrm>
          <a:prstGeom prst="rect">
            <a:avLst/>
          </a:prstGeom>
        </p:spPr>
        <p:txBody>
          <a:bodyPr/>
          <a:lstStyle/>
          <a:p>
            <a:endParaRPr lang="el-G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0" name="TextShape 2"/>
          <p:cNvSpPr txBox="1"/>
          <p:nvPr/>
        </p:nvSpPr>
        <p:spPr>
          <a:xfrm>
            <a:off x="3850920" y="9429840"/>
            <a:ext cx="2944440" cy="4964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A29C875-5855-4EFE-A6CF-D54B99A2A37F}" type="slidenum">
              <a:rPr lang="el-G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25</a:t>
            </a:fld>
            <a:endParaRPr lang="el-GR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18690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057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4077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180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PlaceHolder 1"/>
          <p:cNvSpPr>
            <a:spLocks noGrp="1"/>
          </p:cNvSpPr>
          <p:nvPr>
            <p:ph type="body"/>
          </p:nvPr>
        </p:nvSpPr>
        <p:spPr>
          <a:xfrm>
            <a:off x="230400" y="4716360"/>
            <a:ext cx="6336360" cy="4927680"/>
          </a:xfrm>
          <a:prstGeom prst="rect">
            <a:avLst/>
          </a:prstGeom>
        </p:spPr>
        <p:txBody>
          <a:bodyPr/>
          <a:lstStyle/>
          <a:p>
            <a:endParaRPr lang="el-G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8" name="TextShape 2"/>
          <p:cNvSpPr txBox="1"/>
          <p:nvPr/>
        </p:nvSpPr>
        <p:spPr>
          <a:xfrm>
            <a:off x="3850920" y="9429840"/>
            <a:ext cx="2944440" cy="4964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A886058-B6FB-4BED-B20C-401CBA94B636}" type="slidenum">
              <a:rPr lang="el-G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29</a:t>
            </a:fld>
            <a:endParaRPr lang="el-GR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43982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PlaceHolder 1"/>
          <p:cNvSpPr>
            <a:spLocks noGrp="1"/>
          </p:cNvSpPr>
          <p:nvPr>
            <p:ph type="body"/>
          </p:nvPr>
        </p:nvSpPr>
        <p:spPr>
          <a:xfrm>
            <a:off x="230400" y="4716360"/>
            <a:ext cx="6336360" cy="4927680"/>
          </a:xfrm>
          <a:prstGeom prst="rect">
            <a:avLst/>
          </a:prstGeom>
        </p:spPr>
        <p:txBody>
          <a:bodyPr/>
          <a:lstStyle/>
          <a:p>
            <a:endParaRPr lang="el-G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0" name="TextShape 2"/>
          <p:cNvSpPr txBox="1"/>
          <p:nvPr/>
        </p:nvSpPr>
        <p:spPr>
          <a:xfrm>
            <a:off x="3850920" y="9429840"/>
            <a:ext cx="2944440" cy="4964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F6DB7F5-4CA3-4E81-9290-7CEED4738EDB}" type="slidenum">
              <a:rPr lang="el-G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30</a:t>
            </a:fld>
            <a:endParaRPr lang="el-GR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564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PlaceHolder 1"/>
          <p:cNvSpPr>
            <a:spLocks noGrp="1"/>
          </p:cNvSpPr>
          <p:nvPr>
            <p:ph type="body"/>
          </p:nvPr>
        </p:nvSpPr>
        <p:spPr>
          <a:xfrm>
            <a:off x="230400" y="4716360"/>
            <a:ext cx="6336360" cy="4927680"/>
          </a:xfrm>
          <a:prstGeom prst="rect">
            <a:avLst/>
          </a:prstGeom>
        </p:spPr>
        <p:txBody>
          <a:bodyPr/>
          <a:lstStyle/>
          <a:p>
            <a:endParaRPr lang="el-G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8" name="TextShape 2"/>
          <p:cNvSpPr txBox="1"/>
          <p:nvPr/>
        </p:nvSpPr>
        <p:spPr>
          <a:xfrm>
            <a:off x="3850920" y="9429840"/>
            <a:ext cx="2944440" cy="4964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5A53779-AB47-4353-808F-15D73A6D6326}" type="slidenum">
              <a:rPr lang="el-G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4</a:t>
            </a:fld>
            <a:endParaRPr lang="el-GR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66356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800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PlaceHolder 1"/>
          <p:cNvSpPr>
            <a:spLocks noGrp="1"/>
          </p:cNvSpPr>
          <p:nvPr>
            <p:ph type="body"/>
          </p:nvPr>
        </p:nvSpPr>
        <p:spPr>
          <a:xfrm>
            <a:off x="230400" y="4716360"/>
            <a:ext cx="6336360" cy="4927680"/>
          </a:xfrm>
          <a:prstGeom prst="rect">
            <a:avLst/>
          </a:prstGeom>
        </p:spPr>
        <p:txBody>
          <a:bodyPr/>
          <a:lstStyle/>
          <a:p>
            <a:endParaRPr lang="el-G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2" name="TextShape 2"/>
          <p:cNvSpPr txBox="1"/>
          <p:nvPr/>
        </p:nvSpPr>
        <p:spPr>
          <a:xfrm>
            <a:off x="3850920" y="9429840"/>
            <a:ext cx="2944440" cy="4964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A8F85E5-7115-4756-A6A7-25BB45570360}" type="slidenum">
              <a:rPr lang="el-G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32</a:t>
            </a:fld>
            <a:endParaRPr lang="el-GR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11133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PlaceHolder 1"/>
          <p:cNvSpPr>
            <a:spLocks noGrp="1"/>
          </p:cNvSpPr>
          <p:nvPr>
            <p:ph type="body"/>
          </p:nvPr>
        </p:nvSpPr>
        <p:spPr>
          <a:xfrm>
            <a:off x="230400" y="4716360"/>
            <a:ext cx="6336360" cy="4927680"/>
          </a:xfrm>
          <a:prstGeom prst="rect">
            <a:avLst/>
          </a:prstGeom>
        </p:spPr>
        <p:txBody>
          <a:bodyPr/>
          <a:lstStyle/>
          <a:p>
            <a:endParaRPr lang="el-G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0" name="TextShape 2"/>
          <p:cNvSpPr txBox="1"/>
          <p:nvPr/>
        </p:nvSpPr>
        <p:spPr>
          <a:xfrm>
            <a:off x="3850920" y="9429840"/>
            <a:ext cx="2944440" cy="4964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87C8F1A-8DFE-403C-A2A3-62A31757375D}" type="slidenum">
              <a:rPr lang="el-G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33</a:t>
            </a:fld>
            <a:endParaRPr lang="el-GR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07709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993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PlaceHolder 1"/>
          <p:cNvSpPr>
            <a:spLocks noGrp="1"/>
          </p:cNvSpPr>
          <p:nvPr>
            <p:ph type="body"/>
          </p:nvPr>
        </p:nvSpPr>
        <p:spPr>
          <a:xfrm>
            <a:off x="230400" y="4716360"/>
            <a:ext cx="6336360" cy="4927680"/>
          </a:xfrm>
          <a:prstGeom prst="rect">
            <a:avLst/>
          </a:prstGeom>
        </p:spPr>
        <p:txBody>
          <a:bodyPr/>
          <a:lstStyle/>
          <a:p>
            <a:endParaRPr lang="el-G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8" name="TextShape 2"/>
          <p:cNvSpPr txBox="1"/>
          <p:nvPr/>
        </p:nvSpPr>
        <p:spPr>
          <a:xfrm>
            <a:off x="3850920" y="9429840"/>
            <a:ext cx="2944440" cy="4964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44668DE-E198-41A3-9BC6-AAC995E78924}" type="slidenum">
              <a:rPr lang="el-G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5</a:t>
            </a:fld>
            <a:endParaRPr lang="el-GR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2329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PlaceHolder 1"/>
          <p:cNvSpPr>
            <a:spLocks noGrp="1"/>
          </p:cNvSpPr>
          <p:nvPr>
            <p:ph type="body"/>
          </p:nvPr>
        </p:nvSpPr>
        <p:spPr>
          <a:xfrm>
            <a:off x="230400" y="4716360"/>
            <a:ext cx="6336360" cy="4927680"/>
          </a:xfrm>
          <a:prstGeom prst="rect">
            <a:avLst/>
          </a:prstGeom>
        </p:spPr>
        <p:txBody>
          <a:bodyPr/>
          <a:lstStyle/>
          <a:p>
            <a:endParaRPr lang="el-G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0" name="TextShape 2"/>
          <p:cNvSpPr txBox="1"/>
          <p:nvPr/>
        </p:nvSpPr>
        <p:spPr>
          <a:xfrm>
            <a:off x="3850920" y="9429840"/>
            <a:ext cx="2944440" cy="4964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346BD10-BD19-4D88-9E5C-78FE2A3B5672}" type="slidenum">
              <a:rPr lang="el-G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6</a:t>
            </a:fld>
            <a:endParaRPr lang="el-GR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4463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PlaceHolder 1"/>
          <p:cNvSpPr>
            <a:spLocks noGrp="1"/>
          </p:cNvSpPr>
          <p:nvPr>
            <p:ph type="body"/>
          </p:nvPr>
        </p:nvSpPr>
        <p:spPr>
          <a:xfrm>
            <a:off x="230400" y="4716360"/>
            <a:ext cx="6336360" cy="4927680"/>
          </a:xfrm>
          <a:prstGeom prst="rect">
            <a:avLst/>
          </a:prstGeom>
        </p:spPr>
        <p:txBody>
          <a:bodyPr/>
          <a:lstStyle/>
          <a:p>
            <a:endParaRPr lang="el-G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2" name="TextShape 2"/>
          <p:cNvSpPr txBox="1"/>
          <p:nvPr/>
        </p:nvSpPr>
        <p:spPr>
          <a:xfrm>
            <a:off x="3850920" y="9429840"/>
            <a:ext cx="2944440" cy="4964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A4A3BAB-144B-447F-823A-8DBF4ECB019C}" type="slidenum">
              <a:rPr lang="el-G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7</a:t>
            </a:fld>
            <a:endParaRPr lang="el-GR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5306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87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PlaceHolder 1"/>
          <p:cNvSpPr>
            <a:spLocks noGrp="1"/>
          </p:cNvSpPr>
          <p:nvPr>
            <p:ph type="body"/>
          </p:nvPr>
        </p:nvSpPr>
        <p:spPr>
          <a:xfrm>
            <a:off x="230400" y="4716360"/>
            <a:ext cx="6336360" cy="4927680"/>
          </a:xfrm>
          <a:prstGeom prst="rect">
            <a:avLst/>
          </a:prstGeom>
        </p:spPr>
        <p:txBody>
          <a:bodyPr/>
          <a:lstStyle/>
          <a:p>
            <a:endParaRPr lang="el-G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4" name="TextShape 2"/>
          <p:cNvSpPr txBox="1"/>
          <p:nvPr/>
        </p:nvSpPr>
        <p:spPr>
          <a:xfrm>
            <a:off x="3850920" y="9429840"/>
            <a:ext cx="2944440" cy="4964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C74542B-00D3-4F2E-A341-BEFFBEBA8278}" type="slidenum">
              <a:rPr lang="el-G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9</a:t>
            </a:fld>
            <a:endParaRPr lang="el-GR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7967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PlaceHolder 1"/>
          <p:cNvSpPr>
            <a:spLocks noGrp="1"/>
          </p:cNvSpPr>
          <p:nvPr>
            <p:ph type="body"/>
          </p:nvPr>
        </p:nvSpPr>
        <p:spPr>
          <a:xfrm>
            <a:off x="230400" y="4716360"/>
            <a:ext cx="6336360" cy="4927680"/>
          </a:xfrm>
          <a:prstGeom prst="rect">
            <a:avLst/>
          </a:prstGeom>
        </p:spPr>
        <p:txBody>
          <a:bodyPr/>
          <a:lstStyle/>
          <a:p>
            <a:endParaRPr lang="el-G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0" name="TextShape 2"/>
          <p:cNvSpPr txBox="1"/>
          <p:nvPr/>
        </p:nvSpPr>
        <p:spPr>
          <a:xfrm>
            <a:off x="3850920" y="9429840"/>
            <a:ext cx="2944440" cy="4964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8FE1B2F-AEBB-4571-BC91-4FEB6DE442A3}" type="slidenum">
              <a:rPr lang="el-G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10</a:t>
            </a:fld>
            <a:endParaRPr lang="el-GR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2979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5" name="Εικόνα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Εικόνα 3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3687C-D9C5-41A2-B4F8-AE51DC9EF465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59536157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/>
            <a:fld id="{DB6E6061-A72F-467D-8B00-670F455A61A8}" type="slidenum">
              <a:rPr lang="en-US" sz="11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38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62810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4" name="Εικόνα 7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5" name="Εικόνα 7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sldNum"/>
          </p:nvPr>
        </p:nvSpPr>
        <p:spPr>
          <a:xfrm>
            <a:off x="7091640" y="6489000"/>
            <a:ext cx="20570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D616955-3C80-48B1-9960-C04DA068E0A1}" type="slidenum">
              <a:rPr lang="el-GR" sz="1100" b="0" strike="noStrike" spc="-1">
                <a:solidFill>
                  <a:srgbClr val="101C3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el-GR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Δεύτερο επίπεδο διάρθρωσης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Τρίτο επίπεδο διάρθρωσης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Τέταρτο επίπεδο διάρθρωσης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Πέμπτο επίπεδο διάρθρωσης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Έκτο επίπεδο διάρθρωσης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75" r:id="rId14"/>
    <p:sldLayoutId id="214748367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Στυλ κύριου τίτλου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Δεύτερο επίπεδο διάρθρωσης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Τρίτο επίπεδο διάρθρωσης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Τέταρτο επίπεδο διάρθρωσης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Πέμπτο επίπεδο διάρθρωσης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Έκτο επίπεδο διάρθρωσης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Έβδομο επίπεδο διάρθρωσηςΣτυλ υποδείγματος κειμένου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56000" lvl="7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Δεύτερου επιπέδου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888000" lvl="8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Τρίτου επιπέδου</a:t>
            </a:r>
          </a:p>
          <a:p>
            <a:pPr marL="4320000" lvl="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Τέταρτου επιπέδου</a:t>
            </a:r>
          </a:p>
          <a:p>
            <a:pPr marL="4320000" lvl="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Πέμπτου επιπέδου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lang="el-G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el-G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3B86BF8-3FAE-49C6-AC36-F3F4B6C9FFC4}" type="slidenum">
              <a:rPr lang="el-G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l-G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.chalkias@hndgs.mil.g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3.png"/><Relationship Id="rId4" Type="http://schemas.openxmlformats.org/officeDocument/2006/relationships/image" Target="../media/image41.png"/><Relationship Id="rId9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1.png"/><Relationship Id="rId9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2.png"/><Relationship Id="rId21" Type="http://schemas.openxmlformats.org/officeDocument/2006/relationships/image" Target="../media/image66.pn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61.jpe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6.jpe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23" Type="http://schemas.openxmlformats.org/officeDocument/2006/relationships/image" Target="../media/image3.png"/><Relationship Id="rId10" Type="http://schemas.openxmlformats.org/officeDocument/2006/relationships/image" Target="../media/image55.jpeg"/><Relationship Id="rId19" Type="http://schemas.openxmlformats.org/officeDocument/2006/relationships/image" Target="../media/image64.jpeg"/><Relationship Id="rId4" Type="http://schemas.openxmlformats.org/officeDocument/2006/relationships/image" Target="../media/image49.wmf"/><Relationship Id="rId9" Type="http://schemas.openxmlformats.org/officeDocument/2006/relationships/image" Target="../media/image54.jpeg"/><Relationship Id="rId14" Type="http://schemas.openxmlformats.org/officeDocument/2006/relationships/image" Target="../media/image59.png"/><Relationship Id="rId22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10" Type="http://schemas.openxmlformats.org/officeDocument/2006/relationships/image" Target="../media/image3.pn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0" y="2204640"/>
            <a:ext cx="9143640" cy="2225520"/>
          </a:xfrm>
          <a:prstGeom prst="rect">
            <a:avLst/>
          </a:prstGeom>
          <a:solidFill>
            <a:srgbClr val="EAEDF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2"/>
          <p:cNvSpPr/>
          <p:nvPr/>
        </p:nvSpPr>
        <p:spPr>
          <a:xfrm>
            <a:off x="-1" y="2246760"/>
            <a:ext cx="8428384" cy="2141280"/>
          </a:xfrm>
          <a:prstGeom prst="rect">
            <a:avLst/>
          </a:prstGeom>
          <a:solidFill>
            <a:srgbClr val="EAEDF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1" strike="noStrike" spc="97" dirty="0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Implementation</a:t>
            </a:r>
            <a:r>
              <a:rPr lang="el-GR" sz="2800" b="1" strike="noStrike" spc="97" dirty="0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</a:t>
            </a:r>
            <a:r>
              <a:rPr lang="en-US" sz="2800" b="1" strike="noStrike" spc="97" dirty="0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</a:t>
            </a:r>
            <a:r>
              <a:rPr lang="el-GR" sz="2800" b="1" strike="noStrike" spc="97" dirty="0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NATO</a:t>
            </a:r>
            <a:r>
              <a:rPr lang="en-US" sz="2800" b="1" strike="noStrike" spc="97" dirty="0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Standardization Policy</a:t>
            </a:r>
            <a:r>
              <a:rPr lang="el-GR" sz="2800" b="1" strike="noStrike" spc="97" dirty="0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b="1" spc="97" dirty="0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- </a:t>
            </a:r>
          </a:p>
          <a:p>
            <a:pPr>
              <a:lnSpc>
                <a:spcPct val="100000"/>
              </a:lnSpc>
            </a:pPr>
            <a:r>
              <a:rPr lang="en-US" sz="2800" b="1" strike="noStrike" spc="97" dirty="0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Ratification and Implementation of Standards</a:t>
            </a:r>
          </a:p>
          <a:p>
            <a:pPr>
              <a:lnSpc>
                <a:spcPct val="100000"/>
              </a:lnSpc>
            </a:pPr>
            <a:r>
              <a:rPr lang="en-US" sz="2800" b="1" strike="noStrike" spc="97" dirty="0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by Greece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4" name="Picture 6"/>
          <p:cNvPicPr/>
          <p:nvPr/>
        </p:nvPicPr>
        <p:blipFill>
          <a:blip r:embed="rId2"/>
          <a:stretch/>
        </p:blipFill>
        <p:spPr>
          <a:xfrm>
            <a:off x="0" y="1233000"/>
            <a:ext cx="1971720" cy="971640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F1A916-8200-4265-8BDC-149424523C90}"/>
              </a:ext>
            </a:extLst>
          </p:cNvPr>
          <p:cNvSpPr txBox="1"/>
          <p:nvPr/>
        </p:nvSpPr>
        <p:spPr>
          <a:xfrm>
            <a:off x="4890052" y="5754963"/>
            <a:ext cx="4253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  <a:cs typeface="Arial" panose="020B0604020202020204" pitchFamily="34" charset="0"/>
              </a:rPr>
              <a:t>Lt Jr Gr Konstantinos CHALKIAS (GRC, N)</a:t>
            </a:r>
          </a:p>
          <a:p>
            <a:r>
              <a:rPr lang="en-GB" sz="1400" dirty="0">
                <a:solidFill>
                  <a:srgbClr val="002060"/>
                </a:solidFill>
                <a:cs typeface="Arial" panose="020B0604020202020204" pitchFamily="34" charset="0"/>
              </a:rPr>
              <a:t>Standardization Officer</a:t>
            </a:r>
          </a:p>
          <a:p>
            <a:r>
              <a:rPr lang="en-GB" sz="1400" dirty="0">
                <a:solidFill>
                  <a:srgbClr val="002060"/>
                </a:solidFill>
                <a:cs typeface="Arial" panose="020B0604020202020204" pitchFamily="34" charset="0"/>
              </a:rPr>
              <a:t>Defence Planning and Programming Directorate</a:t>
            </a:r>
          </a:p>
          <a:p>
            <a:r>
              <a:rPr lang="en-GB" sz="1400" dirty="0">
                <a:solidFill>
                  <a:srgbClr val="002060"/>
                </a:solidFill>
                <a:cs typeface="Arial" panose="020B0604020202020204" pitchFamily="34" charset="0"/>
                <a:hlinkClick r:id="rId3"/>
              </a:rPr>
              <a:t>k.chalkias@hndgs.mil.gr</a:t>
            </a:r>
            <a:r>
              <a:rPr lang="en-GB" sz="1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endParaRPr lang="en-US" sz="14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176977E4-5BD2-47BD-A299-406D492AADE1}"/>
              </a:ext>
            </a:extLst>
          </p:cNvPr>
          <p:cNvSpPr txBox="1"/>
          <p:nvPr/>
        </p:nvSpPr>
        <p:spPr>
          <a:xfrm>
            <a:off x="395536" y="6145559"/>
            <a:ext cx="1929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  <a:cs typeface="Arial" panose="020B0604020202020204" pitchFamily="34" charset="0"/>
              </a:rPr>
              <a:t>Warsaw, 19 Sep 2019</a:t>
            </a:r>
            <a:endParaRPr lang="en-US" sz="14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11" descr="http://www.geetha.mil.gr/media/site-content/logo1.png">
            <a:extLst>
              <a:ext uri="{FF2B5EF4-FFF2-40B4-BE49-F238E27FC236}">
                <a16:creationId xmlns:a16="http://schemas.microsoft.com/office/drawing/2014/main" id="{07D32D2D-9E9D-4B0E-8350-6E4CEAE815E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826" y="1190881"/>
            <a:ext cx="1059814" cy="971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CustomShape 1"/>
          <p:cNvSpPr/>
          <p:nvPr/>
        </p:nvSpPr>
        <p:spPr>
          <a:xfrm>
            <a:off x="7560" y="2520"/>
            <a:ext cx="9143640" cy="1194840"/>
          </a:xfrm>
          <a:prstGeom prst="rect">
            <a:avLst/>
          </a:prstGeom>
          <a:solidFill>
            <a:srgbClr val="EAEDF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CustomShape 2"/>
          <p:cNvSpPr/>
          <p:nvPr/>
        </p:nvSpPr>
        <p:spPr>
          <a:xfrm>
            <a:off x="155520" y="-617400"/>
            <a:ext cx="1085400" cy="12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CustomShape 3"/>
          <p:cNvSpPr/>
          <p:nvPr/>
        </p:nvSpPr>
        <p:spPr>
          <a:xfrm>
            <a:off x="155520" y="-617400"/>
            <a:ext cx="1085400" cy="12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16" name="Picture 6"/>
          <p:cNvPicPr/>
          <p:nvPr/>
        </p:nvPicPr>
        <p:blipFill>
          <a:blip r:embed="rId3"/>
          <a:stretch/>
        </p:blipFill>
        <p:spPr>
          <a:xfrm>
            <a:off x="0" y="0"/>
            <a:ext cx="1971720" cy="1196280"/>
          </a:xfrm>
          <a:prstGeom prst="rect">
            <a:avLst/>
          </a:prstGeom>
          <a:ln>
            <a:noFill/>
          </a:ln>
        </p:spPr>
      </p:pic>
      <p:sp>
        <p:nvSpPr>
          <p:cNvPr id="417" name="CustomShape 4"/>
          <p:cNvSpPr/>
          <p:nvPr/>
        </p:nvSpPr>
        <p:spPr>
          <a:xfrm>
            <a:off x="1979640" y="262440"/>
            <a:ext cx="71442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97" dirty="0" err="1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eResponse</a:t>
            </a:r>
            <a:r>
              <a:rPr lang="en-US" sz="3600" b="1" strike="noStrike" spc="97" dirty="0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- Reservations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9" name="Εικόνα 164"/>
          <p:cNvPicPr/>
          <p:nvPr/>
        </p:nvPicPr>
        <p:blipFill>
          <a:blip r:embed="rId4"/>
          <a:stretch/>
        </p:blipFill>
        <p:spPr>
          <a:xfrm>
            <a:off x="0" y="1236960"/>
            <a:ext cx="6693840" cy="3377520"/>
          </a:xfrm>
          <a:prstGeom prst="rect">
            <a:avLst/>
          </a:prstGeom>
          <a:ln>
            <a:noFill/>
          </a:ln>
        </p:spPr>
      </p:pic>
      <p:pic>
        <p:nvPicPr>
          <p:cNvPr id="420" name="Εικόνα 165"/>
          <p:cNvPicPr/>
          <p:nvPr/>
        </p:nvPicPr>
        <p:blipFill>
          <a:blip r:embed="rId5"/>
          <a:stretch/>
        </p:blipFill>
        <p:spPr>
          <a:xfrm>
            <a:off x="0" y="5448240"/>
            <a:ext cx="9143640" cy="1409400"/>
          </a:xfrm>
          <a:prstGeom prst="rect">
            <a:avLst/>
          </a:prstGeom>
          <a:ln>
            <a:noFill/>
          </a:ln>
        </p:spPr>
      </p:pic>
      <p:pic>
        <p:nvPicPr>
          <p:cNvPr id="421" name="Εικόνα 166"/>
          <p:cNvPicPr/>
          <p:nvPr/>
        </p:nvPicPr>
        <p:blipFill>
          <a:blip r:embed="rId6"/>
          <a:stretch/>
        </p:blipFill>
        <p:spPr>
          <a:xfrm>
            <a:off x="27720" y="4365000"/>
            <a:ext cx="9143640" cy="1223640"/>
          </a:xfrm>
          <a:prstGeom prst="rect">
            <a:avLst/>
          </a:prstGeom>
          <a:ln>
            <a:noFill/>
          </a:ln>
        </p:spPr>
      </p:pic>
      <p:pic>
        <p:nvPicPr>
          <p:cNvPr id="11" name="Picture 11" descr="http://www.geetha.mil.gr/media/site-content/logo1.png">
            <a:extLst>
              <a:ext uri="{FF2B5EF4-FFF2-40B4-BE49-F238E27FC236}">
                <a16:creationId xmlns:a16="http://schemas.microsoft.com/office/drawing/2014/main" id="{02264FAE-CFEB-42E5-ABA9-39986BE07CB3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86" y="-8678"/>
            <a:ext cx="1059814" cy="971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79712" y="15205"/>
            <a:ext cx="7164288" cy="9655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ARMY Standardization Model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1" descr="http://www.geetha.mil.gr/media/site-content/logo1.png">
            <a:extLst>
              <a:ext uri="{FF2B5EF4-FFF2-40B4-BE49-F238E27FC236}">
                <a16:creationId xmlns:a16="http://schemas.microsoft.com/office/drawing/2014/main" id="{FC57FE54-148F-41A9-B57E-A94C8F39310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86" y="-8678"/>
            <a:ext cx="1059814" cy="971639"/>
          </a:xfrm>
          <a:prstGeom prst="rect">
            <a:avLst/>
          </a:prstGeom>
          <a:noFill/>
        </p:spPr>
      </p:pic>
      <p:sp>
        <p:nvSpPr>
          <p:cNvPr id="75" name="Ορθογώνιο 74">
            <a:extLst>
              <a:ext uri="{FF2B5EF4-FFF2-40B4-BE49-F238E27FC236}">
                <a16:creationId xmlns:a16="http://schemas.microsoft.com/office/drawing/2014/main" id="{CEB03CEE-FFEC-44F0-9499-745DA15DE2AC}"/>
              </a:ext>
            </a:extLst>
          </p:cNvPr>
          <p:cNvSpPr/>
          <p:nvPr/>
        </p:nvSpPr>
        <p:spPr>
          <a:xfrm>
            <a:off x="763380" y="4016565"/>
            <a:ext cx="1821878" cy="8658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500" b="1" dirty="0">
                <a:solidFill>
                  <a:schemeClr val="tx1"/>
                </a:solidFill>
              </a:rPr>
              <a:t>ADMINISTRATIVE</a:t>
            </a:r>
            <a:endParaRPr lang="el-GR" sz="1500" b="1" dirty="0">
              <a:solidFill>
                <a:schemeClr val="tx1"/>
              </a:solidFill>
            </a:endParaRPr>
          </a:p>
        </p:txBody>
      </p:sp>
      <p:grpSp>
        <p:nvGrpSpPr>
          <p:cNvPr id="76" name="Ομάδα 75">
            <a:extLst>
              <a:ext uri="{FF2B5EF4-FFF2-40B4-BE49-F238E27FC236}">
                <a16:creationId xmlns:a16="http://schemas.microsoft.com/office/drawing/2014/main" id="{C309DCFD-ECA9-408D-8AB8-F0BBF7508910}"/>
              </a:ext>
            </a:extLst>
          </p:cNvPr>
          <p:cNvGrpSpPr/>
          <p:nvPr/>
        </p:nvGrpSpPr>
        <p:grpSpPr>
          <a:xfrm>
            <a:off x="2858271" y="1759219"/>
            <a:ext cx="3317237" cy="384580"/>
            <a:chOff x="2478669" y="1926953"/>
            <a:chExt cx="1384282" cy="384580"/>
          </a:xfrm>
        </p:grpSpPr>
        <p:pic>
          <p:nvPicPr>
            <p:cNvPr id="77" name="Picture 4">
              <a:extLst>
                <a:ext uri="{FF2B5EF4-FFF2-40B4-BE49-F238E27FC236}">
                  <a16:creationId xmlns:a16="http://schemas.microsoft.com/office/drawing/2014/main" id="{181AA8FD-7F93-4773-8318-FB5D0B7B76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669" y="1929161"/>
              <a:ext cx="452568" cy="382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Ορθογώνιο: Στρογγύλεμα γωνιών 77">
              <a:extLst>
                <a:ext uri="{FF2B5EF4-FFF2-40B4-BE49-F238E27FC236}">
                  <a16:creationId xmlns:a16="http://schemas.microsoft.com/office/drawing/2014/main" id="{94740C53-FFA1-4118-B9DA-EEC5D7CBF31F}"/>
                </a:ext>
              </a:extLst>
            </p:cNvPr>
            <p:cNvSpPr/>
            <p:nvPr/>
          </p:nvSpPr>
          <p:spPr>
            <a:xfrm>
              <a:off x="2928139" y="1926953"/>
              <a:ext cx="934812" cy="38458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accent2">
                      <a:lumMod val="50000"/>
                    </a:schemeClr>
                  </a:solidFill>
                </a:rPr>
                <a:t>HAGS/D2 Coordinating DTE</a:t>
              </a:r>
              <a:endParaRPr lang="el-GR" sz="1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79" name="Ομάδα 78">
            <a:extLst>
              <a:ext uri="{FF2B5EF4-FFF2-40B4-BE49-F238E27FC236}">
                <a16:creationId xmlns:a16="http://schemas.microsoft.com/office/drawing/2014/main" id="{547413BB-5BA2-4A6E-B7AB-250446378A52}"/>
              </a:ext>
            </a:extLst>
          </p:cNvPr>
          <p:cNvGrpSpPr/>
          <p:nvPr/>
        </p:nvGrpSpPr>
        <p:grpSpPr>
          <a:xfrm>
            <a:off x="3290817" y="1041079"/>
            <a:ext cx="1736787" cy="501806"/>
            <a:chOff x="2490139" y="1093510"/>
            <a:chExt cx="1764457" cy="501806"/>
          </a:xfrm>
        </p:grpSpPr>
        <p:sp>
          <p:nvSpPr>
            <p:cNvPr id="80" name="Ορθογώνιο: Στρογγύλεμα γωνιών 79">
              <a:extLst>
                <a:ext uri="{FF2B5EF4-FFF2-40B4-BE49-F238E27FC236}">
                  <a16:creationId xmlns:a16="http://schemas.microsoft.com/office/drawing/2014/main" id="{36341CCF-FBCA-414C-8528-C40343AB0407}"/>
                </a:ext>
              </a:extLst>
            </p:cNvPr>
            <p:cNvSpPr/>
            <p:nvPr/>
          </p:nvSpPr>
          <p:spPr>
            <a:xfrm>
              <a:off x="2491601" y="1093510"/>
              <a:ext cx="1762995" cy="50180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NATIONAL</a:t>
              </a:r>
            </a:p>
            <a:p>
              <a:pPr algn="ctr"/>
              <a:r>
                <a:rPr lang="en-US" sz="1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DELEGATION</a:t>
              </a:r>
              <a:endParaRPr lang="el-GR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1" name="Picture 6">
              <a:extLst>
                <a:ext uri="{FF2B5EF4-FFF2-40B4-BE49-F238E27FC236}">
                  <a16:creationId xmlns:a16="http://schemas.microsoft.com/office/drawing/2014/main" id="{B0F9893A-5B16-4153-B513-2E33A846DF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0139" y="1106115"/>
              <a:ext cx="482629" cy="476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2" name="Ευθύγραμμο βέλος σύνδεσης 81">
            <a:extLst>
              <a:ext uri="{FF2B5EF4-FFF2-40B4-BE49-F238E27FC236}">
                <a16:creationId xmlns:a16="http://schemas.microsoft.com/office/drawing/2014/main" id="{BE513993-E04D-4993-A7A1-09AF7474ECCB}"/>
              </a:ext>
            </a:extLst>
          </p:cNvPr>
          <p:cNvCxnSpPr>
            <a:cxnSpLocks/>
            <a:stCxn id="80" idx="2"/>
          </p:cNvCxnSpPr>
          <p:nvPr/>
        </p:nvCxnSpPr>
        <p:spPr>
          <a:xfrm flipH="1">
            <a:off x="4159929" y="1542885"/>
            <a:ext cx="1" cy="15694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Ομάδα 82">
            <a:extLst>
              <a:ext uri="{FF2B5EF4-FFF2-40B4-BE49-F238E27FC236}">
                <a16:creationId xmlns:a16="http://schemas.microsoft.com/office/drawing/2014/main" id="{D44764BE-F902-40DD-BD3D-65F1436A8918}"/>
              </a:ext>
            </a:extLst>
          </p:cNvPr>
          <p:cNvGrpSpPr/>
          <p:nvPr/>
        </p:nvGrpSpPr>
        <p:grpSpPr>
          <a:xfrm>
            <a:off x="3250958" y="2352086"/>
            <a:ext cx="2169179" cy="483552"/>
            <a:chOff x="2422618" y="2582049"/>
            <a:chExt cx="1736787" cy="483552"/>
          </a:xfrm>
        </p:grpSpPr>
        <p:pic>
          <p:nvPicPr>
            <p:cNvPr id="84" name="Picture 8">
              <a:extLst>
                <a:ext uri="{FF2B5EF4-FFF2-40B4-BE49-F238E27FC236}">
                  <a16:creationId xmlns:a16="http://schemas.microsoft.com/office/drawing/2014/main" id="{E407402C-5253-4061-8758-373723AF0D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436" y="2582049"/>
              <a:ext cx="470036" cy="483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Ορθογώνιο: Στρογγύλεμα γωνιών 84">
              <a:extLst>
                <a:ext uri="{FF2B5EF4-FFF2-40B4-BE49-F238E27FC236}">
                  <a16:creationId xmlns:a16="http://schemas.microsoft.com/office/drawing/2014/main" id="{E621EEC0-7643-4EDA-B9B1-FDE0CF796E25}"/>
                </a:ext>
              </a:extLst>
            </p:cNvPr>
            <p:cNvSpPr/>
            <p:nvPr/>
          </p:nvSpPr>
          <p:spPr>
            <a:xfrm>
              <a:off x="2422618" y="2603452"/>
              <a:ext cx="1736787" cy="46214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accent2">
                      <a:lumMod val="50000"/>
                    </a:schemeClr>
                  </a:solidFill>
                </a:rPr>
                <a:t>      </a:t>
              </a:r>
              <a:r>
                <a:rPr lang="en-US" sz="1600" b="1" dirty="0" err="1">
                  <a:solidFill>
                    <a:schemeClr val="accent2">
                      <a:lumMod val="50000"/>
                    </a:schemeClr>
                  </a:solidFill>
                </a:rPr>
                <a:t>NatRep</a:t>
              </a:r>
              <a:endParaRPr lang="en-US" sz="1600" b="1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pPr algn="r"/>
              <a:r>
                <a:rPr lang="en-US" sz="1600" b="1" dirty="0">
                  <a:solidFill>
                    <a:schemeClr val="accent2">
                      <a:lumMod val="50000"/>
                    </a:schemeClr>
                  </a:solidFill>
                </a:rPr>
                <a:t>HAGS/DTE-DIV</a:t>
              </a:r>
              <a:endParaRPr lang="el-GR" sz="1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cxnSp>
        <p:nvCxnSpPr>
          <p:cNvPr id="86" name="Ευθύγραμμο βέλος σύνδεσης 85">
            <a:extLst>
              <a:ext uri="{FF2B5EF4-FFF2-40B4-BE49-F238E27FC236}">
                <a16:creationId xmlns:a16="http://schemas.microsoft.com/office/drawing/2014/main" id="{45AD1ED2-D81B-48B2-874D-05E6D608B712}"/>
              </a:ext>
            </a:extLst>
          </p:cNvPr>
          <p:cNvCxnSpPr>
            <a:cxnSpLocks/>
          </p:cNvCxnSpPr>
          <p:nvPr/>
        </p:nvCxnSpPr>
        <p:spPr>
          <a:xfrm>
            <a:off x="4188119" y="2175589"/>
            <a:ext cx="0" cy="1551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7496849A-D216-45E8-A4F1-75B18171F917}"/>
              </a:ext>
            </a:extLst>
          </p:cNvPr>
          <p:cNvSpPr txBox="1"/>
          <p:nvPr/>
        </p:nvSpPr>
        <p:spPr>
          <a:xfrm>
            <a:off x="4926837" y="1625597"/>
            <a:ext cx="2439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 </a:t>
            </a:r>
            <a:endParaRPr lang="el-GR" sz="1400" dirty="0"/>
          </a:p>
        </p:txBody>
      </p:sp>
      <p:grpSp>
        <p:nvGrpSpPr>
          <p:cNvPr id="88" name="Ομάδα 87">
            <a:extLst>
              <a:ext uri="{FF2B5EF4-FFF2-40B4-BE49-F238E27FC236}">
                <a16:creationId xmlns:a16="http://schemas.microsoft.com/office/drawing/2014/main" id="{086503B4-E1F3-4841-8353-8BF25D662C06}"/>
              </a:ext>
            </a:extLst>
          </p:cNvPr>
          <p:cNvGrpSpPr/>
          <p:nvPr/>
        </p:nvGrpSpPr>
        <p:grpSpPr>
          <a:xfrm>
            <a:off x="2734898" y="1317968"/>
            <a:ext cx="537228" cy="1352695"/>
            <a:chOff x="1904489" y="1313783"/>
            <a:chExt cx="537228" cy="1129297"/>
          </a:xfrm>
        </p:grpSpPr>
        <p:cxnSp>
          <p:nvCxnSpPr>
            <p:cNvPr id="89" name="Ευθεία γραμμή σύνδεσης 88">
              <a:extLst>
                <a:ext uri="{FF2B5EF4-FFF2-40B4-BE49-F238E27FC236}">
                  <a16:creationId xmlns:a16="http://schemas.microsoft.com/office/drawing/2014/main" id="{171F0286-FEE3-4DD0-B304-719A279903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25449" y="1313783"/>
              <a:ext cx="516268" cy="2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Ευθεία γραμμή σύνδεσης 89">
              <a:extLst>
                <a:ext uri="{FF2B5EF4-FFF2-40B4-BE49-F238E27FC236}">
                  <a16:creationId xmlns:a16="http://schemas.microsoft.com/office/drawing/2014/main" id="{D3937123-ADBF-4C3C-991D-1201130236C6}"/>
                </a:ext>
              </a:extLst>
            </p:cNvPr>
            <p:cNvCxnSpPr>
              <a:cxnSpLocks/>
            </p:cNvCxnSpPr>
            <p:nvPr/>
          </p:nvCxnSpPr>
          <p:spPr>
            <a:xfrm>
              <a:off x="1925449" y="1315844"/>
              <a:ext cx="0" cy="11272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Ευθύγραμμο βέλος σύνδεσης 90">
              <a:extLst>
                <a:ext uri="{FF2B5EF4-FFF2-40B4-BE49-F238E27FC236}">
                  <a16:creationId xmlns:a16="http://schemas.microsoft.com/office/drawing/2014/main" id="{6B48DA72-84E4-4987-AA5D-A2E683AFE39C}"/>
                </a:ext>
              </a:extLst>
            </p:cNvPr>
            <p:cNvCxnSpPr>
              <a:cxnSpLocks/>
            </p:cNvCxnSpPr>
            <p:nvPr/>
          </p:nvCxnSpPr>
          <p:spPr>
            <a:xfrm>
              <a:off x="1904489" y="2443080"/>
              <a:ext cx="48279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1F7FF3E7-EB14-4C49-B215-531F9E2AC0D4}"/>
              </a:ext>
            </a:extLst>
          </p:cNvPr>
          <p:cNvSpPr txBox="1"/>
          <p:nvPr/>
        </p:nvSpPr>
        <p:spPr>
          <a:xfrm>
            <a:off x="895520" y="1699826"/>
            <a:ext cx="1800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(directly to </a:t>
            </a:r>
            <a:r>
              <a:rPr lang="en-US" sz="1600" dirty="0" err="1"/>
              <a:t>NatRep</a:t>
            </a:r>
            <a:r>
              <a:rPr lang="en-US" sz="1600" dirty="0"/>
              <a:t>)</a:t>
            </a:r>
            <a:endParaRPr lang="el-GR" sz="1600" dirty="0"/>
          </a:p>
        </p:txBody>
      </p:sp>
      <p:cxnSp>
        <p:nvCxnSpPr>
          <p:cNvPr id="93" name="Ευθεία γραμμή σύνδεσης 92">
            <a:extLst>
              <a:ext uri="{FF2B5EF4-FFF2-40B4-BE49-F238E27FC236}">
                <a16:creationId xmlns:a16="http://schemas.microsoft.com/office/drawing/2014/main" id="{F763E30D-45D0-40EF-A341-2AD91782ECE1}"/>
              </a:ext>
            </a:extLst>
          </p:cNvPr>
          <p:cNvCxnSpPr>
            <a:cxnSpLocks/>
          </p:cNvCxnSpPr>
          <p:nvPr/>
        </p:nvCxnSpPr>
        <p:spPr>
          <a:xfrm flipV="1">
            <a:off x="251791" y="2835635"/>
            <a:ext cx="7315200" cy="10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Ευθεία γραμμή σύνδεσης 93">
            <a:extLst>
              <a:ext uri="{FF2B5EF4-FFF2-40B4-BE49-F238E27FC236}">
                <a16:creationId xmlns:a16="http://schemas.microsoft.com/office/drawing/2014/main" id="{6C632E3D-854A-41C5-84DB-C062C47F89CD}"/>
              </a:ext>
            </a:extLst>
          </p:cNvPr>
          <p:cNvCxnSpPr>
            <a:cxnSpLocks/>
          </p:cNvCxnSpPr>
          <p:nvPr/>
        </p:nvCxnSpPr>
        <p:spPr>
          <a:xfrm>
            <a:off x="216786" y="3956984"/>
            <a:ext cx="683979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Ορθογώνιο 94">
            <a:extLst>
              <a:ext uri="{FF2B5EF4-FFF2-40B4-BE49-F238E27FC236}">
                <a16:creationId xmlns:a16="http://schemas.microsoft.com/office/drawing/2014/main" id="{52BFBC0E-F8A0-4D19-A18D-F0274ECD95AF}"/>
              </a:ext>
            </a:extLst>
          </p:cNvPr>
          <p:cNvSpPr/>
          <p:nvPr/>
        </p:nvSpPr>
        <p:spPr>
          <a:xfrm>
            <a:off x="6977198" y="1137653"/>
            <a:ext cx="1965699" cy="6783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STAGES OF ASSESSMENT </a:t>
            </a:r>
            <a:endParaRPr lang="el-GR" sz="1600" b="1" dirty="0">
              <a:solidFill>
                <a:schemeClr val="tx1"/>
              </a:solidFill>
            </a:endParaRPr>
          </a:p>
        </p:txBody>
      </p:sp>
      <p:sp>
        <p:nvSpPr>
          <p:cNvPr id="96" name="Ορθογώνιο 95">
            <a:extLst>
              <a:ext uri="{FF2B5EF4-FFF2-40B4-BE49-F238E27FC236}">
                <a16:creationId xmlns:a16="http://schemas.microsoft.com/office/drawing/2014/main" id="{8411F0A7-5F4B-458A-9404-39E0616A6F0C}"/>
              </a:ext>
            </a:extLst>
          </p:cNvPr>
          <p:cNvSpPr/>
          <p:nvPr/>
        </p:nvSpPr>
        <p:spPr>
          <a:xfrm>
            <a:off x="7091582" y="2850487"/>
            <a:ext cx="1929808" cy="9201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STAGE 1: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IDENTIFY SUPPORT SINGLE SERVICE/ OTHER SERVICES </a:t>
            </a:r>
            <a:endParaRPr lang="el-GR" sz="1200" b="1" dirty="0">
              <a:solidFill>
                <a:schemeClr val="tx1"/>
              </a:solidFill>
            </a:endParaRPr>
          </a:p>
        </p:txBody>
      </p:sp>
      <p:pic>
        <p:nvPicPr>
          <p:cNvPr id="97" name="Picture 10" descr="Î£Î®Î¼Î±ÏÎ±">
            <a:extLst>
              <a:ext uri="{FF2B5EF4-FFF2-40B4-BE49-F238E27FC236}">
                <a16:creationId xmlns:a16="http://schemas.microsoft.com/office/drawing/2014/main" id="{6EB26CBE-F177-46DF-A9AD-8F8361FF15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9" t="18283" r="41169" b="20158"/>
          <a:stretch/>
        </p:blipFill>
        <p:spPr bwMode="auto">
          <a:xfrm>
            <a:off x="5461586" y="2918455"/>
            <a:ext cx="831290" cy="80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2">
            <a:extLst>
              <a:ext uri="{FF2B5EF4-FFF2-40B4-BE49-F238E27FC236}">
                <a16:creationId xmlns:a16="http://schemas.microsoft.com/office/drawing/2014/main" id="{D3525BF5-4170-44BF-9A45-18A623AFC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531" y="2959124"/>
            <a:ext cx="661175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Ορθογώνιο: Στρογγύλεμα γωνιών 98">
            <a:extLst>
              <a:ext uri="{FF2B5EF4-FFF2-40B4-BE49-F238E27FC236}">
                <a16:creationId xmlns:a16="http://schemas.microsoft.com/office/drawing/2014/main" id="{65738FC3-D06F-4AC4-A829-8DCAF5F3661D}"/>
              </a:ext>
            </a:extLst>
          </p:cNvPr>
          <p:cNvSpPr/>
          <p:nvPr/>
        </p:nvSpPr>
        <p:spPr>
          <a:xfrm>
            <a:off x="5979941" y="3632998"/>
            <a:ext cx="949348" cy="32546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HAFGS</a:t>
            </a:r>
            <a:endParaRPr lang="el-GR" sz="1600" b="1" dirty="0">
              <a:solidFill>
                <a:srgbClr val="002060"/>
              </a:solidFill>
            </a:endParaRPr>
          </a:p>
        </p:txBody>
      </p:sp>
      <p:grpSp>
        <p:nvGrpSpPr>
          <p:cNvPr id="100" name="Ομάδα 99">
            <a:extLst>
              <a:ext uri="{FF2B5EF4-FFF2-40B4-BE49-F238E27FC236}">
                <a16:creationId xmlns:a16="http://schemas.microsoft.com/office/drawing/2014/main" id="{B12B948F-A9B3-4991-9EAB-0FB3A35EEDDC}"/>
              </a:ext>
            </a:extLst>
          </p:cNvPr>
          <p:cNvGrpSpPr/>
          <p:nvPr/>
        </p:nvGrpSpPr>
        <p:grpSpPr>
          <a:xfrm>
            <a:off x="2272834" y="2893938"/>
            <a:ext cx="3314753" cy="905619"/>
            <a:chOff x="1939822" y="3202384"/>
            <a:chExt cx="1923129" cy="855983"/>
          </a:xfrm>
        </p:grpSpPr>
        <p:cxnSp>
          <p:nvCxnSpPr>
            <p:cNvPr id="101" name="Ευθύγραμμο βέλος σύνδεσης 100">
              <a:extLst>
                <a:ext uri="{FF2B5EF4-FFF2-40B4-BE49-F238E27FC236}">
                  <a16:creationId xmlns:a16="http://schemas.microsoft.com/office/drawing/2014/main" id="{4F0134FD-A08B-4593-A953-647102AF000D}"/>
                </a:ext>
              </a:extLst>
            </p:cNvPr>
            <p:cNvCxnSpPr/>
            <p:nvPr/>
          </p:nvCxnSpPr>
          <p:spPr>
            <a:xfrm flipH="1">
              <a:off x="1939822" y="3210232"/>
              <a:ext cx="864616" cy="848135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Ευθύγραμμο βέλος σύνδεσης 101">
              <a:extLst>
                <a:ext uri="{FF2B5EF4-FFF2-40B4-BE49-F238E27FC236}">
                  <a16:creationId xmlns:a16="http://schemas.microsoft.com/office/drawing/2014/main" id="{8902A163-E73A-47D3-B69F-B9EF9429F018}"/>
                </a:ext>
              </a:extLst>
            </p:cNvPr>
            <p:cNvCxnSpPr>
              <a:cxnSpLocks/>
            </p:cNvCxnSpPr>
            <p:nvPr/>
          </p:nvCxnSpPr>
          <p:spPr>
            <a:xfrm>
              <a:off x="2859891" y="3202384"/>
              <a:ext cx="1003060" cy="848135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Ορθογώνιο 102">
            <a:extLst>
              <a:ext uri="{FF2B5EF4-FFF2-40B4-BE49-F238E27FC236}">
                <a16:creationId xmlns:a16="http://schemas.microsoft.com/office/drawing/2014/main" id="{5AC46041-C6D1-4C49-88C8-AFA217D67B2C}"/>
              </a:ext>
            </a:extLst>
          </p:cNvPr>
          <p:cNvSpPr/>
          <p:nvPr/>
        </p:nvSpPr>
        <p:spPr>
          <a:xfrm>
            <a:off x="7272797" y="4244705"/>
            <a:ext cx="1694970" cy="8934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STAGE 2: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IDENTIFY  THE FIELD OF STANDARDIZATION </a:t>
            </a:r>
            <a:endParaRPr lang="el-GR" sz="1200" b="1" dirty="0">
              <a:solidFill>
                <a:schemeClr val="tx1"/>
              </a:solidFill>
            </a:endParaRPr>
          </a:p>
        </p:txBody>
      </p:sp>
      <p:pic>
        <p:nvPicPr>
          <p:cNvPr id="104" name="Picture 18" descr="ÎÏÎ¿ÏÎ­Î»ÎµÏÎ¼Î± ÎµÎ¹ÎºÏÎ½Î±Ï Î³Î¹Î± Î²Î±Î¸Î¼Î¿Î¹ ÏÏÏÎ±ÏÎ¿Ï">
            <a:extLst>
              <a:ext uri="{FF2B5EF4-FFF2-40B4-BE49-F238E27FC236}">
                <a16:creationId xmlns:a16="http://schemas.microsoft.com/office/drawing/2014/main" id="{89113AA9-5497-4A54-8171-7DF835DBB4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04"/>
          <a:stretch/>
        </p:blipFill>
        <p:spPr bwMode="auto">
          <a:xfrm>
            <a:off x="930351" y="4036198"/>
            <a:ext cx="1467094" cy="46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Ορθογώνιο 104">
            <a:extLst>
              <a:ext uri="{FF2B5EF4-FFF2-40B4-BE49-F238E27FC236}">
                <a16:creationId xmlns:a16="http://schemas.microsoft.com/office/drawing/2014/main" id="{72BE2450-7065-4215-A1B4-CBDAD81CF5B6}"/>
              </a:ext>
            </a:extLst>
          </p:cNvPr>
          <p:cNvSpPr/>
          <p:nvPr/>
        </p:nvSpPr>
        <p:spPr>
          <a:xfrm>
            <a:off x="3835693" y="4016565"/>
            <a:ext cx="1694970" cy="8993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500" b="1" dirty="0">
              <a:solidFill>
                <a:schemeClr val="tx1"/>
              </a:solidFill>
            </a:endParaRPr>
          </a:p>
          <a:p>
            <a:pPr algn="ctr"/>
            <a:r>
              <a:rPr lang="en-US" sz="1500" b="1" dirty="0">
                <a:solidFill>
                  <a:schemeClr val="tx1"/>
                </a:solidFill>
              </a:rPr>
              <a:t>OPERATIONAL</a:t>
            </a:r>
            <a:endParaRPr lang="el-GR" sz="1500" b="1" dirty="0">
              <a:solidFill>
                <a:schemeClr val="tx1"/>
              </a:solidFill>
            </a:endParaRPr>
          </a:p>
        </p:txBody>
      </p:sp>
      <p:sp>
        <p:nvSpPr>
          <p:cNvPr id="106" name="Ορθογώνιο 105">
            <a:extLst>
              <a:ext uri="{FF2B5EF4-FFF2-40B4-BE49-F238E27FC236}">
                <a16:creationId xmlns:a16="http://schemas.microsoft.com/office/drawing/2014/main" id="{BC46DB2B-67BC-41B0-9356-B93FB2D4C03C}"/>
              </a:ext>
            </a:extLst>
          </p:cNvPr>
          <p:cNvSpPr/>
          <p:nvPr/>
        </p:nvSpPr>
        <p:spPr>
          <a:xfrm>
            <a:off x="5720439" y="4035473"/>
            <a:ext cx="1221159" cy="8512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500" b="1" dirty="0">
              <a:solidFill>
                <a:schemeClr val="tx1"/>
              </a:solidFill>
            </a:endParaRPr>
          </a:p>
          <a:p>
            <a:pPr algn="ctr"/>
            <a:r>
              <a:rPr lang="en-US" sz="1500" b="1" dirty="0">
                <a:solidFill>
                  <a:schemeClr val="tx1"/>
                </a:solidFill>
              </a:rPr>
              <a:t>MATERIEL</a:t>
            </a:r>
            <a:endParaRPr lang="el-GR" sz="1500" b="1" dirty="0">
              <a:solidFill>
                <a:schemeClr val="tx1"/>
              </a:solidFill>
            </a:endParaRPr>
          </a:p>
        </p:txBody>
      </p:sp>
      <p:pic>
        <p:nvPicPr>
          <p:cNvPr id="107" name="Picture 22" descr="ÎÏÎ¿ÏÎ­Î»ÎµÏÎ¼Î± ÎµÎ¹ÎºÏÎ½Î±Ï Î³Î¹Î± greek soldier 2019">
            <a:extLst>
              <a:ext uri="{FF2B5EF4-FFF2-40B4-BE49-F238E27FC236}">
                <a16:creationId xmlns:a16="http://schemas.microsoft.com/office/drawing/2014/main" id="{7AF26EEF-0FBB-4722-9697-168915FE87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8" t="15200" r="9553" b="11573"/>
          <a:stretch/>
        </p:blipFill>
        <p:spPr bwMode="auto">
          <a:xfrm>
            <a:off x="4269915" y="4082307"/>
            <a:ext cx="655064" cy="53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30" descr="ÎÏÎ¿ÏÎ­Î»ÎµÏÎ¼Î± ÎµÎ¹ÎºÏÎ½Î±Ï Î³Î¹Î± ARMY AMMUNITION">
            <a:extLst>
              <a:ext uri="{FF2B5EF4-FFF2-40B4-BE49-F238E27FC236}">
                <a16:creationId xmlns:a16="http://schemas.microsoft.com/office/drawing/2014/main" id="{5731887B-1ED8-4355-B422-BB07BB67E3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9" t="22276" r="23707" b="17211"/>
          <a:stretch/>
        </p:blipFill>
        <p:spPr bwMode="auto">
          <a:xfrm>
            <a:off x="5979941" y="4084939"/>
            <a:ext cx="665289" cy="46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Ορθογώνιο: Στρογγύλεμα γωνιών 109">
            <a:extLst>
              <a:ext uri="{FF2B5EF4-FFF2-40B4-BE49-F238E27FC236}">
                <a16:creationId xmlns:a16="http://schemas.microsoft.com/office/drawing/2014/main" id="{90A8717A-ACCF-4519-A95F-AB62C84FDDDD}"/>
              </a:ext>
            </a:extLst>
          </p:cNvPr>
          <p:cNvSpPr/>
          <p:nvPr/>
        </p:nvSpPr>
        <p:spPr>
          <a:xfrm>
            <a:off x="494831" y="3491331"/>
            <a:ext cx="949348" cy="38458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l-GR" sz="1600" b="1" dirty="0">
                <a:solidFill>
                  <a:schemeClr val="accent1">
                    <a:lumMod val="75000"/>
                  </a:schemeClr>
                </a:solidFill>
              </a:rPr>
              <a:t>Ν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GS</a:t>
            </a:r>
            <a:endParaRPr lang="el-G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6" name="Ορθογώνιο: Στρογγύλεμα γωνιών 115">
            <a:extLst>
              <a:ext uri="{FF2B5EF4-FFF2-40B4-BE49-F238E27FC236}">
                <a16:creationId xmlns:a16="http://schemas.microsoft.com/office/drawing/2014/main" id="{20C3B2E6-E8D1-4A34-B008-3B7667715880}"/>
              </a:ext>
            </a:extLst>
          </p:cNvPr>
          <p:cNvSpPr/>
          <p:nvPr/>
        </p:nvSpPr>
        <p:spPr>
          <a:xfrm>
            <a:off x="49744" y="5737041"/>
            <a:ext cx="1777376" cy="6253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GEN.STAFF COLLEGE/ STUDIES SECT</a:t>
            </a:r>
            <a:endParaRPr lang="el-GR" sz="1100" b="1" dirty="0">
              <a:solidFill>
                <a:schemeClr val="tx1"/>
              </a:solidFill>
            </a:endParaRPr>
          </a:p>
        </p:txBody>
      </p:sp>
      <p:sp>
        <p:nvSpPr>
          <p:cNvPr id="117" name="Ορθογώνιο: Στρογγύλεμα γωνιών 116">
            <a:extLst>
              <a:ext uri="{FF2B5EF4-FFF2-40B4-BE49-F238E27FC236}">
                <a16:creationId xmlns:a16="http://schemas.microsoft.com/office/drawing/2014/main" id="{34D6F0EA-EEAD-46F0-90BB-E8B275FCA92A}"/>
              </a:ext>
            </a:extLst>
          </p:cNvPr>
          <p:cNvSpPr/>
          <p:nvPr/>
        </p:nvSpPr>
        <p:spPr>
          <a:xfrm>
            <a:off x="2106281" y="5714803"/>
            <a:ext cx="1821877" cy="541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MILITARY SCHOOLS/ STUDIES SECT</a:t>
            </a:r>
            <a:endParaRPr lang="el-GR" sz="1100" dirty="0">
              <a:solidFill>
                <a:schemeClr val="tx1"/>
              </a:solidFill>
            </a:endParaRPr>
          </a:p>
        </p:txBody>
      </p:sp>
      <p:sp>
        <p:nvSpPr>
          <p:cNvPr id="118" name="Ορθογώνιο: Στρογγύλεμα γωνιών 117">
            <a:extLst>
              <a:ext uri="{FF2B5EF4-FFF2-40B4-BE49-F238E27FC236}">
                <a16:creationId xmlns:a16="http://schemas.microsoft.com/office/drawing/2014/main" id="{A067F73C-9DA9-461C-8F30-581925E88EE5}"/>
              </a:ext>
            </a:extLst>
          </p:cNvPr>
          <p:cNvSpPr/>
          <p:nvPr/>
        </p:nvSpPr>
        <p:spPr>
          <a:xfrm>
            <a:off x="2197199" y="6391018"/>
            <a:ext cx="1948884" cy="4048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FINANCIAL CORPS DTE</a:t>
            </a:r>
            <a:endParaRPr lang="el-GR" sz="1100" dirty="0">
              <a:solidFill>
                <a:schemeClr val="tx1"/>
              </a:solidFill>
            </a:endParaRPr>
          </a:p>
        </p:txBody>
      </p:sp>
      <p:sp>
        <p:nvSpPr>
          <p:cNvPr id="119" name="Ορθογώνιο: Στρογγύλεμα γωνιών 118">
            <a:extLst>
              <a:ext uri="{FF2B5EF4-FFF2-40B4-BE49-F238E27FC236}">
                <a16:creationId xmlns:a16="http://schemas.microsoft.com/office/drawing/2014/main" id="{87E40B17-E35C-4AF9-B48E-2390F78B11CD}"/>
              </a:ext>
            </a:extLst>
          </p:cNvPr>
          <p:cNvSpPr/>
          <p:nvPr/>
        </p:nvSpPr>
        <p:spPr>
          <a:xfrm>
            <a:off x="164286" y="6454539"/>
            <a:ext cx="1462467" cy="3456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LEGAD</a:t>
            </a:r>
            <a:endParaRPr lang="el-GR" sz="1100" dirty="0">
              <a:solidFill>
                <a:schemeClr val="tx1"/>
              </a:solidFill>
            </a:endParaRPr>
          </a:p>
        </p:txBody>
      </p:sp>
      <p:cxnSp>
        <p:nvCxnSpPr>
          <p:cNvPr id="120" name="Ευθύγραμμο βέλος σύνδεσης 119">
            <a:extLst>
              <a:ext uri="{FF2B5EF4-FFF2-40B4-BE49-F238E27FC236}">
                <a16:creationId xmlns:a16="http://schemas.microsoft.com/office/drawing/2014/main" id="{1F8F7D07-23A6-4297-BA45-38844200F9F2}"/>
              </a:ext>
            </a:extLst>
          </p:cNvPr>
          <p:cNvCxnSpPr>
            <a:cxnSpLocks/>
          </p:cNvCxnSpPr>
          <p:nvPr/>
        </p:nvCxnSpPr>
        <p:spPr>
          <a:xfrm>
            <a:off x="1973118" y="6670273"/>
            <a:ext cx="4243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Ομάδα 121">
            <a:extLst>
              <a:ext uri="{FF2B5EF4-FFF2-40B4-BE49-F238E27FC236}">
                <a16:creationId xmlns:a16="http://schemas.microsoft.com/office/drawing/2014/main" id="{5A6EF71B-92CA-4104-B76E-613B0FF42B2F}"/>
              </a:ext>
            </a:extLst>
          </p:cNvPr>
          <p:cNvGrpSpPr/>
          <p:nvPr/>
        </p:nvGrpSpPr>
        <p:grpSpPr>
          <a:xfrm>
            <a:off x="879253" y="5057354"/>
            <a:ext cx="1694969" cy="487295"/>
            <a:chOff x="2336783" y="2243594"/>
            <a:chExt cx="1736787" cy="487295"/>
          </a:xfrm>
        </p:grpSpPr>
        <p:pic>
          <p:nvPicPr>
            <p:cNvPr id="123" name="Picture 8">
              <a:extLst>
                <a:ext uri="{FF2B5EF4-FFF2-40B4-BE49-F238E27FC236}">
                  <a16:creationId xmlns:a16="http://schemas.microsoft.com/office/drawing/2014/main" id="{3A8E761F-4266-4873-908C-FF20E02085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489" y="2243594"/>
              <a:ext cx="470036" cy="483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" name="Ορθογώνιο: Στρογγύλεμα γωνιών 123">
              <a:extLst>
                <a:ext uri="{FF2B5EF4-FFF2-40B4-BE49-F238E27FC236}">
                  <a16:creationId xmlns:a16="http://schemas.microsoft.com/office/drawing/2014/main" id="{9536A6AF-D4E8-450A-957F-DD4DA15B2370}"/>
                </a:ext>
              </a:extLst>
            </p:cNvPr>
            <p:cNvSpPr/>
            <p:nvPr/>
          </p:nvSpPr>
          <p:spPr>
            <a:xfrm>
              <a:off x="2336783" y="2268740"/>
              <a:ext cx="1736787" cy="462149"/>
            </a:xfrm>
            <a:prstGeom prst="roundRect">
              <a:avLst>
                <a:gd name="adj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</a:rPr>
                <a:t>         HAGS/DTE</a:t>
              </a:r>
            </a:p>
            <a:p>
              <a:pPr algn="r"/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</a:rPr>
                <a:t>HAGS/DIV</a:t>
              </a:r>
              <a:endParaRPr lang="el-GR" sz="1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126" name="Ομάδα 125">
            <a:extLst>
              <a:ext uri="{FF2B5EF4-FFF2-40B4-BE49-F238E27FC236}">
                <a16:creationId xmlns:a16="http://schemas.microsoft.com/office/drawing/2014/main" id="{35DBEB0C-6B92-4F8A-8249-736C6A28AC3E}"/>
              </a:ext>
            </a:extLst>
          </p:cNvPr>
          <p:cNvGrpSpPr/>
          <p:nvPr/>
        </p:nvGrpSpPr>
        <p:grpSpPr>
          <a:xfrm>
            <a:off x="1956852" y="5513953"/>
            <a:ext cx="45719" cy="1157545"/>
            <a:chOff x="4337824" y="5921298"/>
            <a:chExt cx="167269" cy="1975318"/>
          </a:xfrm>
        </p:grpSpPr>
        <p:cxnSp>
          <p:nvCxnSpPr>
            <p:cNvPr id="127" name="Ευθεία γραμμή σύνδεσης 126">
              <a:extLst>
                <a:ext uri="{FF2B5EF4-FFF2-40B4-BE49-F238E27FC236}">
                  <a16:creationId xmlns:a16="http://schemas.microsoft.com/office/drawing/2014/main" id="{C0440C1B-A1FB-46A1-A6BE-95C84327B5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37824" y="5921298"/>
              <a:ext cx="16726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Ευθεία γραμμή σύνδεσης 127">
              <a:extLst>
                <a:ext uri="{FF2B5EF4-FFF2-40B4-BE49-F238E27FC236}">
                  <a16:creationId xmlns:a16="http://schemas.microsoft.com/office/drawing/2014/main" id="{B32F3479-E69E-41AD-91F0-027EE26BDEB2}"/>
                </a:ext>
              </a:extLst>
            </p:cNvPr>
            <p:cNvCxnSpPr>
              <a:cxnSpLocks/>
            </p:cNvCxnSpPr>
            <p:nvPr/>
          </p:nvCxnSpPr>
          <p:spPr>
            <a:xfrm>
              <a:off x="4337824" y="5921298"/>
              <a:ext cx="0" cy="19753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1" name="Ευθύγραμμο βέλος σύνδεσης 130">
            <a:extLst>
              <a:ext uri="{FF2B5EF4-FFF2-40B4-BE49-F238E27FC236}">
                <a16:creationId xmlns:a16="http://schemas.microsoft.com/office/drawing/2014/main" id="{9A5CB8DE-DBDE-48E4-8692-1AF4B94E607E}"/>
              </a:ext>
            </a:extLst>
          </p:cNvPr>
          <p:cNvCxnSpPr>
            <a:cxnSpLocks/>
          </p:cNvCxnSpPr>
          <p:nvPr/>
        </p:nvCxnSpPr>
        <p:spPr>
          <a:xfrm flipH="1">
            <a:off x="1673729" y="6670273"/>
            <a:ext cx="2998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Ευθύγραμμο βέλος σύνδεσης 134">
            <a:extLst>
              <a:ext uri="{FF2B5EF4-FFF2-40B4-BE49-F238E27FC236}">
                <a16:creationId xmlns:a16="http://schemas.microsoft.com/office/drawing/2014/main" id="{6B86B9CD-37E1-4698-91E0-D3DA4554244E}"/>
              </a:ext>
            </a:extLst>
          </p:cNvPr>
          <p:cNvCxnSpPr>
            <a:cxnSpLocks/>
          </p:cNvCxnSpPr>
          <p:nvPr/>
        </p:nvCxnSpPr>
        <p:spPr>
          <a:xfrm flipH="1">
            <a:off x="1657018" y="6034266"/>
            <a:ext cx="2998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Ευθύγραμμο βέλος σύνδεσης 136">
            <a:extLst>
              <a:ext uri="{FF2B5EF4-FFF2-40B4-BE49-F238E27FC236}">
                <a16:creationId xmlns:a16="http://schemas.microsoft.com/office/drawing/2014/main" id="{0E47E84F-7E5D-4FFF-984B-1B6979E6B7A4}"/>
              </a:ext>
            </a:extLst>
          </p:cNvPr>
          <p:cNvCxnSpPr>
            <a:cxnSpLocks/>
          </p:cNvCxnSpPr>
          <p:nvPr/>
        </p:nvCxnSpPr>
        <p:spPr>
          <a:xfrm>
            <a:off x="1806935" y="6034266"/>
            <a:ext cx="4243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Ευθύγραμμο βέλος σύνδεσης 137">
            <a:extLst>
              <a:ext uri="{FF2B5EF4-FFF2-40B4-BE49-F238E27FC236}">
                <a16:creationId xmlns:a16="http://schemas.microsoft.com/office/drawing/2014/main" id="{09927D72-851F-47F5-AAA0-D1CD14763C70}"/>
              </a:ext>
            </a:extLst>
          </p:cNvPr>
          <p:cNvCxnSpPr>
            <a:cxnSpLocks/>
          </p:cNvCxnSpPr>
          <p:nvPr/>
        </p:nvCxnSpPr>
        <p:spPr>
          <a:xfrm>
            <a:off x="4924682" y="4952792"/>
            <a:ext cx="297" cy="1843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Ευθύγραμμο βέλος σύνδεσης 139">
            <a:extLst>
              <a:ext uri="{FF2B5EF4-FFF2-40B4-BE49-F238E27FC236}">
                <a16:creationId xmlns:a16="http://schemas.microsoft.com/office/drawing/2014/main" id="{D4E1BA4D-590A-49F5-99EF-6D32BD067706}"/>
              </a:ext>
            </a:extLst>
          </p:cNvPr>
          <p:cNvCxnSpPr>
            <a:cxnSpLocks/>
          </p:cNvCxnSpPr>
          <p:nvPr/>
        </p:nvCxnSpPr>
        <p:spPr>
          <a:xfrm>
            <a:off x="6455379" y="4952792"/>
            <a:ext cx="297" cy="1843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0EE21733-0D85-4D81-943B-E12A97AA6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37640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79712" y="15205"/>
            <a:ext cx="7164288" cy="9655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ARMY Standardization Model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1" descr="http://www.geetha.mil.gr/media/site-content/logo1.png">
            <a:extLst>
              <a:ext uri="{FF2B5EF4-FFF2-40B4-BE49-F238E27FC236}">
                <a16:creationId xmlns:a16="http://schemas.microsoft.com/office/drawing/2014/main" id="{FC57FE54-148F-41A9-B57E-A94C8F39310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86" y="-8678"/>
            <a:ext cx="1059814" cy="971639"/>
          </a:xfrm>
          <a:prstGeom prst="rect">
            <a:avLst/>
          </a:prstGeom>
          <a:noFill/>
        </p:spPr>
      </p:pic>
      <p:cxnSp>
        <p:nvCxnSpPr>
          <p:cNvPr id="56" name="Ευθεία γραμμή σύνδεσης 55">
            <a:extLst>
              <a:ext uri="{FF2B5EF4-FFF2-40B4-BE49-F238E27FC236}">
                <a16:creationId xmlns:a16="http://schemas.microsoft.com/office/drawing/2014/main" id="{0CD75CAB-F662-4E58-A715-76C076C7AE15}"/>
              </a:ext>
            </a:extLst>
          </p:cNvPr>
          <p:cNvCxnSpPr>
            <a:cxnSpLocks/>
          </p:cNvCxnSpPr>
          <p:nvPr/>
        </p:nvCxnSpPr>
        <p:spPr>
          <a:xfrm flipV="1">
            <a:off x="93467" y="5026131"/>
            <a:ext cx="7420516" cy="1025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Ορθογώνιο 56">
            <a:extLst>
              <a:ext uri="{FF2B5EF4-FFF2-40B4-BE49-F238E27FC236}">
                <a16:creationId xmlns:a16="http://schemas.microsoft.com/office/drawing/2014/main" id="{66FC5955-7958-4DC7-B76C-087D69225971}"/>
              </a:ext>
            </a:extLst>
          </p:cNvPr>
          <p:cNvSpPr/>
          <p:nvPr/>
        </p:nvSpPr>
        <p:spPr>
          <a:xfrm>
            <a:off x="7438301" y="1780319"/>
            <a:ext cx="1558719" cy="681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STAGE 3: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PROCESSING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endParaRPr lang="el-GR" sz="1200" b="1" dirty="0">
              <a:solidFill>
                <a:schemeClr val="tx1"/>
              </a:solidFill>
            </a:endParaRPr>
          </a:p>
        </p:txBody>
      </p:sp>
      <p:sp>
        <p:nvSpPr>
          <p:cNvPr id="59" name="Ορθογώνιο: Στρογγύλεμα γωνιών 58">
            <a:extLst>
              <a:ext uri="{FF2B5EF4-FFF2-40B4-BE49-F238E27FC236}">
                <a16:creationId xmlns:a16="http://schemas.microsoft.com/office/drawing/2014/main" id="{026C8BE6-49CD-4475-BE49-74395F89C384}"/>
              </a:ext>
            </a:extLst>
          </p:cNvPr>
          <p:cNvSpPr/>
          <p:nvPr/>
        </p:nvSpPr>
        <p:spPr>
          <a:xfrm>
            <a:off x="3491173" y="3462885"/>
            <a:ext cx="1663105" cy="3468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MAINTENANCE </a:t>
            </a:r>
            <a:endParaRPr lang="el-GR" sz="1400" b="1" dirty="0">
              <a:solidFill>
                <a:schemeClr val="tx1"/>
              </a:solidFill>
            </a:endParaRPr>
          </a:p>
        </p:txBody>
      </p:sp>
      <p:sp>
        <p:nvSpPr>
          <p:cNvPr id="60" name="Ορθογώνιο: Στρογγύλεμα γωνιών 59">
            <a:extLst>
              <a:ext uri="{FF2B5EF4-FFF2-40B4-BE49-F238E27FC236}">
                <a16:creationId xmlns:a16="http://schemas.microsoft.com/office/drawing/2014/main" id="{70188B85-F651-4091-A915-5AA06E140C76}"/>
              </a:ext>
            </a:extLst>
          </p:cNvPr>
          <p:cNvSpPr/>
          <p:nvPr/>
        </p:nvSpPr>
        <p:spPr>
          <a:xfrm>
            <a:off x="3519918" y="3926964"/>
            <a:ext cx="1568450" cy="3468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TRAINING</a:t>
            </a:r>
            <a:endParaRPr lang="el-GR" sz="1400" b="1" dirty="0">
              <a:solidFill>
                <a:schemeClr val="tx1"/>
              </a:solidFill>
            </a:endParaRPr>
          </a:p>
        </p:txBody>
      </p:sp>
      <p:sp>
        <p:nvSpPr>
          <p:cNvPr id="61" name="Ορθογώνιο: Στρογγύλεμα γωνιών 60">
            <a:extLst>
              <a:ext uri="{FF2B5EF4-FFF2-40B4-BE49-F238E27FC236}">
                <a16:creationId xmlns:a16="http://schemas.microsoft.com/office/drawing/2014/main" id="{C9E77B82-A70C-421D-B2D0-CACFE1B21EDE}"/>
              </a:ext>
            </a:extLst>
          </p:cNvPr>
          <p:cNvSpPr/>
          <p:nvPr/>
        </p:nvSpPr>
        <p:spPr>
          <a:xfrm>
            <a:off x="313300" y="3492417"/>
            <a:ext cx="1335184" cy="2825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TACTICAL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endParaRPr lang="el-GR" sz="1200" b="1" dirty="0">
              <a:solidFill>
                <a:schemeClr val="tx1"/>
              </a:solidFill>
            </a:endParaRPr>
          </a:p>
        </p:txBody>
      </p:sp>
      <p:sp>
        <p:nvSpPr>
          <p:cNvPr id="63" name="Ορθογώνιο: Στρογγύλεμα γωνιών 62">
            <a:extLst>
              <a:ext uri="{FF2B5EF4-FFF2-40B4-BE49-F238E27FC236}">
                <a16:creationId xmlns:a16="http://schemas.microsoft.com/office/drawing/2014/main" id="{16803706-C687-4B5D-ADE3-AB9CC43D4A69}"/>
              </a:ext>
            </a:extLst>
          </p:cNvPr>
          <p:cNvSpPr/>
          <p:nvPr/>
        </p:nvSpPr>
        <p:spPr>
          <a:xfrm>
            <a:off x="2065075" y="2600492"/>
            <a:ext cx="1329632" cy="5797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MAJ OPER COMMANDS</a:t>
            </a:r>
            <a:endParaRPr lang="el-GR" sz="1400" b="1" dirty="0">
              <a:solidFill>
                <a:schemeClr val="tx1"/>
              </a:solidFill>
            </a:endParaRPr>
          </a:p>
        </p:txBody>
      </p:sp>
      <p:sp>
        <p:nvSpPr>
          <p:cNvPr id="64" name="Ορθογώνιο: Στρογγύλεμα γωνιών 63">
            <a:extLst>
              <a:ext uri="{FF2B5EF4-FFF2-40B4-BE49-F238E27FC236}">
                <a16:creationId xmlns:a16="http://schemas.microsoft.com/office/drawing/2014/main" id="{8D2591D3-89E1-41EC-B91D-998EDBE321D0}"/>
              </a:ext>
            </a:extLst>
          </p:cNvPr>
          <p:cNvSpPr/>
          <p:nvPr/>
        </p:nvSpPr>
        <p:spPr>
          <a:xfrm>
            <a:off x="1978390" y="3474750"/>
            <a:ext cx="1004030" cy="3786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BGDES</a:t>
            </a:r>
            <a:endParaRPr lang="el-GR" sz="1600" b="1" dirty="0">
              <a:solidFill>
                <a:schemeClr val="tx1"/>
              </a:solidFill>
            </a:endParaRPr>
          </a:p>
        </p:txBody>
      </p:sp>
      <p:sp>
        <p:nvSpPr>
          <p:cNvPr id="65" name="Ορθογώνιο: Στρογγύλεμα γωνιών 64">
            <a:extLst>
              <a:ext uri="{FF2B5EF4-FFF2-40B4-BE49-F238E27FC236}">
                <a16:creationId xmlns:a16="http://schemas.microsoft.com/office/drawing/2014/main" id="{B12232E9-A2E1-4FF1-9240-4859C5C9C067}"/>
              </a:ext>
            </a:extLst>
          </p:cNvPr>
          <p:cNvSpPr/>
          <p:nvPr/>
        </p:nvSpPr>
        <p:spPr>
          <a:xfrm>
            <a:off x="3488409" y="2986051"/>
            <a:ext cx="1539195" cy="3468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FINANCIAL</a:t>
            </a:r>
            <a:endParaRPr lang="el-GR" sz="1400" b="1" dirty="0">
              <a:solidFill>
                <a:schemeClr val="tx1"/>
              </a:solidFill>
            </a:endParaRPr>
          </a:p>
        </p:txBody>
      </p:sp>
      <p:cxnSp>
        <p:nvCxnSpPr>
          <p:cNvPr id="67" name="Ευθύγραμμο βέλος σύνδεσης 66">
            <a:extLst>
              <a:ext uri="{FF2B5EF4-FFF2-40B4-BE49-F238E27FC236}">
                <a16:creationId xmlns:a16="http://schemas.microsoft.com/office/drawing/2014/main" id="{E801D234-A0C0-4F32-9EAD-631DDDC8D4AD}"/>
              </a:ext>
            </a:extLst>
          </p:cNvPr>
          <p:cNvCxnSpPr>
            <a:cxnSpLocks/>
            <a:stCxn id="61" idx="3"/>
          </p:cNvCxnSpPr>
          <p:nvPr/>
        </p:nvCxnSpPr>
        <p:spPr>
          <a:xfrm flipV="1">
            <a:off x="1648484" y="3633379"/>
            <a:ext cx="310614" cy="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Ευθύγραμμο βέλος σύνδεσης 67">
            <a:extLst>
              <a:ext uri="{FF2B5EF4-FFF2-40B4-BE49-F238E27FC236}">
                <a16:creationId xmlns:a16="http://schemas.microsoft.com/office/drawing/2014/main" id="{750D585E-8201-4059-97CC-19041B558A6B}"/>
              </a:ext>
            </a:extLst>
          </p:cNvPr>
          <p:cNvCxnSpPr>
            <a:cxnSpLocks/>
            <a:stCxn id="115" idx="1"/>
          </p:cNvCxnSpPr>
          <p:nvPr/>
        </p:nvCxnSpPr>
        <p:spPr>
          <a:xfrm flipH="1" flipV="1">
            <a:off x="3005245" y="4645237"/>
            <a:ext cx="549364" cy="3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Ευθεία γραμμή σύνδεσης 68">
            <a:extLst>
              <a:ext uri="{FF2B5EF4-FFF2-40B4-BE49-F238E27FC236}">
                <a16:creationId xmlns:a16="http://schemas.microsoft.com/office/drawing/2014/main" id="{3B21980F-B609-4D69-B99D-64D4BD26E35A}"/>
              </a:ext>
            </a:extLst>
          </p:cNvPr>
          <p:cNvCxnSpPr>
            <a:cxnSpLocks/>
            <a:stCxn id="192" idx="1"/>
          </p:cNvCxnSpPr>
          <p:nvPr/>
        </p:nvCxnSpPr>
        <p:spPr>
          <a:xfrm>
            <a:off x="111635" y="2050697"/>
            <a:ext cx="9894" cy="1220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Ευθεία γραμμή σύνδεσης 69">
            <a:extLst>
              <a:ext uri="{FF2B5EF4-FFF2-40B4-BE49-F238E27FC236}">
                <a16:creationId xmlns:a16="http://schemas.microsoft.com/office/drawing/2014/main" id="{911160E0-70BA-454F-B470-502F7C26B064}"/>
              </a:ext>
            </a:extLst>
          </p:cNvPr>
          <p:cNvCxnSpPr>
            <a:cxnSpLocks/>
            <a:stCxn id="61" idx="1"/>
            <a:endCxn id="61" idx="1"/>
          </p:cNvCxnSpPr>
          <p:nvPr/>
        </p:nvCxnSpPr>
        <p:spPr>
          <a:xfrm>
            <a:off x="313300" y="36336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Ευθεία γραμμή σύνδεσης 70">
            <a:extLst>
              <a:ext uri="{FF2B5EF4-FFF2-40B4-BE49-F238E27FC236}">
                <a16:creationId xmlns:a16="http://schemas.microsoft.com/office/drawing/2014/main" id="{59E5E096-C495-4B91-9FEA-439D42124799}"/>
              </a:ext>
            </a:extLst>
          </p:cNvPr>
          <p:cNvCxnSpPr>
            <a:cxnSpLocks/>
          </p:cNvCxnSpPr>
          <p:nvPr/>
        </p:nvCxnSpPr>
        <p:spPr>
          <a:xfrm>
            <a:off x="93467" y="2791580"/>
            <a:ext cx="20889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Ορθογώνιο: Στρογγύλεμα γωνιών 71">
            <a:extLst>
              <a:ext uri="{FF2B5EF4-FFF2-40B4-BE49-F238E27FC236}">
                <a16:creationId xmlns:a16="http://schemas.microsoft.com/office/drawing/2014/main" id="{02D1EF49-AFC2-447F-80E5-53B44B4E5914}"/>
              </a:ext>
            </a:extLst>
          </p:cNvPr>
          <p:cNvSpPr/>
          <p:nvPr/>
        </p:nvSpPr>
        <p:spPr>
          <a:xfrm>
            <a:off x="3709750" y="2554502"/>
            <a:ext cx="914407" cy="332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EVL DTE</a:t>
            </a:r>
            <a:endParaRPr lang="el-GR" sz="1200" b="1" dirty="0">
              <a:solidFill>
                <a:schemeClr val="tx1"/>
              </a:solidFill>
            </a:endParaRPr>
          </a:p>
        </p:txBody>
      </p:sp>
      <p:sp>
        <p:nvSpPr>
          <p:cNvPr id="73" name="Ορθογώνιο: Στρογγύλεμα γωνιών 72">
            <a:extLst>
              <a:ext uri="{FF2B5EF4-FFF2-40B4-BE49-F238E27FC236}">
                <a16:creationId xmlns:a16="http://schemas.microsoft.com/office/drawing/2014/main" id="{05116FCE-5EB3-4261-A244-C0662840AB92}"/>
              </a:ext>
            </a:extLst>
          </p:cNvPr>
          <p:cNvSpPr/>
          <p:nvPr/>
        </p:nvSpPr>
        <p:spPr>
          <a:xfrm>
            <a:off x="5258300" y="3447232"/>
            <a:ext cx="914407" cy="332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FIN  DTE</a:t>
            </a:r>
            <a:endParaRPr lang="el-GR" sz="1200" b="1" dirty="0">
              <a:solidFill>
                <a:schemeClr val="tx1"/>
              </a:solidFill>
            </a:endParaRPr>
          </a:p>
        </p:txBody>
      </p:sp>
      <p:sp>
        <p:nvSpPr>
          <p:cNvPr id="74" name="Ορθογώνιο: Στρογγύλεμα γωνιών 73">
            <a:extLst>
              <a:ext uri="{FF2B5EF4-FFF2-40B4-BE49-F238E27FC236}">
                <a16:creationId xmlns:a16="http://schemas.microsoft.com/office/drawing/2014/main" id="{90EF00FC-2871-43FC-9141-12176E2BD15C}"/>
              </a:ext>
            </a:extLst>
          </p:cNvPr>
          <p:cNvSpPr/>
          <p:nvPr/>
        </p:nvSpPr>
        <p:spPr>
          <a:xfrm>
            <a:off x="5245218" y="3898810"/>
            <a:ext cx="1088430" cy="332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SERV SUP DIV</a:t>
            </a:r>
            <a:endParaRPr lang="el-GR" sz="1200" b="1" dirty="0">
              <a:solidFill>
                <a:schemeClr val="tx1"/>
              </a:solidFill>
            </a:endParaRPr>
          </a:p>
        </p:txBody>
      </p:sp>
      <p:sp>
        <p:nvSpPr>
          <p:cNvPr id="109" name="Ορθογώνιο: Στρογγύλεμα γωνιών 108">
            <a:extLst>
              <a:ext uri="{FF2B5EF4-FFF2-40B4-BE49-F238E27FC236}">
                <a16:creationId xmlns:a16="http://schemas.microsoft.com/office/drawing/2014/main" id="{60E49C4F-B83A-4637-AAF3-AC7D48FAA582}"/>
              </a:ext>
            </a:extLst>
          </p:cNvPr>
          <p:cNvSpPr/>
          <p:nvPr/>
        </p:nvSpPr>
        <p:spPr>
          <a:xfrm>
            <a:off x="5224636" y="4350388"/>
            <a:ext cx="1166243" cy="2632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TECH DTE</a:t>
            </a:r>
            <a:endParaRPr lang="el-GR" sz="1200" b="1" dirty="0">
              <a:solidFill>
                <a:schemeClr val="tx1"/>
              </a:solidFill>
            </a:endParaRPr>
          </a:p>
        </p:txBody>
      </p:sp>
      <p:sp>
        <p:nvSpPr>
          <p:cNvPr id="111" name="Ορθογώνιο: Στρογγύλεμα γωνιών 110">
            <a:extLst>
              <a:ext uri="{FF2B5EF4-FFF2-40B4-BE49-F238E27FC236}">
                <a16:creationId xmlns:a16="http://schemas.microsoft.com/office/drawing/2014/main" id="{D387813D-8451-4211-B7EA-162A6A595B0D}"/>
              </a:ext>
            </a:extLst>
          </p:cNvPr>
          <p:cNvSpPr/>
          <p:nvPr/>
        </p:nvSpPr>
        <p:spPr>
          <a:xfrm>
            <a:off x="5224636" y="4730396"/>
            <a:ext cx="1099879" cy="2363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ORD DTE</a:t>
            </a:r>
            <a:endParaRPr lang="el-GR" sz="1200" b="1" dirty="0">
              <a:solidFill>
                <a:schemeClr val="tx1"/>
              </a:solidFill>
            </a:endParaRPr>
          </a:p>
        </p:txBody>
      </p:sp>
      <p:sp>
        <p:nvSpPr>
          <p:cNvPr id="112" name="Ορθογώνιο: Στρογγύλεμα γωνιών 111">
            <a:extLst>
              <a:ext uri="{FF2B5EF4-FFF2-40B4-BE49-F238E27FC236}">
                <a16:creationId xmlns:a16="http://schemas.microsoft.com/office/drawing/2014/main" id="{3786D6E9-B56A-4502-9084-8D566B439F96}"/>
              </a:ext>
            </a:extLst>
          </p:cNvPr>
          <p:cNvSpPr/>
          <p:nvPr/>
        </p:nvSpPr>
        <p:spPr>
          <a:xfrm>
            <a:off x="5276991" y="3043632"/>
            <a:ext cx="1187232" cy="2968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LOG DTE</a:t>
            </a:r>
            <a:endParaRPr lang="el-GR" sz="1200" b="1" dirty="0">
              <a:solidFill>
                <a:schemeClr val="tx1"/>
              </a:solidFill>
            </a:endParaRPr>
          </a:p>
        </p:txBody>
      </p:sp>
      <p:cxnSp>
        <p:nvCxnSpPr>
          <p:cNvPr id="113" name="Ευθεία γραμμή σύνδεσης 112">
            <a:extLst>
              <a:ext uri="{FF2B5EF4-FFF2-40B4-BE49-F238E27FC236}">
                <a16:creationId xmlns:a16="http://schemas.microsoft.com/office/drawing/2014/main" id="{4ACB6F6E-2372-4B74-ADAD-59571CF60710}"/>
              </a:ext>
            </a:extLst>
          </p:cNvPr>
          <p:cNvCxnSpPr>
            <a:cxnSpLocks/>
            <a:endCxn id="61" idx="1"/>
          </p:cNvCxnSpPr>
          <p:nvPr/>
        </p:nvCxnSpPr>
        <p:spPr>
          <a:xfrm>
            <a:off x="104858" y="3118367"/>
            <a:ext cx="208442" cy="515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Ορθογώνιο: Στρογγύλεμα γωνιών 113">
            <a:extLst>
              <a:ext uri="{FF2B5EF4-FFF2-40B4-BE49-F238E27FC236}">
                <a16:creationId xmlns:a16="http://schemas.microsoft.com/office/drawing/2014/main" id="{60020EED-2C76-4169-A68E-22B38417750C}"/>
              </a:ext>
            </a:extLst>
          </p:cNvPr>
          <p:cNvSpPr/>
          <p:nvPr/>
        </p:nvSpPr>
        <p:spPr>
          <a:xfrm>
            <a:off x="1675278" y="4358563"/>
            <a:ext cx="1307142" cy="3944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TRAIN  &amp; DOCTR DIV</a:t>
            </a:r>
            <a:endParaRPr lang="el-GR" sz="1200" b="1" dirty="0">
              <a:solidFill>
                <a:schemeClr val="tx1"/>
              </a:solidFill>
            </a:endParaRPr>
          </a:p>
        </p:txBody>
      </p:sp>
      <p:sp>
        <p:nvSpPr>
          <p:cNvPr id="115" name="Ορθογώνιο: Στρογγύλεμα γωνιών 114">
            <a:extLst>
              <a:ext uri="{FF2B5EF4-FFF2-40B4-BE49-F238E27FC236}">
                <a16:creationId xmlns:a16="http://schemas.microsoft.com/office/drawing/2014/main" id="{8CBF3F5B-DA1D-4E06-A44A-9AE3E31DF4E8}"/>
              </a:ext>
            </a:extLst>
          </p:cNvPr>
          <p:cNvSpPr/>
          <p:nvPr/>
        </p:nvSpPr>
        <p:spPr>
          <a:xfrm>
            <a:off x="3554609" y="4475111"/>
            <a:ext cx="1472995" cy="3468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DOCTRINE</a:t>
            </a:r>
            <a:endParaRPr lang="el-GR" sz="1400" b="1" dirty="0">
              <a:solidFill>
                <a:schemeClr val="tx1"/>
              </a:solidFill>
            </a:endParaRPr>
          </a:p>
        </p:txBody>
      </p:sp>
      <p:sp>
        <p:nvSpPr>
          <p:cNvPr id="121" name="Ορθογώνιο: Στρογγύλεμα γωνιών 120">
            <a:extLst>
              <a:ext uri="{FF2B5EF4-FFF2-40B4-BE49-F238E27FC236}">
                <a16:creationId xmlns:a16="http://schemas.microsoft.com/office/drawing/2014/main" id="{060B2BAC-009D-4B8E-9110-D05B742F045A}"/>
              </a:ext>
            </a:extLst>
          </p:cNvPr>
          <p:cNvSpPr/>
          <p:nvPr/>
        </p:nvSpPr>
        <p:spPr>
          <a:xfrm>
            <a:off x="5253264" y="2607559"/>
            <a:ext cx="1187233" cy="326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LIFE CYCLE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COST MGM</a:t>
            </a:r>
            <a:endParaRPr lang="el-GR" sz="1200" b="1" dirty="0">
              <a:solidFill>
                <a:schemeClr val="tx1"/>
              </a:solidFill>
            </a:endParaRPr>
          </a:p>
        </p:txBody>
      </p:sp>
      <p:grpSp>
        <p:nvGrpSpPr>
          <p:cNvPr id="125" name="Ομάδα 124">
            <a:extLst>
              <a:ext uri="{FF2B5EF4-FFF2-40B4-BE49-F238E27FC236}">
                <a16:creationId xmlns:a16="http://schemas.microsoft.com/office/drawing/2014/main" id="{1BF9C33E-C541-41E0-B8D2-34B2E1C18A7E}"/>
              </a:ext>
            </a:extLst>
          </p:cNvPr>
          <p:cNvGrpSpPr/>
          <p:nvPr/>
        </p:nvGrpSpPr>
        <p:grpSpPr>
          <a:xfrm>
            <a:off x="1861187" y="1829975"/>
            <a:ext cx="1344664" cy="650122"/>
            <a:chOff x="2428912" y="2212217"/>
            <a:chExt cx="1168550" cy="433805"/>
          </a:xfrm>
        </p:grpSpPr>
        <p:pic>
          <p:nvPicPr>
            <p:cNvPr id="129" name="Picture 8">
              <a:extLst>
                <a:ext uri="{FF2B5EF4-FFF2-40B4-BE49-F238E27FC236}">
                  <a16:creationId xmlns:a16="http://schemas.microsoft.com/office/drawing/2014/main" id="{ADC3980F-966D-4ACB-9950-B676B1995F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545" y="2278139"/>
              <a:ext cx="380248" cy="335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" name="Ορθογώνιο: Στρογγύλεμα γωνιών 129">
              <a:extLst>
                <a:ext uri="{FF2B5EF4-FFF2-40B4-BE49-F238E27FC236}">
                  <a16:creationId xmlns:a16="http://schemas.microsoft.com/office/drawing/2014/main" id="{900DCD47-E6B6-4128-9EF1-3468A6440EFC}"/>
                </a:ext>
              </a:extLst>
            </p:cNvPr>
            <p:cNvSpPr/>
            <p:nvPr/>
          </p:nvSpPr>
          <p:spPr>
            <a:xfrm>
              <a:off x="2428912" y="2212217"/>
              <a:ext cx="1168550" cy="433805"/>
            </a:xfrm>
            <a:prstGeom prst="roundRect">
              <a:avLst>
                <a:gd name="adj" fmla="val 3411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</a:rPr>
                <a:t>  </a:t>
              </a:r>
              <a:r>
                <a:rPr lang="en-US" sz="1600" b="1" dirty="0">
                  <a:solidFill>
                    <a:schemeClr val="accent2">
                      <a:lumMod val="50000"/>
                    </a:schemeClr>
                  </a:solidFill>
                </a:rPr>
                <a:t>HAGS</a:t>
              </a:r>
            </a:p>
            <a:p>
              <a:pPr algn="r"/>
              <a:r>
                <a:rPr lang="en-US" sz="1600" b="1" dirty="0">
                  <a:solidFill>
                    <a:schemeClr val="accent2">
                      <a:lumMod val="50000"/>
                    </a:schemeClr>
                  </a:solidFill>
                </a:rPr>
                <a:t> DTE</a:t>
              </a:r>
              <a:endParaRPr lang="el-GR" sz="1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cxnSp>
        <p:nvCxnSpPr>
          <p:cNvPr id="132" name="Γραμμή σύνδεσης: Γωνιώδης 131">
            <a:extLst>
              <a:ext uri="{FF2B5EF4-FFF2-40B4-BE49-F238E27FC236}">
                <a16:creationId xmlns:a16="http://schemas.microsoft.com/office/drawing/2014/main" id="{7140E3E2-EF54-4C8F-BA78-5129FF065302}"/>
              </a:ext>
            </a:extLst>
          </p:cNvPr>
          <p:cNvCxnSpPr>
            <a:cxnSpLocks/>
          </p:cNvCxnSpPr>
          <p:nvPr/>
        </p:nvCxnSpPr>
        <p:spPr>
          <a:xfrm flipV="1">
            <a:off x="1661020" y="2438891"/>
            <a:ext cx="422575" cy="32230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Γραμμή σύνδεσης: Γωνιώδης 132">
            <a:extLst>
              <a:ext uri="{FF2B5EF4-FFF2-40B4-BE49-F238E27FC236}">
                <a16:creationId xmlns:a16="http://schemas.microsoft.com/office/drawing/2014/main" id="{49960ADD-76FC-4947-A5EC-143CD379E78A}"/>
              </a:ext>
            </a:extLst>
          </p:cNvPr>
          <p:cNvCxnSpPr>
            <a:cxnSpLocks/>
          </p:cNvCxnSpPr>
          <p:nvPr/>
        </p:nvCxnSpPr>
        <p:spPr>
          <a:xfrm flipV="1">
            <a:off x="1671351" y="2728092"/>
            <a:ext cx="536477" cy="33876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Ομάδα 133">
            <a:extLst>
              <a:ext uri="{FF2B5EF4-FFF2-40B4-BE49-F238E27FC236}">
                <a16:creationId xmlns:a16="http://schemas.microsoft.com/office/drawing/2014/main" id="{70B101DD-6A22-4503-93ED-72BAB0810728}"/>
              </a:ext>
            </a:extLst>
          </p:cNvPr>
          <p:cNvGrpSpPr/>
          <p:nvPr/>
        </p:nvGrpSpPr>
        <p:grpSpPr>
          <a:xfrm>
            <a:off x="5021912" y="1935886"/>
            <a:ext cx="1375158" cy="554816"/>
            <a:chOff x="2336784" y="2212217"/>
            <a:chExt cx="1433391" cy="433805"/>
          </a:xfrm>
        </p:grpSpPr>
        <p:pic>
          <p:nvPicPr>
            <p:cNvPr id="136" name="Picture 8">
              <a:extLst>
                <a:ext uri="{FF2B5EF4-FFF2-40B4-BE49-F238E27FC236}">
                  <a16:creationId xmlns:a16="http://schemas.microsoft.com/office/drawing/2014/main" id="{DD691876-C765-4991-9557-B6CCE8F386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384" y="2278139"/>
              <a:ext cx="380248" cy="335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9" name="Ορθογώνιο: Στρογγύλεμα γωνιών 138">
              <a:extLst>
                <a:ext uri="{FF2B5EF4-FFF2-40B4-BE49-F238E27FC236}">
                  <a16:creationId xmlns:a16="http://schemas.microsoft.com/office/drawing/2014/main" id="{E4CEC6A2-2005-4351-8C94-52654289B4A1}"/>
                </a:ext>
              </a:extLst>
            </p:cNvPr>
            <p:cNvSpPr/>
            <p:nvPr/>
          </p:nvSpPr>
          <p:spPr>
            <a:xfrm>
              <a:off x="2336784" y="2212217"/>
              <a:ext cx="1433391" cy="433805"/>
            </a:xfrm>
            <a:prstGeom prst="roundRect">
              <a:avLst>
                <a:gd name="adj" fmla="val 3411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</a:rPr>
                <a:t>  </a:t>
              </a:r>
              <a:r>
                <a:rPr lang="en-US" sz="1600" b="1" dirty="0" err="1">
                  <a:solidFill>
                    <a:schemeClr val="accent2">
                      <a:lumMod val="50000"/>
                    </a:schemeClr>
                  </a:solidFill>
                </a:rPr>
                <a:t>NatRep</a:t>
              </a:r>
              <a:endParaRPr lang="el-GR" sz="12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cxnSp>
        <p:nvCxnSpPr>
          <p:cNvPr id="141" name="Γραμμή σύνδεσης: Γωνιώδης 140">
            <a:extLst>
              <a:ext uri="{FF2B5EF4-FFF2-40B4-BE49-F238E27FC236}">
                <a16:creationId xmlns:a16="http://schemas.microsoft.com/office/drawing/2014/main" id="{8E7716F4-6712-4B15-8875-DE2AA17BEAB6}"/>
              </a:ext>
            </a:extLst>
          </p:cNvPr>
          <p:cNvCxnSpPr>
            <a:cxnSpLocks/>
            <a:stCxn id="60" idx="1"/>
          </p:cNvCxnSpPr>
          <p:nvPr/>
        </p:nvCxnSpPr>
        <p:spPr>
          <a:xfrm rot="10800000" flipV="1">
            <a:off x="2996684" y="4100406"/>
            <a:ext cx="523235" cy="28582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Ευθεία γραμμή σύνδεσης 141">
            <a:extLst>
              <a:ext uri="{FF2B5EF4-FFF2-40B4-BE49-F238E27FC236}">
                <a16:creationId xmlns:a16="http://schemas.microsoft.com/office/drawing/2014/main" id="{CB7ACFAF-480E-4550-8449-5936B912C543}"/>
              </a:ext>
            </a:extLst>
          </p:cNvPr>
          <p:cNvCxnSpPr>
            <a:cxnSpLocks/>
          </p:cNvCxnSpPr>
          <p:nvPr/>
        </p:nvCxnSpPr>
        <p:spPr>
          <a:xfrm>
            <a:off x="6439491" y="2745653"/>
            <a:ext cx="275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Ευθεία γραμμή σύνδεσης 142">
            <a:extLst>
              <a:ext uri="{FF2B5EF4-FFF2-40B4-BE49-F238E27FC236}">
                <a16:creationId xmlns:a16="http://schemas.microsoft.com/office/drawing/2014/main" id="{014A1472-5125-489D-A976-94ACB009BC4A}"/>
              </a:ext>
            </a:extLst>
          </p:cNvPr>
          <p:cNvCxnSpPr>
            <a:stCxn id="73" idx="3"/>
          </p:cNvCxnSpPr>
          <p:nvPr/>
        </p:nvCxnSpPr>
        <p:spPr>
          <a:xfrm>
            <a:off x="6172707" y="3613457"/>
            <a:ext cx="5800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Ευθεία γραμμή σύνδεσης 143">
            <a:extLst>
              <a:ext uri="{FF2B5EF4-FFF2-40B4-BE49-F238E27FC236}">
                <a16:creationId xmlns:a16="http://schemas.microsoft.com/office/drawing/2014/main" id="{8D0AC075-5188-409C-826B-132CEA3E77CC}"/>
              </a:ext>
            </a:extLst>
          </p:cNvPr>
          <p:cNvCxnSpPr>
            <a:cxnSpLocks/>
          </p:cNvCxnSpPr>
          <p:nvPr/>
        </p:nvCxnSpPr>
        <p:spPr>
          <a:xfrm>
            <a:off x="6356244" y="4052195"/>
            <a:ext cx="399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Ευθεία γραμμή σύνδεσης 144">
            <a:extLst>
              <a:ext uri="{FF2B5EF4-FFF2-40B4-BE49-F238E27FC236}">
                <a16:creationId xmlns:a16="http://schemas.microsoft.com/office/drawing/2014/main" id="{984B2B64-E547-41A2-A38E-D542BCC3BD09}"/>
              </a:ext>
            </a:extLst>
          </p:cNvPr>
          <p:cNvCxnSpPr>
            <a:cxnSpLocks/>
          </p:cNvCxnSpPr>
          <p:nvPr/>
        </p:nvCxnSpPr>
        <p:spPr>
          <a:xfrm flipV="1">
            <a:off x="6386095" y="4457119"/>
            <a:ext cx="333212" cy="2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Ευθεία γραμμή σύνδεσης 145">
            <a:extLst>
              <a:ext uri="{FF2B5EF4-FFF2-40B4-BE49-F238E27FC236}">
                <a16:creationId xmlns:a16="http://schemas.microsoft.com/office/drawing/2014/main" id="{D90D78A2-632E-4AAF-9226-5FB769843753}"/>
              </a:ext>
            </a:extLst>
          </p:cNvPr>
          <p:cNvCxnSpPr>
            <a:cxnSpLocks/>
          </p:cNvCxnSpPr>
          <p:nvPr/>
        </p:nvCxnSpPr>
        <p:spPr>
          <a:xfrm flipV="1">
            <a:off x="6308260" y="4866646"/>
            <a:ext cx="417170" cy="7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Ευθεία γραμμή σύνδεσης 146">
            <a:extLst>
              <a:ext uri="{FF2B5EF4-FFF2-40B4-BE49-F238E27FC236}">
                <a16:creationId xmlns:a16="http://schemas.microsoft.com/office/drawing/2014/main" id="{2A6966EA-F067-461F-92B8-1DB15C8C1C14}"/>
              </a:ext>
            </a:extLst>
          </p:cNvPr>
          <p:cNvCxnSpPr>
            <a:cxnSpLocks/>
            <a:stCxn id="112" idx="3"/>
          </p:cNvCxnSpPr>
          <p:nvPr/>
        </p:nvCxnSpPr>
        <p:spPr>
          <a:xfrm>
            <a:off x="6464223" y="3192055"/>
            <a:ext cx="282988" cy="16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Ορθογώνιο 147">
            <a:extLst>
              <a:ext uri="{FF2B5EF4-FFF2-40B4-BE49-F238E27FC236}">
                <a16:creationId xmlns:a16="http://schemas.microsoft.com/office/drawing/2014/main" id="{63B37EAE-9513-492C-B3C5-E48CF22819B9}"/>
              </a:ext>
            </a:extLst>
          </p:cNvPr>
          <p:cNvSpPr/>
          <p:nvPr/>
        </p:nvSpPr>
        <p:spPr>
          <a:xfrm>
            <a:off x="7193440" y="5076864"/>
            <a:ext cx="1781809" cy="52095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STAGE 4: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ASSESSSMENT</a:t>
            </a:r>
            <a:endParaRPr lang="el-GR" sz="1600" b="1" dirty="0">
              <a:solidFill>
                <a:schemeClr val="tx1"/>
              </a:solidFill>
            </a:endParaRPr>
          </a:p>
        </p:txBody>
      </p:sp>
      <p:cxnSp>
        <p:nvCxnSpPr>
          <p:cNvPr id="149" name="Ευθύγραμμο βέλος σύνδεσης 148">
            <a:extLst>
              <a:ext uri="{FF2B5EF4-FFF2-40B4-BE49-F238E27FC236}">
                <a16:creationId xmlns:a16="http://schemas.microsoft.com/office/drawing/2014/main" id="{C6C798C7-73D5-4735-848F-8CB3F67E36F2}"/>
              </a:ext>
            </a:extLst>
          </p:cNvPr>
          <p:cNvCxnSpPr>
            <a:cxnSpLocks/>
          </p:cNvCxnSpPr>
          <p:nvPr/>
        </p:nvCxnSpPr>
        <p:spPr>
          <a:xfrm>
            <a:off x="4150957" y="2282773"/>
            <a:ext cx="0" cy="272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Ορθογώνιο: Στρογγύλεμα γωνιών 149">
            <a:extLst>
              <a:ext uri="{FF2B5EF4-FFF2-40B4-BE49-F238E27FC236}">
                <a16:creationId xmlns:a16="http://schemas.microsoft.com/office/drawing/2014/main" id="{FC4091D4-1A2B-40FE-9B07-160BF288935D}"/>
              </a:ext>
            </a:extLst>
          </p:cNvPr>
          <p:cNvSpPr/>
          <p:nvPr/>
        </p:nvSpPr>
        <p:spPr>
          <a:xfrm>
            <a:off x="3551678" y="2022544"/>
            <a:ext cx="1375159" cy="3468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EVALUATION </a:t>
            </a:r>
            <a:endParaRPr lang="el-GR" sz="1400" b="1" dirty="0">
              <a:solidFill>
                <a:schemeClr val="tx1"/>
              </a:solidFill>
            </a:endParaRPr>
          </a:p>
        </p:txBody>
      </p:sp>
      <p:sp>
        <p:nvSpPr>
          <p:cNvPr id="151" name="Ορθογώνιο: Στρογγύλεμα γωνιών 152">
            <a:extLst>
              <a:ext uri="{FF2B5EF4-FFF2-40B4-BE49-F238E27FC236}">
                <a16:creationId xmlns:a16="http://schemas.microsoft.com/office/drawing/2014/main" id="{0EDEFD90-5DFB-49B2-AF45-4C3419372365}"/>
              </a:ext>
            </a:extLst>
          </p:cNvPr>
          <p:cNvSpPr/>
          <p:nvPr/>
        </p:nvSpPr>
        <p:spPr>
          <a:xfrm>
            <a:off x="1214870" y="5116759"/>
            <a:ext cx="1781809" cy="38180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RATIFICATION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ASSESSMENT</a:t>
            </a:r>
            <a:endParaRPr lang="el-GR" sz="1200" b="1" dirty="0">
              <a:solidFill>
                <a:schemeClr val="tx1"/>
              </a:solidFill>
            </a:endParaRPr>
          </a:p>
        </p:txBody>
      </p:sp>
      <p:sp>
        <p:nvSpPr>
          <p:cNvPr id="152" name="Ορθογώνιο: Στρογγύλεμα γωνιών 152">
            <a:extLst>
              <a:ext uri="{FF2B5EF4-FFF2-40B4-BE49-F238E27FC236}">
                <a16:creationId xmlns:a16="http://schemas.microsoft.com/office/drawing/2014/main" id="{F607922B-0E31-4D7D-BE08-CDA276F94364}"/>
              </a:ext>
            </a:extLst>
          </p:cNvPr>
          <p:cNvSpPr/>
          <p:nvPr/>
        </p:nvSpPr>
        <p:spPr>
          <a:xfrm>
            <a:off x="3934161" y="5125870"/>
            <a:ext cx="1936446" cy="38180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IMPLEMENTATION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ASSESSMENT</a:t>
            </a:r>
            <a:endParaRPr lang="el-GR" sz="1200" b="1" dirty="0">
              <a:solidFill>
                <a:schemeClr val="tx1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9B8306C9-57D1-49ED-B818-09998F47AD4E}"/>
              </a:ext>
            </a:extLst>
          </p:cNvPr>
          <p:cNvSpPr txBox="1"/>
          <p:nvPr/>
        </p:nvSpPr>
        <p:spPr>
          <a:xfrm>
            <a:off x="208530" y="5101522"/>
            <a:ext cx="111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PHASE1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87B358CD-1AF7-4916-A64E-952F9E9D5BAB}"/>
              </a:ext>
            </a:extLst>
          </p:cNvPr>
          <p:cNvSpPr txBox="1"/>
          <p:nvPr/>
        </p:nvSpPr>
        <p:spPr>
          <a:xfrm>
            <a:off x="5995367" y="5116695"/>
            <a:ext cx="111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PHASE2</a:t>
            </a:r>
            <a:r>
              <a:rPr lang="en-US" dirty="0"/>
              <a:t> </a:t>
            </a:r>
            <a:endParaRPr lang="el-GR" dirty="0"/>
          </a:p>
        </p:txBody>
      </p:sp>
      <p:cxnSp>
        <p:nvCxnSpPr>
          <p:cNvPr id="156" name="Ευθεία γραμμή σύνδεσης 155">
            <a:extLst>
              <a:ext uri="{FF2B5EF4-FFF2-40B4-BE49-F238E27FC236}">
                <a16:creationId xmlns:a16="http://schemas.microsoft.com/office/drawing/2014/main" id="{0785164E-9DB0-4A02-A242-15B605C56232}"/>
              </a:ext>
            </a:extLst>
          </p:cNvPr>
          <p:cNvCxnSpPr>
            <a:cxnSpLocks/>
          </p:cNvCxnSpPr>
          <p:nvPr/>
        </p:nvCxnSpPr>
        <p:spPr>
          <a:xfrm>
            <a:off x="6714523" y="2282775"/>
            <a:ext cx="18429" cy="2591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Ευθεία γραμμή σύνδεσης 156">
            <a:extLst>
              <a:ext uri="{FF2B5EF4-FFF2-40B4-BE49-F238E27FC236}">
                <a16:creationId xmlns:a16="http://schemas.microsoft.com/office/drawing/2014/main" id="{F1FACDAD-9372-4BEF-851A-14A42804DBBC}"/>
              </a:ext>
            </a:extLst>
          </p:cNvPr>
          <p:cNvCxnSpPr>
            <a:cxnSpLocks/>
          </p:cNvCxnSpPr>
          <p:nvPr/>
        </p:nvCxnSpPr>
        <p:spPr>
          <a:xfrm flipV="1">
            <a:off x="93467" y="1708598"/>
            <a:ext cx="7718104" cy="3124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Ευθεία γραμμή σύνδεσης 157">
            <a:extLst>
              <a:ext uri="{FF2B5EF4-FFF2-40B4-BE49-F238E27FC236}">
                <a16:creationId xmlns:a16="http://schemas.microsoft.com/office/drawing/2014/main" id="{939893FE-806B-47BA-BAC1-743B33A1F77E}"/>
              </a:ext>
            </a:extLst>
          </p:cNvPr>
          <p:cNvCxnSpPr/>
          <p:nvPr/>
        </p:nvCxnSpPr>
        <p:spPr>
          <a:xfrm>
            <a:off x="6393111" y="2275203"/>
            <a:ext cx="3258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Ορθογώνιο 158">
            <a:extLst>
              <a:ext uri="{FF2B5EF4-FFF2-40B4-BE49-F238E27FC236}">
                <a16:creationId xmlns:a16="http://schemas.microsoft.com/office/drawing/2014/main" id="{E8D98078-6B10-4D72-878B-9110CEF3F8C2}"/>
              </a:ext>
            </a:extLst>
          </p:cNvPr>
          <p:cNvSpPr/>
          <p:nvPr/>
        </p:nvSpPr>
        <p:spPr>
          <a:xfrm>
            <a:off x="2246087" y="1066570"/>
            <a:ext cx="2072162" cy="2713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OPERATIONAL</a:t>
            </a:r>
            <a:endParaRPr lang="el-GR" sz="1600" b="1" dirty="0">
              <a:solidFill>
                <a:schemeClr val="tx1"/>
              </a:solidFill>
            </a:endParaRPr>
          </a:p>
        </p:txBody>
      </p:sp>
      <p:cxnSp>
        <p:nvCxnSpPr>
          <p:cNvPr id="161" name="Ευθύγραμμο βέλος σύνδεσης 160">
            <a:extLst>
              <a:ext uri="{FF2B5EF4-FFF2-40B4-BE49-F238E27FC236}">
                <a16:creationId xmlns:a16="http://schemas.microsoft.com/office/drawing/2014/main" id="{804FBD2E-876D-4DF9-B297-E2BC2D827BE4}"/>
              </a:ext>
            </a:extLst>
          </p:cNvPr>
          <p:cNvCxnSpPr>
            <a:cxnSpLocks/>
          </p:cNvCxnSpPr>
          <p:nvPr/>
        </p:nvCxnSpPr>
        <p:spPr>
          <a:xfrm>
            <a:off x="3295800" y="1325992"/>
            <a:ext cx="0" cy="382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Ορθογώνιο 161">
            <a:extLst>
              <a:ext uri="{FF2B5EF4-FFF2-40B4-BE49-F238E27FC236}">
                <a16:creationId xmlns:a16="http://schemas.microsoft.com/office/drawing/2014/main" id="{1F9AA06D-3EB6-4C03-AE21-2B82B82C82AD}"/>
              </a:ext>
            </a:extLst>
          </p:cNvPr>
          <p:cNvSpPr/>
          <p:nvPr/>
        </p:nvSpPr>
        <p:spPr>
          <a:xfrm>
            <a:off x="4926837" y="1061506"/>
            <a:ext cx="1838493" cy="3579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MATERIEL</a:t>
            </a:r>
            <a:endParaRPr lang="el-GR" sz="1500" b="1" dirty="0">
              <a:solidFill>
                <a:schemeClr val="tx1"/>
              </a:solidFill>
            </a:endParaRPr>
          </a:p>
        </p:txBody>
      </p:sp>
      <p:cxnSp>
        <p:nvCxnSpPr>
          <p:cNvPr id="163" name="Ευθύγραμμο βέλος σύνδεσης 162">
            <a:extLst>
              <a:ext uri="{FF2B5EF4-FFF2-40B4-BE49-F238E27FC236}">
                <a16:creationId xmlns:a16="http://schemas.microsoft.com/office/drawing/2014/main" id="{06E9380E-9406-4972-AAC8-21B054F153BB}"/>
              </a:ext>
            </a:extLst>
          </p:cNvPr>
          <p:cNvCxnSpPr>
            <a:cxnSpLocks/>
          </p:cNvCxnSpPr>
          <p:nvPr/>
        </p:nvCxnSpPr>
        <p:spPr>
          <a:xfrm>
            <a:off x="5793835" y="1357232"/>
            <a:ext cx="0" cy="382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Ευθεία γραμμή σύνδεσης 163">
            <a:extLst>
              <a:ext uri="{FF2B5EF4-FFF2-40B4-BE49-F238E27FC236}">
                <a16:creationId xmlns:a16="http://schemas.microsoft.com/office/drawing/2014/main" id="{0FA156BF-E686-484A-8112-21ADD260A99E}"/>
              </a:ext>
            </a:extLst>
          </p:cNvPr>
          <p:cNvCxnSpPr>
            <a:cxnSpLocks/>
          </p:cNvCxnSpPr>
          <p:nvPr/>
        </p:nvCxnSpPr>
        <p:spPr>
          <a:xfrm>
            <a:off x="0" y="5597814"/>
            <a:ext cx="760674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Ορθογώνιο 164">
            <a:extLst>
              <a:ext uri="{FF2B5EF4-FFF2-40B4-BE49-F238E27FC236}">
                <a16:creationId xmlns:a16="http://schemas.microsoft.com/office/drawing/2014/main" id="{B6D2AD00-BC43-40C1-9C43-8140112834BB}"/>
              </a:ext>
            </a:extLst>
          </p:cNvPr>
          <p:cNvSpPr/>
          <p:nvPr/>
        </p:nvSpPr>
        <p:spPr>
          <a:xfrm>
            <a:off x="7615457" y="5718047"/>
            <a:ext cx="1369006" cy="815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STAGE 5: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NATIONAL POSITION </a:t>
            </a:r>
            <a:endParaRPr lang="el-GR" sz="1600" b="1" dirty="0">
              <a:solidFill>
                <a:schemeClr val="tx1"/>
              </a:solidFill>
            </a:endParaRPr>
          </a:p>
        </p:txBody>
      </p:sp>
      <p:grpSp>
        <p:nvGrpSpPr>
          <p:cNvPr id="166" name="Ομάδα 165">
            <a:extLst>
              <a:ext uri="{FF2B5EF4-FFF2-40B4-BE49-F238E27FC236}">
                <a16:creationId xmlns:a16="http://schemas.microsoft.com/office/drawing/2014/main" id="{B6E60026-A15E-4677-A351-209D910D83E2}"/>
              </a:ext>
            </a:extLst>
          </p:cNvPr>
          <p:cNvGrpSpPr/>
          <p:nvPr/>
        </p:nvGrpSpPr>
        <p:grpSpPr>
          <a:xfrm>
            <a:off x="2495675" y="5639978"/>
            <a:ext cx="1398758" cy="347410"/>
            <a:chOff x="2496436" y="2582049"/>
            <a:chExt cx="1662969" cy="483552"/>
          </a:xfrm>
        </p:grpSpPr>
        <p:pic>
          <p:nvPicPr>
            <p:cNvPr id="167" name="Picture 8">
              <a:extLst>
                <a:ext uri="{FF2B5EF4-FFF2-40B4-BE49-F238E27FC236}">
                  <a16:creationId xmlns:a16="http://schemas.microsoft.com/office/drawing/2014/main" id="{2C7EB36F-D64F-4725-B672-EB712456C8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436" y="2582049"/>
              <a:ext cx="470036" cy="483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8" name="Ορθογώνιο: Στρογγύλεμα γωνιών 12">
              <a:extLst>
                <a:ext uri="{FF2B5EF4-FFF2-40B4-BE49-F238E27FC236}">
                  <a16:creationId xmlns:a16="http://schemas.microsoft.com/office/drawing/2014/main" id="{0BD5B42D-9096-4052-AFDD-6BCADB378943}"/>
                </a:ext>
              </a:extLst>
            </p:cNvPr>
            <p:cNvSpPr/>
            <p:nvPr/>
          </p:nvSpPr>
          <p:spPr>
            <a:xfrm>
              <a:off x="2697128" y="2626515"/>
              <a:ext cx="1462277" cy="4390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accent2">
                      <a:lumMod val="50000"/>
                    </a:schemeClr>
                  </a:solidFill>
                </a:rPr>
                <a:t>  </a:t>
              </a:r>
              <a:r>
                <a:rPr lang="en-US" sz="1600" b="1" dirty="0" err="1">
                  <a:solidFill>
                    <a:schemeClr val="accent2">
                      <a:lumMod val="50000"/>
                    </a:schemeClr>
                  </a:solidFill>
                </a:rPr>
                <a:t>NatRep</a:t>
              </a:r>
              <a:endParaRPr lang="en-US" sz="1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169" name="Ορθογώνιο: Στρογγύλεμα γωνιών 149">
            <a:extLst>
              <a:ext uri="{FF2B5EF4-FFF2-40B4-BE49-F238E27FC236}">
                <a16:creationId xmlns:a16="http://schemas.microsoft.com/office/drawing/2014/main" id="{C9BF0442-6A25-4C9D-9B44-5F1505E51D38}"/>
              </a:ext>
            </a:extLst>
          </p:cNvPr>
          <p:cNvSpPr/>
          <p:nvPr/>
        </p:nvSpPr>
        <p:spPr>
          <a:xfrm>
            <a:off x="1760319" y="6074713"/>
            <a:ext cx="1567553" cy="2648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ARMY PROPOSAL</a:t>
            </a:r>
            <a:endParaRPr lang="el-GR" sz="1200" b="1" dirty="0">
              <a:solidFill>
                <a:schemeClr val="tx1"/>
              </a:solidFill>
            </a:endParaRPr>
          </a:p>
        </p:txBody>
      </p:sp>
      <p:cxnSp>
        <p:nvCxnSpPr>
          <p:cNvPr id="170" name="Ευθεία γραμμή σύνδεσης 169">
            <a:extLst>
              <a:ext uri="{FF2B5EF4-FFF2-40B4-BE49-F238E27FC236}">
                <a16:creationId xmlns:a16="http://schemas.microsoft.com/office/drawing/2014/main" id="{1E2648C5-65EB-4A70-90A2-5EC80C464451}"/>
              </a:ext>
            </a:extLst>
          </p:cNvPr>
          <p:cNvCxnSpPr/>
          <p:nvPr/>
        </p:nvCxnSpPr>
        <p:spPr>
          <a:xfrm flipV="1">
            <a:off x="1374108" y="6029957"/>
            <a:ext cx="3653496" cy="1076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Ευθύγραμμο βέλος σύνδεσης 172">
            <a:extLst>
              <a:ext uri="{FF2B5EF4-FFF2-40B4-BE49-F238E27FC236}">
                <a16:creationId xmlns:a16="http://schemas.microsoft.com/office/drawing/2014/main" id="{2F9FB9EA-3DF3-4F7F-A979-20247A8109A0}"/>
              </a:ext>
            </a:extLst>
          </p:cNvPr>
          <p:cNvCxnSpPr>
            <a:cxnSpLocks/>
          </p:cNvCxnSpPr>
          <p:nvPr/>
        </p:nvCxnSpPr>
        <p:spPr>
          <a:xfrm>
            <a:off x="3458914" y="6078302"/>
            <a:ext cx="0" cy="2964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Ορθογώνιο: Στρογγύλεμα γωνιών 84">
            <a:extLst>
              <a:ext uri="{FF2B5EF4-FFF2-40B4-BE49-F238E27FC236}">
                <a16:creationId xmlns:a16="http://schemas.microsoft.com/office/drawing/2014/main" id="{46533630-54C1-4FC8-A556-0FD3D4A1320E}"/>
              </a:ext>
            </a:extLst>
          </p:cNvPr>
          <p:cNvSpPr/>
          <p:nvPr/>
        </p:nvSpPr>
        <p:spPr>
          <a:xfrm>
            <a:off x="2704489" y="6449055"/>
            <a:ext cx="1462467" cy="34565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COMMON REPLY OF SERVICES</a:t>
            </a:r>
            <a:endParaRPr lang="el-GR" sz="1100" dirty="0">
              <a:solidFill>
                <a:schemeClr val="tx1"/>
              </a:solidFill>
            </a:endParaRPr>
          </a:p>
        </p:txBody>
      </p:sp>
      <p:sp>
        <p:nvSpPr>
          <p:cNvPr id="175" name="Ορθογώνιο: Στρογγύλεμα γωνιών 149">
            <a:extLst>
              <a:ext uri="{FF2B5EF4-FFF2-40B4-BE49-F238E27FC236}">
                <a16:creationId xmlns:a16="http://schemas.microsoft.com/office/drawing/2014/main" id="{7D3B9A6B-ABB8-43F7-9A0D-656F1891EC8B}"/>
              </a:ext>
            </a:extLst>
          </p:cNvPr>
          <p:cNvSpPr/>
          <p:nvPr/>
        </p:nvSpPr>
        <p:spPr>
          <a:xfrm>
            <a:off x="3597533" y="6078302"/>
            <a:ext cx="2013612" cy="2368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AIR FORCE PROPOSAL</a:t>
            </a:r>
            <a:endParaRPr lang="el-GR" sz="1200" b="1" dirty="0">
              <a:solidFill>
                <a:schemeClr val="tx1"/>
              </a:solidFill>
            </a:endParaRPr>
          </a:p>
        </p:txBody>
      </p:sp>
      <p:sp>
        <p:nvSpPr>
          <p:cNvPr id="176" name="Ορθογώνιο: Στρογγύλεμα γωνιών 149">
            <a:extLst>
              <a:ext uri="{FF2B5EF4-FFF2-40B4-BE49-F238E27FC236}">
                <a16:creationId xmlns:a16="http://schemas.microsoft.com/office/drawing/2014/main" id="{1C6ACF05-C3B0-49B7-87DB-A632EA40E241}"/>
              </a:ext>
            </a:extLst>
          </p:cNvPr>
          <p:cNvSpPr/>
          <p:nvPr/>
        </p:nvSpPr>
        <p:spPr>
          <a:xfrm>
            <a:off x="93467" y="6070646"/>
            <a:ext cx="1567553" cy="2684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NAVY PROPOSAL</a:t>
            </a:r>
            <a:endParaRPr lang="el-GR" sz="1200" b="1" dirty="0">
              <a:solidFill>
                <a:schemeClr val="tx1"/>
              </a:solidFill>
            </a:endParaRPr>
          </a:p>
        </p:txBody>
      </p:sp>
      <p:cxnSp>
        <p:nvCxnSpPr>
          <p:cNvPr id="177" name="Ευθύγραμμο βέλος σύνδεσης 176">
            <a:extLst>
              <a:ext uri="{FF2B5EF4-FFF2-40B4-BE49-F238E27FC236}">
                <a16:creationId xmlns:a16="http://schemas.microsoft.com/office/drawing/2014/main" id="{C22DC2FF-23E2-42AD-AAB9-09A4C32E5AD3}"/>
              </a:ext>
            </a:extLst>
          </p:cNvPr>
          <p:cNvCxnSpPr>
            <a:stCxn id="174" idx="3"/>
          </p:cNvCxnSpPr>
          <p:nvPr/>
        </p:nvCxnSpPr>
        <p:spPr>
          <a:xfrm flipV="1">
            <a:off x="4166956" y="6621880"/>
            <a:ext cx="626977" cy="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8" name="Ομάδα 177">
            <a:extLst>
              <a:ext uri="{FF2B5EF4-FFF2-40B4-BE49-F238E27FC236}">
                <a16:creationId xmlns:a16="http://schemas.microsoft.com/office/drawing/2014/main" id="{BD7F6FF5-57F0-4038-8B3D-DE3670FC52F0}"/>
              </a:ext>
            </a:extLst>
          </p:cNvPr>
          <p:cNvGrpSpPr/>
          <p:nvPr/>
        </p:nvGrpSpPr>
        <p:grpSpPr>
          <a:xfrm>
            <a:off x="4800148" y="6463577"/>
            <a:ext cx="1664076" cy="384580"/>
            <a:chOff x="2513904" y="1926953"/>
            <a:chExt cx="1349047" cy="384580"/>
          </a:xfrm>
        </p:grpSpPr>
        <p:pic>
          <p:nvPicPr>
            <p:cNvPr id="179" name="Picture 4">
              <a:extLst>
                <a:ext uri="{FF2B5EF4-FFF2-40B4-BE49-F238E27FC236}">
                  <a16:creationId xmlns:a16="http://schemas.microsoft.com/office/drawing/2014/main" id="{D6EBCC0F-0F89-41D8-AE49-321D50528E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904" y="1929161"/>
              <a:ext cx="452568" cy="382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0" name="Ορθογώνιο: Στρογγύλεμα γωνιών 5">
              <a:extLst>
                <a:ext uri="{FF2B5EF4-FFF2-40B4-BE49-F238E27FC236}">
                  <a16:creationId xmlns:a16="http://schemas.microsoft.com/office/drawing/2014/main" id="{299C3893-D64B-4858-B697-B21A7BDEB280}"/>
                </a:ext>
              </a:extLst>
            </p:cNvPr>
            <p:cNvSpPr/>
            <p:nvPr/>
          </p:nvSpPr>
          <p:spPr>
            <a:xfrm>
              <a:off x="2928139" y="1926953"/>
              <a:ext cx="934812" cy="38458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</a:rPr>
                <a:t>HAGS/D2</a:t>
              </a:r>
              <a:endParaRPr lang="el-GR" sz="1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pic>
        <p:nvPicPr>
          <p:cNvPr id="181" name="Εικόνα 180">
            <a:extLst>
              <a:ext uri="{FF2B5EF4-FFF2-40B4-BE49-F238E27FC236}">
                <a16:creationId xmlns:a16="http://schemas.microsoft.com/office/drawing/2014/main" id="{33FD9383-2576-47DF-A915-C0B34952F3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2856" y="6226282"/>
            <a:ext cx="743892" cy="581588"/>
          </a:xfrm>
          <a:prstGeom prst="rect">
            <a:avLst/>
          </a:prstGeom>
        </p:spPr>
      </p:pic>
      <p:cxnSp>
        <p:nvCxnSpPr>
          <p:cNvPr id="184" name="Ευθύγραμμο βέλος σύνδεσης 183">
            <a:extLst>
              <a:ext uri="{FF2B5EF4-FFF2-40B4-BE49-F238E27FC236}">
                <a16:creationId xmlns:a16="http://schemas.microsoft.com/office/drawing/2014/main" id="{AD56BE32-491F-4034-9F3A-BCA4AB6764F4}"/>
              </a:ext>
            </a:extLst>
          </p:cNvPr>
          <p:cNvCxnSpPr>
            <a:cxnSpLocks/>
            <a:stCxn id="180" idx="3"/>
          </p:cNvCxnSpPr>
          <p:nvPr/>
        </p:nvCxnSpPr>
        <p:spPr>
          <a:xfrm>
            <a:off x="6464224" y="6655867"/>
            <a:ext cx="423688" cy="1563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Ορθογώνιο: Στρογγύλεμα γωνιών 84">
            <a:extLst>
              <a:ext uri="{FF2B5EF4-FFF2-40B4-BE49-F238E27FC236}">
                <a16:creationId xmlns:a16="http://schemas.microsoft.com/office/drawing/2014/main" id="{B0E0934A-35E6-4D4C-BC77-FAB4A6A03267}"/>
              </a:ext>
            </a:extLst>
          </p:cNvPr>
          <p:cNvSpPr/>
          <p:nvPr/>
        </p:nvSpPr>
        <p:spPr>
          <a:xfrm>
            <a:off x="5898484" y="5661866"/>
            <a:ext cx="1462467" cy="34565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SINGLE SERVICE  REPLY</a:t>
            </a:r>
            <a:endParaRPr lang="el-GR" sz="1100" dirty="0">
              <a:solidFill>
                <a:schemeClr val="tx1"/>
              </a:solidFill>
            </a:endParaRPr>
          </a:p>
        </p:txBody>
      </p:sp>
      <p:sp>
        <p:nvSpPr>
          <p:cNvPr id="39" name="Βέλος: Με γωνία 38">
            <a:extLst>
              <a:ext uri="{FF2B5EF4-FFF2-40B4-BE49-F238E27FC236}">
                <a16:creationId xmlns:a16="http://schemas.microsoft.com/office/drawing/2014/main" id="{D8839A6A-639E-4A00-AA90-6FD687D55D1C}"/>
              </a:ext>
            </a:extLst>
          </p:cNvPr>
          <p:cNvSpPr/>
          <p:nvPr/>
        </p:nvSpPr>
        <p:spPr>
          <a:xfrm rot="5400000">
            <a:off x="4875025" y="4822609"/>
            <a:ext cx="623318" cy="2555050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8" name="Ορθογώνιο: Στρογγύλεμα γωνιών 187">
            <a:extLst>
              <a:ext uri="{FF2B5EF4-FFF2-40B4-BE49-F238E27FC236}">
                <a16:creationId xmlns:a16="http://schemas.microsoft.com/office/drawing/2014/main" id="{9F09D662-0830-4B27-9020-51C6E5E72DA7}"/>
              </a:ext>
            </a:extLst>
          </p:cNvPr>
          <p:cNvSpPr/>
          <p:nvPr/>
        </p:nvSpPr>
        <p:spPr>
          <a:xfrm>
            <a:off x="294782" y="2732005"/>
            <a:ext cx="1383247" cy="376767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OPS</a:t>
            </a:r>
            <a:endParaRPr lang="el-GR" sz="1600" b="1" dirty="0">
              <a:solidFill>
                <a:schemeClr val="tx1"/>
              </a:solidFill>
            </a:endParaRPr>
          </a:p>
        </p:txBody>
      </p:sp>
      <p:grpSp>
        <p:nvGrpSpPr>
          <p:cNvPr id="190" name="Ομάδα 189">
            <a:extLst>
              <a:ext uri="{FF2B5EF4-FFF2-40B4-BE49-F238E27FC236}">
                <a16:creationId xmlns:a16="http://schemas.microsoft.com/office/drawing/2014/main" id="{FB4C7749-3706-4825-B295-A3915861DAE0}"/>
              </a:ext>
            </a:extLst>
          </p:cNvPr>
          <p:cNvGrpSpPr/>
          <p:nvPr/>
        </p:nvGrpSpPr>
        <p:grpSpPr>
          <a:xfrm>
            <a:off x="111635" y="1813345"/>
            <a:ext cx="1253528" cy="474704"/>
            <a:chOff x="2336784" y="2212217"/>
            <a:chExt cx="1433391" cy="433805"/>
          </a:xfrm>
        </p:grpSpPr>
        <p:pic>
          <p:nvPicPr>
            <p:cNvPr id="191" name="Picture 8">
              <a:extLst>
                <a:ext uri="{FF2B5EF4-FFF2-40B4-BE49-F238E27FC236}">
                  <a16:creationId xmlns:a16="http://schemas.microsoft.com/office/drawing/2014/main" id="{DB9161AB-6054-434E-AED0-EC1BA330FF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384" y="2278139"/>
              <a:ext cx="380248" cy="335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2" name="Ορθογώνιο: Στρογγύλεμα γωνιών 191">
              <a:extLst>
                <a:ext uri="{FF2B5EF4-FFF2-40B4-BE49-F238E27FC236}">
                  <a16:creationId xmlns:a16="http://schemas.microsoft.com/office/drawing/2014/main" id="{C1180257-B6C5-48EA-ABC0-B42A777DE188}"/>
                </a:ext>
              </a:extLst>
            </p:cNvPr>
            <p:cNvSpPr/>
            <p:nvPr/>
          </p:nvSpPr>
          <p:spPr>
            <a:xfrm>
              <a:off x="2336784" y="2212217"/>
              <a:ext cx="1433391" cy="433805"/>
            </a:xfrm>
            <a:prstGeom prst="roundRect">
              <a:avLst>
                <a:gd name="adj" fmla="val 3411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</a:rPr>
                <a:t>    </a:t>
              </a:r>
              <a:r>
                <a:rPr lang="en-US" sz="1600" b="1" dirty="0" err="1">
                  <a:solidFill>
                    <a:schemeClr val="accent2">
                      <a:lumMod val="50000"/>
                    </a:schemeClr>
                  </a:solidFill>
                </a:rPr>
                <a:t>NatRep</a:t>
              </a:r>
              <a:endParaRPr lang="el-GR" sz="1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195" name="Ορθογώνιο: Στρογγύλεμα γωνιών 194">
            <a:extLst>
              <a:ext uri="{FF2B5EF4-FFF2-40B4-BE49-F238E27FC236}">
                <a16:creationId xmlns:a16="http://schemas.microsoft.com/office/drawing/2014/main" id="{CB1FCB80-C81E-49DA-9A62-55B71A9B5080}"/>
              </a:ext>
            </a:extLst>
          </p:cNvPr>
          <p:cNvSpPr/>
          <p:nvPr/>
        </p:nvSpPr>
        <p:spPr>
          <a:xfrm>
            <a:off x="421951" y="2356972"/>
            <a:ext cx="1006464" cy="2362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LEVEL</a:t>
            </a:r>
            <a:endParaRPr lang="el-GR" sz="1400" b="1" dirty="0">
              <a:solidFill>
                <a:schemeClr val="tx1"/>
              </a:solidFill>
            </a:endParaRPr>
          </a:p>
        </p:txBody>
      </p:sp>
      <p:sp>
        <p:nvSpPr>
          <p:cNvPr id="198" name="Θέση αριθμού διαφάνειας 197">
            <a:extLst>
              <a:ext uri="{FF2B5EF4-FFF2-40B4-BE49-F238E27FC236}">
                <a16:creationId xmlns:a16="http://schemas.microsoft.com/office/drawing/2014/main" id="{266CDC59-11EC-41B9-8605-22C2481D7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23359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7560" y="2520"/>
            <a:ext cx="9143640" cy="1194840"/>
          </a:xfrm>
          <a:prstGeom prst="rect">
            <a:avLst/>
          </a:prstGeom>
          <a:solidFill>
            <a:srgbClr val="EAEDF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2"/>
          <p:cNvSpPr/>
          <p:nvPr/>
        </p:nvSpPr>
        <p:spPr>
          <a:xfrm>
            <a:off x="155520" y="-617400"/>
            <a:ext cx="1085400" cy="12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3"/>
          <p:cNvSpPr/>
          <p:nvPr/>
        </p:nvSpPr>
        <p:spPr>
          <a:xfrm>
            <a:off x="155520" y="-617400"/>
            <a:ext cx="1085400" cy="12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1" name="Picture 6"/>
          <p:cNvPicPr/>
          <p:nvPr/>
        </p:nvPicPr>
        <p:blipFill>
          <a:blip r:embed="rId3"/>
          <a:stretch/>
        </p:blipFill>
        <p:spPr>
          <a:xfrm>
            <a:off x="0" y="0"/>
            <a:ext cx="1971720" cy="1196280"/>
          </a:xfrm>
          <a:prstGeom prst="rect">
            <a:avLst/>
          </a:prstGeom>
          <a:ln>
            <a:noFill/>
          </a:ln>
        </p:spPr>
      </p:pic>
      <p:sp>
        <p:nvSpPr>
          <p:cNvPr id="282" name="CustomShape 4"/>
          <p:cNvSpPr/>
          <p:nvPr/>
        </p:nvSpPr>
        <p:spPr>
          <a:xfrm>
            <a:off x="1979640" y="262440"/>
            <a:ext cx="71442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strike="noStrike" spc="97" dirty="0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Implementation Impact Analysis</a:t>
            </a:r>
            <a:endParaRPr lang="el-G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CustomShape 5"/>
          <p:cNvSpPr/>
          <p:nvPr/>
        </p:nvSpPr>
        <p:spPr>
          <a:xfrm>
            <a:off x="1009080" y="1368000"/>
            <a:ext cx="4792320" cy="483048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600" cap="rnd">
            <a:solidFill>
              <a:srgbClr val="E7E6E6"/>
            </a:solidFill>
            <a:custDash>
              <a:ds d="3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0" rIns="90000" bIns="0"/>
          <a:lstStyle/>
          <a:p>
            <a:pPr>
              <a:lnSpc>
                <a:spcPct val="100000"/>
              </a:lnSpc>
            </a:pPr>
            <a:r>
              <a:rPr lang="el-GR" sz="1600" b="1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ANALYSIS STEPS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CustomShape 6"/>
          <p:cNvSpPr/>
          <p:nvPr/>
        </p:nvSpPr>
        <p:spPr>
          <a:xfrm>
            <a:off x="1235880" y="5363640"/>
            <a:ext cx="4385880" cy="778680"/>
          </a:xfrm>
          <a:prstGeom prst="roundRect">
            <a:avLst>
              <a:gd name="adj" fmla="val 16667"/>
            </a:avLst>
          </a:prstGeom>
          <a:solidFill>
            <a:srgbClr val="E5F4D4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108000" rIns="36000" bIns="108000"/>
          <a:lstStyle/>
          <a:p>
            <a:pPr algn="ctr">
              <a:lnSpc>
                <a:spcPct val="100000"/>
              </a:lnSpc>
            </a:pPr>
            <a:r>
              <a:rPr lang="el-G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IV. Programming:	     Implementation Forecast;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CustomShape 7"/>
          <p:cNvSpPr/>
          <p:nvPr/>
        </p:nvSpPr>
        <p:spPr>
          <a:xfrm>
            <a:off x="6319080" y="1377720"/>
            <a:ext cx="2788920" cy="5476680"/>
          </a:xfrm>
          <a:prstGeom prst="roundRect">
            <a:avLst>
              <a:gd name="adj" fmla="val 16667"/>
            </a:avLst>
          </a:prstGeom>
          <a:solidFill>
            <a:srgbClr val="DECDFF"/>
          </a:solidFill>
          <a:ln w="12600" cap="rnd">
            <a:solidFill>
              <a:srgbClr val="808080"/>
            </a:solidFill>
            <a:custDash>
              <a:ds d="3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0" rIns="90000" bIns="0"/>
          <a:lstStyle/>
          <a:p>
            <a:pPr algn="ctr">
              <a:lnSpc>
                <a:spcPct val="80000"/>
              </a:lnSpc>
            </a:pPr>
            <a:r>
              <a:rPr lang="el-GR" sz="1800" b="1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RATIFICATION RESPONSE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CustomShape 8"/>
          <p:cNvSpPr/>
          <p:nvPr/>
        </p:nvSpPr>
        <p:spPr>
          <a:xfrm>
            <a:off x="491400" y="3544560"/>
            <a:ext cx="5159160" cy="96876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72000" rIns="36000" bIns="72000"/>
          <a:lstStyle/>
          <a:p>
            <a:pPr>
              <a:lnSpc>
                <a:spcPct val="100000"/>
              </a:lnSpc>
            </a:pPr>
            <a:r>
              <a:rPr lang="el-G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III. Impact Analysis:              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l-G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		         -Solutions?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l-G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		     -Impact?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CustomShape 9"/>
          <p:cNvSpPr/>
          <p:nvPr/>
        </p:nvSpPr>
        <p:spPr>
          <a:xfrm>
            <a:off x="491400" y="2704680"/>
            <a:ext cx="5159160" cy="698760"/>
          </a:xfrm>
          <a:prstGeom prst="roundRect">
            <a:avLst>
              <a:gd name="adj" fmla="val 16667"/>
            </a:avLst>
          </a:prstGeom>
          <a:solidFill>
            <a:srgbClr val="D5F4FF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72000" rIns="36000" bIns="72000"/>
          <a:lstStyle/>
          <a:p>
            <a:pPr>
              <a:lnSpc>
                <a:spcPct val="100000"/>
              </a:lnSpc>
            </a:pPr>
            <a:r>
              <a:rPr lang="el-G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II. Interoperability:                   Validated Requirements;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CustomShape 10"/>
          <p:cNvSpPr/>
          <p:nvPr/>
        </p:nvSpPr>
        <p:spPr>
          <a:xfrm>
            <a:off x="491400" y="1875960"/>
            <a:ext cx="5159160" cy="698760"/>
          </a:xfrm>
          <a:prstGeom prst="roundRect">
            <a:avLst>
              <a:gd name="adj" fmla="val 16667"/>
            </a:avLst>
          </a:prstGeom>
          <a:solidFill>
            <a:srgbClr val="DAECEE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72000" rIns="36000" bIns="72000"/>
          <a:lstStyle/>
          <a:p>
            <a:pPr>
              <a:lnSpc>
                <a:spcPct val="100000"/>
              </a:lnSpc>
            </a:pPr>
            <a:r>
              <a:rPr lang="el-G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I. Capabilities:           Linked with National Capability?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CustomShape 11"/>
          <p:cNvSpPr/>
          <p:nvPr/>
        </p:nvSpPr>
        <p:spPr>
          <a:xfrm>
            <a:off x="5486400" y="1814040"/>
            <a:ext cx="334800" cy="236880"/>
          </a:xfrm>
          <a:prstGeom prst="ellipse">
            <a:avLst/>
          </a:prstGeom>
          <a:solidFill>
            <a:srgbClr val="FF99CC"/>
          </a:solidFill>
          <a:ln w="12600">
            <a:solidFill>
              <a:srgbClr val="8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l-GR" sz="1100" b="1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CustomShape 12"/>
          <p:cNvSpPr/>
          <p:nvPr/>
        </p:nvSpPr>
        <p:spPr>
          <a:xfrm>
            <a:off x="5442480" y="2134800"/>
            <a:ext cx="423360" cy="236880"/>
          </a:xfrm>
          <a:prstGeom prst="ellipse">
            <a:avLst/>
          </a:prstGeom>
          <a:solidFill>
            <a:srgbClr val="00FF00"/>
          </a:solidFill>
          <a:ln w="12600">
            <a:solidFill>
              <a:srgbClr val="0033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l-GR" sz="1100" b="1" strike="noStrike" spc="-1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YES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CustomShape 13"/>
          <p:cNvSpPr/>
          <p:nvPr/>
        </p:nvSpPr>
        <p:spPr>
          <a:xfrm>
            <a:off x="5442480" y="2947680"/>
            <a:ext cx="423360" cy="236880"/>
          </a:xfrm>
          <a:prstGeom prst="ellipse">
            <a:avLst/>
          </a:prstGeom>
          <a:solidFill>
            <a:srgbClr val="00FF00"/>
          </a:solidFill>
          <a:ln w="12600">
            <a:solidFill>
              <a:srgbClr val="0033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l-GR" sz="1100" b="1" strike="noStrike" spc="-1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YES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CustomShape 14"/>
          <p:cNvSpPr/>
          <p:nvPr/>
        </p:nvSpPr>
        <p:spPr>
          <a:xfrm>
            <a:off x="5486400" y="2638080"/>
            <a:ext cx="334800" cy="236880"/>
          </a:xfrm>
          <a:prstGeom prst="ellipse">
            <a:avLst/>
          </a:prstGeom>
          <a:solidFill>
            <a:srgbClr val="FF99CC"/>
          </a:solidFill>
          <a:ln w="9360">
            <a:solidFill>
              <a:srgbClr val="8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l-GR" sz="1100" b="1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CustomShape 15"/>
          <p:cNvSpPr/>
          <p:nvPr/>
        </p:nvSpPr>
        <p:spPr>
          <a:xfrm>
            <a:off x="6559920" y="1776600"/>
            <a:ext cx="2307240" cy="314640"/>
          </a:xfrm>
          <a:prstGeom prst="rect">
            <a:avLst/>
          </a:prstGeom>
          <a:solidFill>
            <a:srgbClr val="E4E4E4"/>
          </a:solidFill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6000" tIns="36000" rIns="36000" bIns="36000" anchor="ctr" anchorCtr="1"/>
          <a:lstStyle/>
          <a:p>
            <a:pPr algn="ctr">
              <a:lnSpc>
                <a:spcPct val="80000"/>
              </a:lnSpc>
            </a:pPr>
            <a:r>
              <a:rPr lang="el-G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NOT PARTICIPATING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16"/>
          <p:cNvSpPr/>
          <p:nvPr/>
        </p:nvSpPr>
        <p:spPr>
          <a:xfrm>
            <a:off x="5450040" y="3501720"/>
            <a:ext cx="407520" cy="236880"/>
          </a:xfrm>
          <a:prstGeom prst="ellipse">
            <a:avLst/>
          </a:prstGeom>
          <a:solidFill>
            <a:srgbClr val="FF99CC"/>
          </a:solidFill>
          <a:ln w="9360">
            <a:solidFill>
              <a:srgbClr val="8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l-GR" sz="1100" b="1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NOΙ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17"/>
          <p:cNvSpPr/>
          <p:nvPr/>
        </p:nvSpPr>
        <p:spPr>
          <a:xfrm>
            <a:off x="6163560" y="4846680"/>
            <a:ext cx="3099960" cy="314640"/>
          </a:xfrm>
          <a:prstGeom prst="rect">
            <a:avLst/>
          </a:prstGeom>
          <a:solidFill>
            <a:srgbClr val="CCFFCC"/>
          </a:solidFill>
          <a:ln w="12600">
            <a:solidFill>
              <a:srgbClr val="3399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6000" tIns="36000" rIns="36000" bIns="36000" anchor="ctr" anchorCtr="1"/>
          <a:lstStyle/>
          <a:p>
            <a:pPr algn="ctr">
              <a:lnSpc>
                <a:spcPct val="80000"/>
              </a:lnSpc>
            </a:pPr>
            <a:r>
              <a:rPr lang="el-G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RATIFYING/IMPLEMENTING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CustomShape 18"/>
          <p:cNvSpPr/>
          <p:nvPr/>
        </p:nvSpPr>
        <p:spPr>
          <a:xfrm>
            <a:off x="5787000" y="1933200"/>
            <a:ext cx="10429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19"/>
          <p:cNvSpPr/>
          <p:nvPr/>
        </p:nvSpPr>
        <p:spPr>
          <a:xfrm>
            <a:off x="6183360" y="5708520"/>
            <a:ext cx="3060360" cy="509040"/>
          </a:xfrm>
          <a:prstGeom prst="rect">
            <a:avLst/>
          </a:prstGeom>
          <a:pattFill prst="wdUpDiag">
            <a:fgClr>
              <a:srgbClr val="CCFFCC"/>
            </a:fgClr>
            <a:bgClr>
              <a:srgbClr val="FFFFFF"/>
            </a:bgClr>
          </a:pattFill>
          <a:ln w="12600">
            <a:solidFill>
              <a:srgbClr val="3399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6000" tIns="36000" rIns="36000" bIns="36000" anchor="ctr" anchorCtr="1"/>
          <a:lstStyle/>
          <a:p>
            <a:pPr algn="ctr">
              <a:lnSpc>
                <a:spcPct val="80000"/>
              </a:lnSpc>
            </a:pPr>
            <a:r>
              <a:rPr lang="el-G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RATIFYING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el-G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FUTURE IMPLEMENTATION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20"/>
          <p:cNvSpPr/>
          <p:nvPr/>
        </p:nvSpPr>
        <p:spPr>
          <a:xfrm>
            <a:off x="6800760" y="2927520"/>
            <a:ext cx="1825920" cy="314640"/>
          </a:xfrm>
          <a:prstGeom prst="rect">
            <a:avLst/>
          </a:prstGeom>
          <a:solidFill>
            <a:srgbClr val="FFD9D9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6000" tIns="36000" rIns="36000" bIns="36000" anchor="ctr" anchorCtr="1"/>
          <a:lstStyle/>
          <a:p>
            <a:pPr algn="ctr">
              <a:lnSpc>
                <a:spcPct val="80000"/>
              </a:lnSpc>
            </a:pPr>
            <a:r>
              <a:rPr lang="el-G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NOT RATIFYING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CustomShape 21"/>
          <p:cNvSpPr/>
          <p:nvPr/>
        </p:nvSpPr>
        <p:spPr>
          <a:xfrm>
            <a:off x="5787000" y="2757240"/>
            <a:ext cx="1230480" cy="327600"/>
          </a:xfrm>
          <a:prstGeom prst="bentConnector3">
            <a:avLst>
              <a:gd name="adj1" fmla="val 50000"/>
            </a:avLst>
          </a:prstGeom>
          <a:noFill/>
          <a:ln w="25560">
            <a:solidFill>
              <a:srgbClr val="FF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22"/>
          <p:cNvSpPr/>
          <p:nvPr/>
        </p:nvSpPr>
        <p:spPr>
          <a:xfrm flipV="1">
            <a:off x="5812920" y="3083400"/>
            <a:ext cx="1204560" cy="535320"/>
          </a:xfrm>
          <a:prstGeom prst="bentConnector3">
            <a:avLst>
              <a:gd name="adj1" fmla="val 50000"/>
            </a:avLst>
          </a:prstGeom>
          <a:noFill/>
          <a:ln w="25560">
            <a:solidFill>
              <a:srgbClr val="FF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23"/>
          <p:cNvSpPr/>
          <p:nvPr/>
        </p:nvSpPr>
        <p:spPr>
          <a:xfrm rot="5400000">
            <a:off x="4183560" y="2073240"/>
            <a:ext cx="358560" cy="2582640"/>
          </a:xfrm>
          <a:prstGeom prst="bentConnector3">
            <a:avLst>
              <a:gd name="adj1" fmla="val 50000"/>
            </a:avLst>
          </a:prstGeom>
          <a:noFill/>
          <a:ln w="25560">
            <a:solidFill>
              <a:srgbClr val="339966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24"/>
          <p:cNvSpPr/>
          <p:nvPr/>
        </p:nvSpPr>
        <p:spPr>
          <a:xfrm rot="5400000">
            <a:off x="4196880" y="1247040"/>
            <a:ext cx="331560" cy="2582640"/>
          </a:xfrm>
          <a:prstGeom prst="bentConnector3">
            <a:avLst>
              <a:gd name="adj1" fmla="val 50000"/>
            </a:avLst>
          </a:prstGeom>
          <a:noFill/>
          <a:ln w="25560">
            <a:solidFill>
              <a:srgbClr val="339966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25"/>
          <p:cNvSpPr/>
          <p:nvPr/>
        </p:nvSpPr>
        <p:spPr>
          <a:xfrm>
            <a:off x="6069960" y="5243040"/>
            <a:ext cx="3287520" cy="344520"/>
          </a:xfrm>
          <a:prstGeom prst="ellipse">
            <a:avLst/>
          </a:prstGeom>
          <a:solidFill>
            <a:srgbClr val="FFFF99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l-GR" sz="1600" b="1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With RESERVATIONS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CustomShape 26"/>
          <p:cNvSpPr/>
          <p:nvPr/>
        </p:nvSpPr>
        <p:spPr>
          <a:xfrm rot="16200000" flipH="1">
            <a:off x="5542920" y="4464000"/>
            <a:ext cx="1274400" cy="630000"/>
          </a:xfrm>
          <a:prstGeom prst="bentConnector2">
            <a:avLst/>
          </a:prstGeom>
          <a:noFill/>
          <a:ln w="25560">
            <a:solidFill>
              <a:srgbClr val="FF9933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27"/>
          <p:cNvSpPr/>
          <p:nvPr/>
        </p:nvSpPr>
        <p:spPr>
          <a:xfrm>
            <a:off x="1389240" y="3943080"/>
            <a:ext cx="2565360" cy="149472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171360" indent="-171000">
              <a:lnSpc>
                <a:spcPct val="8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l-GR" sz="1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Command</a:t>
            </a:r>
            <a:r>
              <a:rPr lang="el-GR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/Force </a:t>
            </a:r>
            <a:r>
              <a:rPr lang="el-GR" sz="1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Structure</a:t>
            </a:r>
            <a:endParaRPr lang="el-GR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8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l-GR" sz="1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Doctrine</a:t>
            </a:r>
            <a:endParaRPr lang="el-GR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8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l-GR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Organization</a:t>
            </a:r>
            <a:endParaRPr lang="el-GR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8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l-GR" sz="1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Training</a:t>
            </a:r>
            <a:endParaRPr lang="el-GR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8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l-GR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Technical</a:t>
            </a:r>
            <a:endParaRPr lang="el-GR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8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l-GR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l-GR" sz="1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Budget</a:t>
            </a:r>
            <a:endParaRPr lang="el-GR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8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l-GR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l-GR" sz="1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Laws</a:t>
            </a:r>
            <a:endParaRPr lang="el-GR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8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l-GR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l-GR" sz="1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IPRs</a:t>
            </a:r>
            <a:endParaRPr lang="el-GR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8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l-GR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l-GR" sz="1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Cost-effectiveness</a:t>
            </a:r>
            <a:endParaRPr lang="el-GR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28"/>
          <p:cNvSpPr/>
          <p:nvPr/>
        </p:nvSpPr>
        <p:spPr>
          <a:xfrm>
            <a:off x="5442480" y="4244760"/>
            <a:ext cx="423360" cy="236880"/>
          </a:xfrm>
          <a:prstGeom prst="ellipse">
            <a:avLst/>
          </a:prstGeom>
          <a:solidFill>
            <a:srgbClr val="00FF00"/>
          </a:solidFill>
          <a:ln w="12600">
            <a:solidFill>
              <a:srgbClr val="0033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l-GR" sz="1100" b="1" strike="noStrike" spc="-1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YES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CustomShape 29"/>
          <p:cNvSpPr/>
          <p:nvPr/>
        </p:nvSpPr>
        <p:spPr>
          <a:xfrm>
            <a:off x="5442480" y="5207040"/>
            <a:ext cx="423360" cy="236880"/>
          </a:xfrm>
          <a:prstGeom prst="ellipse">
            <a:avLst/>
          </a:prstGeom>
          <a:solidFill>
            <a:srgbClr val="00FF00"/>
          </a:solidFill>
          <a:ln w="12600">
            <a:solidFill>
              <a:srgbClr val="0033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l-GR" sz="1100" b="1" strike="noStrike" spc="-1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YES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CustomShape 30"/>
          <p:cNvSpPr/>
          <p:nvPr/>
        </p:nvSpPr>
        <p:spPr>
          <a:xfrm>
            <a:off x="5410080" y="3903480"/>
            <a:ext cx="910080" cy="236880"/>
          </a:xfrm>
          <a:prstGeom prst="ellipse">
            <a:avLst/>
          </a:prstGeom>
          <a:solidFill>
            <a:srgbClr val="FFFF99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l-GR" sz="1100" b="1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PARTIAL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CustomShape 31"/>
          <p:cNvSpPr/>
          <p:nvPr/>
        </p:nvSpPr>
        <p:spPr>
          <a:xfrm>
            <a:off x="5486400" y="5632200"/>
            <a:ext cx="334800" cy="236880"/>
          </a:xfrm>
          <a:prstGeom prst="ellipse">
            <a:avLst/>
          </a:prstGeom>
          <a:solidFill>
            <a:srgbClr val="FF99CC"/>
          </a:solidFill>
          <a:ln w="9360">
            <a:solidFill>
              <a:srgbClr val="8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l-GR" sz="1100" b="1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CustomShape 32"/>
          <p:cNvSpPr/>
          <p:nvPr/>
        </p:nvSpPr>
        <p:spPr>
          <a:xfrm rot="16200000" flipH="1">
            <a:off x="6046560" y="5477760"/>
            <a:ext cx="92520" cy="877680"/>
          </a:xfrm>
          <a:prstGeom prst="bentConnector2">
            <a:avLst/>
          </a:prstGeom>
          <a:noFill/>
          <a:ln w="38160">
            <a:solidFill>
              <a:srgbClr val="FF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33"/>
          <p:cNvSpPr/>
          <p:nvPr/>
        </p:nvSpPr>
        <p:spPr>
          <a:xfrm>
            <a:off x="6069960" y="6262200"/>
            <a:ext cx="3287520" cy="344520"/>
          </a:xfrm>
          <a:prstGeom prst="ellipse">
            <a:avLst/>
          </a:prstGeom>
          <a:solidFill>
            <a:srgbClr val="FFFF99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l-GR" sz="1600" b="1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With RESERVATIONS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CustomShape 34"/>
          <p:cNvSpPr/>
          <p:nvPr/>
        </p:nvSpPr>
        <p:spPr>
          <a:xfrm rot="16200000" flipH="1">
            <a:off x="5033160" y="4973400"/>
            <a:ext cx="2293560" cy="630000"/>
          </a:xfrm>
          <a:prstGeom prst="bentConnector2">
            <a:avLst/>
          </a:prstGeom>
          <a:noFill/>
          <a:ln w="25560">
            <a:solidFill>
              <a:srgbClr val="FF9933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35"/>
          <p:cNvSpPr/>
          <p:nvPr/>
        </p:nvSpPr>
        <p:spPr>
          <a:xfrm rot="5400000" flipH="1" flipV="1">
            <a:off x="5949720" y="4679640"/>
            <a:ext cx="252000" cy="845640"/>
          </a:xfrm>
          <a:prstGeom prst="bentConnector2">
            <a:avLst/>
          </a:prstGeom>
          <a:noFill/>
          <a:ln w="38160">
            <a:solidFill>
              <a:srgbClr val="339966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36"/>
          <p:cNvSpPr/>
          <p:nvPr/>
        </p:nvSpPr>
        <p:spPr>
          <a:xfrm>
            <a:off x="1800" y="1315080"/>
            <a:ext cx="6154200" cy="529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Ratification Response Assessment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" name="Picture 11" descr="http://www.geetha.mil.gr/media/site-content/logo1.png">
            <a:extLst>
              <a:ext uri="{FF2B5EF4-FFF2-40B4-BE49-F238E27FC236}">
                <a16:creationId xmlns:a16="http://schemas.microsoft.com/office/drawing/2014/main" id="{85A8ABC6-A447-4E1F-8C65-24D7952CF7B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86" y="-8678"/>
            <a:ext cx="1059814" cy="971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Εικόνα 1">
            <a:extLst>
              <a:ext uri="{FF2B5EF4-FFF2-40B4-BE49-F238E27FC236}">
                <a16:creationId xmlns:a16="http://schemas.microsoft.com/office/drawing/2014/main" id="{253452DF-EBE1-4C4D-893A-80F275B1F6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328" y="3947046"/>
            <a:ext cx="5116622" cy="287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18" name="12 - Ομάδα"/>
          <p:cNvGrpSpPr>
            <a:grpSpLocks/>
          </p:cNvGrpSpPr>
          <p:nvPr/>
        </p:nvGrpSpPr>
        <p:grpSpPr bwMode="auto">
          <a:xfrm>
            <a:off x="0" y="-617538"/>
            <a:ext cx="9151938" cy="1814513"/>
            <a:chOff x="0" y="-617538"/>
            <a:chExt cx="9151383" cy="1815117"/>
          </a:xfrm>
        </p:grpSpPr>
        <p:sp>
          <p:nvSpPr>
            <p:cNvPr id="12" name="Rectangle 4"/>
            <p:cNvSpPr/>
            <p:nvPr/>
          </p:nvSpPr>
          <p:spPr>
            <a:xfrm>
              <a:off x="7938" y="1794"/>
              <a:ext cx="9143445" cy="1195785"/>
            </a:xfrm>
            <a:prstGeom prst="rect">
              <a:avLst/>
            </a:prstGeom>
            <a:solidFill>
              <a:srgbClr val="EAED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34841" name="AutoShape 2" descr="cid:image001.png@01D286A0.9B8E9DB0"/>
            <p:cNvSpPr>
              <a:spLocks noChangeAspect="1" noChangeArrowheads="1"/>
            </p:cNvSpPr>
            <p:nvPr/>
          </p:nvSpPr>
          <p:spPr bwMode="auto">
            <a:xfrm>
              <a:off x="155575" y="-617538"/>
              <a:ext cx="1085850" cy="1285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34842" name="AutoShape 4" descr="cid:image001.png@01D286A0.9B8E9DB0"/>
            <p:cNvSpPr>
              <a:spLocks noChangeAspect="1" noChangeArrowheads="1"/>
            </p:cNvSpPr>
            <p:nvPr/>
          </p:nvSpPr>
          <p:spPr bwMode="auto">
            <a:xfrm>
              <a:off x="155575" y="-617538"/>
              <a:ext cx="1085850" cy="1285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pic>
          <p:nvPicPr>
            <p:cNvPr id="34843" name="Picture 6" descr="NATO_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71903" cy="1196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155584" y="1285243"/>
            <a:ext cx="5725263" cy="3537769"/>
            <a:chOff x="827903" y="1427163"/>
            <a:chExt cx="7670357" cy="5257842"/>
          </a:xfrm>
        </p:grpSpPr>
        <p:sp>
          <p:nvSpPr>
            <p:cNvPr id="26" name="Rounded Rectangle 25"/>
            <p:cNvSpPr/>
            <p:nvPr/>
          </p:nvSpPr>
          <p:spPr bwMode="auto">
            <a:xfrm>
              <a:off x="827903" y="1427163"/>
              <a:ext cx="7670357" cy="5257842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7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600" b="1">
                <a:solidFill>
                  <a:schemeClr val="bg2"/>
                </a:solidFill>
                <a:latin typeface="Arial" charset="0"/>
              </a:endParaRPr>
            </a:p>
          </p:txBody>
        </p:sp>
        <p:grpSp>
          <p:nvGrpSpPr>
            <p:cNvPr id="34823" name="Group 13"/>
            <p:cNvGrpSpPr>
              <a:grpSpLocks/>
            </p:cNvGrpSpPr>
            <p:nvPr/>
          </p:nvGrpSpPr>
          <p:grpSpPr bwMode="auto">
            <a:xfrm>
              <a:off x="1915119" y="1741509"/>
              <a:ext cx="6396887" cy="4881147"/>
              <a:chOff x="1899131" y="1427852"/>
              <a:chExt cx="6396619" cy="4881187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3275856" y="2421168"/>
                <a:ext cx="2556000" cy="2520000"/>
              </a:xfrm>
              <a:custGeom>
                <a:avLst/>
                <a:gdLst>
                  <a:gd name="connsiteX0" fmla="*/ 1586556 w 2235200"/>
                  <a:gd name="connsiteY0" fmla="*/ 356378 h 2235200"/>
                  <a:gd name="connsiteX1" fmla="*/ 1760420 w 2235200"/>
                  <a:gd name="connsiteY1" fmla="*/ 210482 h 2235200"/>
                  <a:gd name="connsiteX2" fmla="*/ 1899316 w 2235200"/>
                  <a:gd name="connsiteY2" fmla="*/ 327030 h 2235200"/>
                  <a:gd name="connsiteX3" fmla="*/ 1785827 w 2235200"/>
                  <a:gd name="connsiteY3" fmla="*/ 523587 h 2235200"/>
                  <a:gd name="connsiteX4" fmla="*/ 1966146 w 2235200"/>
                  <a:gd name="connsiteY4" fmla="*/ 835910 h 2235200"/>
                  <a:gd name="connsiteX5" fmla="*/ 2193113 w 2235200"/>
                  <a:gd name="connsiteY5" fmla="*/ 835904 h 2235200"/>
                  <a:gd name="connsiteX6" fmla="*/ 2224597 w 2235200"/>
                  <a:gd name="connsiteY6" fmla="*/ 1014466 h 2235200"/>
                  <a:gd name="connsiteX7" fmla="*/ 2011316 w 2235200"/>
                  <a:gd name="connsiteY7" fmla="*/ 1092087 h 2235200"/>
                  <a:gd name="connsiteX8" fmla="*/ 1948692 w 2235200"/>
                  <a:gd name="connsiteY8" fmla="*/ 1447245 h 2235200"/>
                  <a:gd name="connsiteX9" fmla="*/ 2122562 w 2235200"/>
                  <a:gd name="connsiteY9" fmla="*/ 1593132 h 2235200"/>
                  <a:gd name="connsiteX10" fmla="*/ 2031904 w 2235200"/>
                  <a:gd name="connsiteY10" fmla="*/ 1750157 h 2235200"/>
                  <a:gd name="connsiteX11" fmla="*/ 1818627 w 2235200"/>
                  <a:gd name="connsiteY11" fmla="*/ 1672524 h 2235200"/>
                  <a:gd name="connsiteX12" fmla="*/ 1542361 w 2235200"/>
                  <a:gd name="connsiteY12" fmla="*/ 1904338 h 2235200"/>
                  <a:gd name="connsiteX13" fmla="*/ 1581779 w 2235200"/>
                  <a:gd name="connsiteY13" fmla="*/ 2127856 h 2235200"/>
                  <a:gd name="connsiteX14" fmla="*/ 1411397 w 2235200"/>
                  <a:gd name="connsiteY14" fmla="*/ 2189870 h 2235200"/>
                  <a:gd name="connsiteX15" fmla="*/ 1297919 w 2235200"/>
                  <a:gd name="connsiteY15" fmla="*/ 1993308 h 2235200"/>
                  <a:gd name="connsiteX16" fmla="*/ 937280 w 2235200"/>
                  <a:gd name="connsiteY16" fmla="*/ 1993308 h 2235200"/>
                  <a:gd name="connsiteX17" fmla="*/ 823803 w 2235200"/>
                  <a:gd name="connsiteY17" fmla="*/ 2189870 h 2235200"/>
                  <a:gd name="connsiteX18" fmla="*/ 653421 w 2235200"/>
                  <a:gd name="connsiteY18" fmla="*/ 2127856 h 2235200"/>
                  <a:gd name="connsiteX19" fmla="*/ 692839 w 2235200"/>
                  <a:gd name="connsiteY19" fmla="*/ 1904338 h 2235200"/>
                  <a:gd name="connsiteX20" fmla="*/ 416573 w 2235200"/>
                  <a:gd name="connsiteY20" fmla="*/ 1672523 h 2235200"/>
                  <a:gd name="connsiteX21" fmla="*/ 203296 w 2235200"/>
                  <a:gd name="connsiteY21" fmla="*/ 1750157 h 2235200"/>
                  <a:gd name="connsiteX22" fmla="*/ 112638 w 2235200"/>
                  <a:gd name="connsiteY22" fmla="*/ 1593132 h 2235200"/>
                  <a:gd name="connsiteX23" fmla="*/ 286508 w 2235200"/>
                  <a:gd name="connsiteY23" fmla="*/ 1447245 h 2235200"/>
                  <a:gd name="connsiteX24" fmla="*/ 223884 w 2235200"/>
                  <a:gd name="connsiteY24" fmla="*/ 1092087 h 2235200"/>
                  <a:gd name="connsiteX25" fmla="*/ 10603 w 2235200"/>
                  <a:gd name="connsiteY25" fmla="*/ 1014466 h 2235200"/>
                  <a:gd name="connsiteX26" fmla="*/ 42087 w 2235200"/>
                  <a:gd name="connsiteY26" fmla="*/ 835904 h 2235200"/>
                  <a:gd name="connsiteX27" fmla="*/ 269055 w 2235200"/>
                  <a:gd name="connsiteY27" fmla="*/ 835909 h 2235200"/>
                  <a:gd name="connsiteX28" fmla="*/ 449375 w 2235200"/>
                  <a:gd name="connsiteY28" fmla="*/ 523587 h 2235200"/>
                  <a:gd name="connsiteX29" fmla="*/ 335884 w 2235200"/>
                  <a:gd name="connsiteY29" fmla="*/ 327030 h 2235200"/>
                  <a:gd name="connsiteX30" fmla="*/ 474780 w 2235200"/>
                  <a:gd name="connsiteY30" fmla="*/ 210482 h 2235200"/>
                  <a:gd name="connsiteX31" fmla="*/ 648644 w 2235200"/>
                  <a:gd name="connsiteY31" fmla="*/ 356378 h 2235200"/>
                  <a:gd name="connsiteX32" fmla="*/ 987534 w 2235200"/>
                  <a:gd name="connsiteY32" fmla="*/ 233033 h 2235200"/>
                  <a:gd name="connsiteX33" fmla="*/ 1026941 w 2235200"/>
                  <a:gd name="connsiteY33" fmla="*/ 9511 h 2235200"/>
                  <a:gd name="connsiteX34" fmla="*/ 1208259 w 2235200"/>
                  <a:gd name="connsiteY34" fmla="*/ 9511 h 2235200"/>
                  <a:gd name="connsiteX35" fmla="*/ 1247666 w 2235200"/>
                  <a:gd name="connsiteY35" fmla="*/ 233031 h 2235200"/>
                  <a:gd name="connsiteX36" fmla="*/ 1586556 w 2235200"/>
                  <a:gd name="connsiteY36" fmla="*/ 356377 h 2235200"/>
                  <a:gd name="connsiteX37" fmla="*/ 1586556 w 2235200"/>
                  <a:gd name="connsiteY37" fmla="*/ 356378 h 223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235200" h="2235200">
                    <a:moveTo>
                      <a:pt x="1586556" y="356378"/>
                    </a:moveTo>
                    <a:lnTo>
                      <a:pt x="1760420" y="210482"/>
                    </a:lnTo>
                    <a:lnTo>
                      <a:pt x="1899316" y="327030"/>
                    </a:lnTo>
                    <a:lnTo>
                      <a:pt x="1785827" y="523587"/>
                    </a:lnTo>
                    <a:cubicBezTo>
                      <a:pt x="1866524" y="614366"/>
                      <a:pt x="1927878" y="720635"/>
                      <a:pt x="1966146" y="835910"/>
                    </a:cubicBezTo>
                    <a:lnTo>
                      <a:pt x="2193113" y="835904"/>
                    </a:lnTo>
                    <a:lnTo>
                      <a:pt x="2224597" y="1014466"/>
                    </a:lnTo>
                    <a:lnTo>
                      <a:pt x="2011316" y="1092087"/>
                    </a:lnTo>
                    <a:cubicBezTo>
                      <a:pt x="2014782" y="1213498"/>
                      <a:pt x="1993474" y="1334342"/>
                      <a:pt x="1948692" y="1447245"/>
                    </a:cubicBezTo>
                    <a:lnTo>
                      <a:pt x="2122562" y="1593132"/>
                    </a:lnTo>
                    <a:lnTo>
                      <a:pt x="2031904" y="1750157"/>
                    </a:lnTo>
                    <a:lnTo>
                      <a:pt x="1818627" y="1672524"/>
                    </a:lnTo>
                    <a:cubicBezTo>
                      <a:pt x="1743240" y="1767759"/>
                      <a:pt x="1649240" y="1846635"/>
                      <a:pt x="1542361" y="1904338"/>
                    </a:cubicBezTo>
                    <a:lnTo>
                      <a:pt x="1581779" y="2127856"/>
                    </a:lnTo>
                    <a:lnTo>
                      <a:pt x="1411397" y="2189870"/>
                    </a:lnTo>
                    <a:lnTo>
                      <a:pt x="1297919" y="1993308"/>
                    </a:lnTo>
                    <a:cubicBezTo>
                      <a:pt x="1178954" y="2017804"/>
                      <a:pt x="1056245" y="2017804"/>
                      <a:pt x="937280" y="1993308"/>
                    </a:cubicBezTo>
                    <a:lnTo>
                      <a:pt x="823803" y="2189870"/>
                    </a:lnTo>
                    <a:lnTo>
                      <a:pt x="653421" y="2127856"/>
                    </a:lnTo>
                    <a:lnTo>
                      <a:pt x="692839" y="1904338"/>
                    </a:lnTo>
                    <a:cubicBezTo>
                      <a:pt x="585960" y="1846634"/>
                      <a:pt x="491960" y="1767758"/>
                      <a:pt x="416573" y="1672523"/>
                    </a:cubicBezTo>
                    <a:lnTo>
                      <a:pt x="203296" y="1750157"/>
                    </a:lnTo>
                    <a:lnTo>
                      <a:pt x="112638" y="1593132"/>
                    </a:lnTo>
                    <a:lnTo>
                      <a:pt x="286508" y="1447245"/>
                    </a:lnTo>
                    <a:cubicBezTo>
                      <a:pt x="241726" y="1334342"/>
                      <a:pt x="220418" y="1213498"/>
                      <a:pt x="223884" y="1092087"/>
                    </a:cubicBezTo>
                    <a:lnTo>
                      <a:pt x="10603" y="1014466"/>
                    </a:lnTo>
                    <a:lnTo>
                      <a:pt x="42087" y="835904"/>
                    </a:lnTo>
                    <a:lnTo>
                      <a:pt x="269055" y="835909"/>
                    </a:lnTo>
                    <a:cubicBezTo>
                      <a:pt x="307323" y="720634"/>
                      <a:pt x="368678" y="614365"/>
                      <a:pt x="449375" y="523587"/>
                    </a:cubicBezTo>
                    <a:lnTo>
                      <a:pt x="335884" y="327030"/>
                    </a:lnTo>
                    <a:lnTo>
                      <a:pt x="474780" y="210482"/>
                    </a:lnTo>
                    <a:lnTo>
                      <a:pt x="648644" y="356378"/>
                    </a:lnTo>
                    <a:cubicBezTo>
                      <a:pt x="752056" y="292671"/>
                      <a:pt x="867365" y="250702"/>
                      <a:pt x="987534" y="233033"/>
                    </a:cubicBezTo>
                    <a:lnTo>
                      <a:pt x="1026941" y="9511"/>
                    </a:lnTo>
                    <a:lnTo>
                      <a:pt x="1208259" y="9511"/>
                    </a:lnTo>
                    <a:lnTo>
                      <a:pt x="1247666" y="233031"/>
                    </a:lnTo>
                    <a:cubicBezTo>
                      <a:pt x="1367835" y="250700"/>
                      <a:pt x="1483143" y="292669"/>
                      <a:pt x="1586556" y="356377"/>
                    </a:cubicBezTo>
                    <a:lnTo>
                      <a:pt x="1586556" y="356378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rgbClr val="002060"/>
                </a:solidFill>
              </a:ln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469693" tIns="543907" rIns="469693" bIns="582996" spcCol="1270" anchor="ctr"/>
              <a:lstStyle/>
              <a:p>
                <a:pPr algn="ctr" defTabSz="71120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STANDARDS</a:t>
                </a: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1907704" y="1773016"/>
                <a:ext cx="1800000" cy="1800000"/>
              </a:xfrm>
              <a:custGeom>
                <a:avLst/>
                <a:gdLst>
                  <a:gd name="connsiteX0" fmla="*/ 1216351 w 1625600"/>
                  <a:gd name="connsiteY0" fmla="*/ 411724 h 1625600"/>
                  <a:gd name="connsiteX1" fmla="*/ 1456182 w 1625600"/>
                  <a:gd name="connsiteY1" fmla="*/ 339444 h 1625600"/>
                  <a:gd name="connsiteX2" fmla="*/ 1544431 w 1625600"/>
                  <a:gd name="connsiteY2" fmla="*/ 492296 h 1625600"/>
                  <a:gd name="connsiteX3" fmla="*/ 1361918 w 1625600"/>
                  <a:gd name="connsiteY3" fmla="*/ 663855 h 1625600"/>
                  <a:gd name="connsiteX4" fmla="*/ 1361918 w 1625600"/>
                  <a:gd name="connsiteY4" fmla="*/ 961747 h 1625600"/>
                  <a:gd name="connsiteX5" fmla="*/ 1544431 w 1625600"/>
                  <a:gd name="connsiteY5" fmla="*/ 1133304 h 1625600"/>
                  <a:gd name="connsiteX6" fmla="*/ 1456182 w 1625600"/>
                  <a:gd name="connsiteY6" fmla="*/ 1286156 h 1625600"/>
                  <a:gd name="connsiteX7" fmla="*/ 1216351 w 1625600"/>
                  <a:gd name="connsiteY7" fmla="*/ 1213876 h 1625600"/>
                  <a:gd name="connsiteX8" fmla="*/ 958368 w 1625600"/>
                  <a:gd name="connsiteY8" fmla="*/ 1362823 h 1625600"/>
                  <a:gd name="connsiteX9" fmla="*/ 901050 w 1625600"/>
                  <a:gd name="connsiteY9" fmla="*/ 1606663 h 1625600"/>
                  <a:gd name="connsiteX10" fmla="*/ 724550 w 1625600"/>
                  <a:gd name="connsiteY10" fmla="*/ 1606663 h 1625600"/>
                  <a:gd name="connsiteX11" fmla="*/ 667232 w 1625600"/>
                  <a:gd name="connsiteY11" fmla="*/ 1362823 h 1625600"/>
                  <a:gd name="connsiteX12" fmla="*/ 409249 w 1625600"/>
                  <a:gd name="connsiteY12" fmla="*/ 1213876 h 1625600"/>
                  <a:gd name="connsiteX13" fmla="*/ 169418 w 1625600"/>
                  <a:gd name="connsiteY13" fmla="*/ 1286156 h 1625600"/>
                  <a:gd name="connsiteX14" fmla="*/ 81169 w 1625600"/>
                  <a:gd name="connsiteY14" fmla="*/ 1133304 h 1625600"/>
                  <a:gd name="connsiteX15" fmla="*/ 263682 w 1625600"/>
                  <a:gd name="connsiteY15" fmla="*/ 961745 h 1625600"/>
                  <a:gd name="connsiteX16" fmla="*/ 263682 w 1625600"/>
                  <a:gd name="connsiteY16" fmla="*/ 663853 h 1625600"/>
                  <a:gd name="connsiteX17" fmla="*/ 81169 w 1625600"/>
                  <a:gd name="connsiteY17" fmla="*/ 492296 h 1625600"/>
                  <a:gd name="connsiteX18" fmla="*/ 169418 w 1625600"/>
                  <a:gd name="connsiteY18" fmla="*/ 339444 h 1625600"/>
                  <a:gd name="connsiteX19" fmla="*/ 409249 w 1625600"/>
                  <a:gd name="connsiteY19" fmla="*/ 411724 h 1625600"/>
                  <a:gd name="connsiteX20" fmla="*/ 667233 w 1625600"/>
                  <a:gd name="connsiteY20" fmla="*/ 262778 h 1625600"/>
                  <a:gd name="connsiteX21" fmla="*/ 724550 w 1625600"/>
                  <a:gd name="connsiteY21" fmla="*/ 18937 h 1625600"/>
                  <a:gd name="connsiteX22" fmla="*/ 901050 w 1625600"/>
                  <a:gd name="connsiteY22" fmla="*/ 18937 h 1625600"/>
                  <a:gd name="connsiteX23" fmla="*/ 958368 w 1625600"/>
                  <a:gd name="connsiteY23" fmla="*/ 262777 h 1625600"/>
                  <a:gd name="connsiteX24" fmla="*/ 1216351 w 1625600"/>
                  <a:gd name="connsiteY24" fmla="*/ 411724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5600" h="1625600">
                    <a:moveTo>
                      <a:pt x="1216351" y="411724"/>
                    </a:moveTo>
                    <a:lnTo>
                      <a:pt x="1456182" y="339444"/>
                    </a:lnTo>
                    <a:lnTo>
                      <a:pt x="1544431" y="492296"/>
                    </a:lnTo>
                    <a:lnTo>
                      <a:pt x="1361918" y="663855"/>
                    </a:lnTo>
                    <a:cubicBezTo>
                      <a:pt x="1388374" y="761390"/>
                      <a:pt x="1388374" y="864212"/>
                      <a:pt x="1361918" y="961747"/>
                    </a:cubicBezTo>
                    <a:lnTo>
                      <a:pt x="1544431" y="1133304"/>
                    </a:lnTo>
                    <a:lnTo>
                      <a:pt x="1456182" y="1286156"/>
                    </a:lnTo>
                    <a:lnTo>
                      <a:pt x="1216351" y="1213876"/>
                    </a:lnTo>
                    <a:cubicBezTo>
                      <a:pt x="1145111" y="1285556"/>
                      <a:pt x="1056064" y="1336967"/>
                      <a:pt x="958368" y="1362823"/>
                    </a:cubicBezTo>
                    <a:lnTo>
                      <a:pt x="901050" y="1606663"/>
                    </a:lnTo>
                    <a:lnTo>
                      <a:pt x="724550" y="1606663"/>
                    </a:lnTo>
                    <a:lnTo>
                      <a:pt x="667232" y="1362823"/>
                    </a:lnTo>
                    <a:cubicBezTo>
                      <a:pt x="569536" y="1336967"/>
                      <a:pt x="480489" y="1285556"/>
                      <a:pt x="409249" y="1213876"/>
                    </a:cubicBezTo>
                    <a:lnTo>
                      <a:pt x="169418" y="1286156"/>
                    </a:lnTo>
                    <a:lnTo>
                      <a:pt x="81169" y="1133304"/>
                    </a:lnTo>
                    <a:lnTo>
                      <a:pt x="263682" y="961745"/>
                    </a:lnTo>
                    <a:cubicBezTo>
                      <a:pt x="237226" y="864210"/>
                      <a:pt x="237226" y="761388"/>
                      <a:pt x="263682" y="663853"/>
                    </a:cubicBezTo>
                    <a:lnTo>
                      <a:pt x="81169" y="492296"/>
                    </a:lnTo>
                    <a:lnTo>
                      <a:pt x="169418" y="339444"/>
                    </a:lnTo>
                    <a:lnTo>
                      <a:pt x="409249" y="411724"/>
                    </a:lnTo>
                    <a:cubicBezTo>
                      <a:pt x="480489" y="340045"/>
                      <a:pt x="569536" y="288634"/>
                      <a:pt x="667233" y="262778"/>
                    </a:cubicBezTo>
                    <a:lnTo>
                      <a:pt x="724550" y="18937"/>
                    </a:lnTo>
                    <a:lnTo>
                      <a:pt x="901050" y="18937"/>
                    </a:lnTo>
                    <a:lnTo>
                      <a:pt x="958368" y="262777"/>
                    </a:lnTo>
                    <a:cubicBezTo>
                      <a:pt x="1056064" y="288633"/>
                      <a:pt x="1145111" y="340044"/>
                      <a:pt x="1216351" y="411724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4722355"/>
                  <a:satOff val="0"/>
                  <a:lumOff val="-19019"/>
                  <a:alphaOff val="0"/>
                </a:schemeClr>
              </a:fillRef>
              <a:effectRef idx="2">
                <a:schemeClr val="accent5">
                  <a:hueOff val="4722355"/>
                  <a:satOff val="0"/>
                  <a:lumOff val="-1901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432109" tIns="434584" rIns="432109" bIns="434584" spcCol="1270" anchor="ctr"/>
              <a:lstStyle/>
              <a:p>
                <a:pPr algn="ctr" defTabSz="80010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ETEE</a:t>
                </a: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5112311" y="3789040"/>
                <a:ext cx="3183439" cy="2519999"/>
              </a:xfrm>
              <a:custGeom>
                <a:avLst/>
                <a:gdLst>
                  <a:gd name="connsiteX0" fmla="*/ 1191776 w 1592756"/>
                  <a:gd name="connsiteY0" fmla="*/ 403406 h 1592756"/>
                  <a:gd name="connsiteX1" fmla="*/ 1426761 w 1592756"/>
                  <a:gd name="connsiteY1" fmla="*/ 332586 h 1592756"/>
                  <a:gd name="connsiteX2" fmla="*/ 1513227 w 1592756"/>
                  <a:gd name="connsiteY2" fmla="*/ 482349 h 1592756"/>
                  <a:gd name="connsiteX3" fmla="*/ 1334402 w 1592756"/>
                  <a:gd name="connsiteY3" fmla="*/ 650442 h 1592756"/>
                  <a:gd name="connsiteX4" fmla="*/ 1334402 w 1592756"/>
                  <a:gd name="connsiteY4" fmla="*/ 942315 h 1592756"/>
                  <a:gd name="connsiteX5" fmla="*/ 1513227 w 1592756"/>
                  <a:gd name="connsiteY5" fmla="*/ 1110407 h 1592756"/>
                  <a:gd name="connsiteX6" fmla="*/ 1426761 w 1592756"/>
                  <a:gd name="connsiteY6" fmla="*/ 1260170 h 1592756"/>
                  <a:gd name="connsiteX7" fmla="*/ 1191776 w 1592756"/>
                  <a:gd name="connsiteY7" fmla="*/ 1189350 h 1592756"/>
                  <a:gd name="connsiteX8" fmla="*/ 939005 w 1592756"/>
                  <a:gd name="connsiteY8" fmla="*/ 1335287 h 1592756"/>
                  <a:gd name="connsiteX9" fmla="*/ 882845 w 1592756"/>
                  <a:gd name="connsiteY9" fmla="*/ 1574202 h 1592756"/>
                  <a:gd name="connsiteX10" fmla="*/ 709911 w 1592756"/>
                  <a:gd name="connsiteY10" fmla="*/ 1574202 h 1592756"/>
                  <a:gd name="connsiteX11" fmla="*/ 653751 w 1592756"/>
                  <a:gd name="connsiteY11" fmla="*/ 1335288 h 1592756"/>
                  <a:gd name="connsiteX12" fmla="*/ 400980 w 1592756"/>
                  <a:gd name="connsiteY12" fmla="*/ 1189350 h 1592756"/>
                  <a:gd name="connsiteX13" fmla="*/ 165995 w 1592756"/>
                  <a:gd name="connsiteY13" fmla="*/ 1260170 h 1592756"/>
                  <a:gd name="connsiteX14" fmla="*/ 79529 w 1592756"/>
                  <a:gd name="connsiteY14" fmla="*/ 1110407 h 1592756"/>
                  <a:gd name="connsiteX15" fmla="*/ 258354 w 1592756"/>
                  <a:gd name="connsiteY15" fmla="*/ 942314 h 1592756"/>
                  <a:gd name="connsiteX16" fmla="*/ 258354 w 1592756"/>
                  <a:gd name="connsiteY16" fmla="*/ 650441 h 1592756"/>
                  <a:gd name="connsiteX17" fmla="*/ 79529 w 1592756"/>
                  <a:gd name="connsiteY17" fmla="*/ 482349 h 1592756"/>
                  <a:gd name="connsiteX18" fmla="*/ 165995 w 1592756"/>
                  <a:gd name="connsiteY18" fmla="*/ 332586 h 1592756"/>
                  <a:gd name="connsiteX19" fmla="*/ 400980 w 1592756"/>
                  <a:gd name="connsiteY19" fmla="*/ 403406 h 1592756"/>
                  <a:gd name="connsiteX20" fmla="*/ 653751 w 1592756"/>
                  <a:gd name="connsiteY20" fmla="*/ 257469 h 1592756"/>
                  <a:gd name="connsiteX21" fmla="*/ 709911 w 1592756"/>
                  <a:gd name="connsiteY21" fmla="*/ 18554 h 1592756"/>
                  <a:gd name="connsiteX22" fmla="*/ 882845 w 1592756"/>
                  <a:gd name="connsiteY22" fmla="*/ 18554 h 1592756"/>
                  <a:gd name="connsiteX23" fmla="*/ 939005 w 1592756"/>
                  <a:gd name="connsiteY23" fmla="*/ 257468 h 1592756"/>
                  <a:gd name="connsiteX24" fmla="*/ 1191776 w 1592756"/>
                  <a:gd name="connsiteY24" fmla="*/ 403406 h 1592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92756" h="1592756">
                    <a:moveTo>
                      <a:pt x="1025174" y="402893"/>
                    </a:moveTo>
                    <a:lnTo>
                      <a:pt x="1195535" y="297381"/>
                    </a:lnTo>
                    <a:lnTo>
                      <a:pt x="1295377" y="397223"/>
                    </a:lnTo>
                    <a:lnTo>
                      <a:pt x="1189864" y="567584"/>
                    </a:lnTo>
                    <a:cubicBezTo>
                      <a:pt x="1230502" y="637475"/>
                      <a:pt x="1251792" y="716930"/>
                      <a:pt x="1251544" y="797777"/>
                    </a:cubicBezTo>
                    <a:lnTo>
                      <a:pt x="1428101" y="892557"/>
                    </a:lnTo>
                    <a:lnTo>
                      <a:pt x="1391556" y="1028944"/>
                    </a:lnTo>
                    <a:lnTo>
                      <a:pt x="1191263" y="1022748"/>
                    </a:lnTo>
                    <a:cubicBezTo>
                      <a:pt x="1151055" y="1092888"/>
                      <a:pt x="1092889" y="1151054"/>
                      <a:pt x="1022749" y="1191261"/>
                    </a:cubicBezTo>
                    <a:lnTo>
                      <a:pt x="1028946" y="1391556"/>
                    </a:lnTo>
                    <a:lnTo>
                      <a:pt x="892557" y="1428101"/>
                    </a:lnTo>
                    <a:lnTo>
                      <a:pt x="797777" y="1251543"/>
                    </a:lnTo>
                    <a:cubicBezTo>
                      <a:pt x="716929" y="1251792"/>
                      <a:pt x="637474" y="1230502"/>
                      <a:pt x="567582" y="1189863"/>
                    </a:cubicBezTo>
                    <a:lnTo>
                      <a:pt x="397221" y="1295375"/>
                    </a:lnTo>
                    <a:lnTo>
                      <a:pt x="297379" y="1195533"/>
                    </a:lnTo>
                    <a:lnTo>
                      <a:pt x="402892" y="1025172"/>
                    </a:lnTo>
                    <a:cubicBezTo>
                      <a:pt x="362254" y="955281"/>
                      <a:pt x="340964" y="875826"/>
                      <a:pt x="341212" y="794979"/>
                    </a:cubicBezTo>
                    <a:lnTo>
                      <a:pt x="164655" y="700199"/>
                    </a:lnTo>
                    <a:lnTo>
                      <a:pt x="201200" y="563812"/>
                    </a:lnTo>
                    <a:lnTo>
                      <a:pt x="401493" y="570008"/>
                    </a:lnTo>
                    <a:cubicBezTo>
                      <a:pt x="441701" y="499868"/>
                      <a:pt x="499867" y="441702"/>
                      <a:pt x="570007" y="401495"/>
                    </a:cubicBezTo>
                    <a:lnTo>
                      <a:pt x="563810" y="201200"/>
                    </a:lnTo>
                    <a:lnTo>
                      <a:pt x="700199" y="164655"/>
                    </a:lnTo>
                    <a:lnTo>
                      <a:pt x="794979" y="341213"/>
                    </a:lnTo>
                    <a:cubicBezTo>
                      <a:pt x="875827" y="340964"/>
                      <a:pt x="955282" y="362254"/>
                      <a:pt x="1025174" y="402893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solidFill>
                  <a:srgbClr val="002060"/>
                </a:solidFill>
              </a:ln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9444710"/>
                  <a:satOff val="0"/>
                  <a:lumOff val="-38039"/>
                  <a:alphaOff val="0"/>
                </a:schemeClr>
              </a:fillRef>
              <a:effectRef idx="2">
                <a:schemeClr val="accent5">
                  <a:hueOff val="9444710"/>
                  <a:satOff val="0"/>
                  <a:lumOff val="-3803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551181" tIns="551181" rIns="551180" bIns="551180" spcCol="1270" anchor="ctr"/>
              <a:lstStyle/>
              <a:p>
                <a:pPr algn="ctr" defTabSz="80010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Cooperative </a:t>
                </a:r>
                <a:r>
                  <a:rPr lang="en-US" sz="1600" b="1" dirty="0" err="1">
                    <a:solidFill>
                      <a:schemeClr val="bg1"/>
                    </a:solidFill>
                  </a:rPr>
                  <a:t>Programms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>
              <a:xfrm rot="1025689">
                <a:off x="1899131" y="4068499"/>
                <a:ext cx="1800000" cy="1800000"/>
              </a:xfrm>
              <a:custGeom>
                <a:avLst/>
                <a:gdLst>
                  <a:gd name="connsiteX0" fmla="*/ 1216351 w 1625600"/>
                  <a:gd name="connsiteY0" fmla="*/ 411724 h 1625600"/>
                  <a:gd name="connsiteX1" fmla="*/ 1456182 w 1625600"/>
                  <a:gd name="connsiteY1" fmla="*/ 339444 h 1625600"/>
                  <a:gd name="connsiteX2" fmla="*/ 1544431 w 1625600"/>
                  <a:gd name="connsiteY2" fmla="*/ 492296 h 1625600"/>
                  <a:gd name="connsiteX3" fmla="*/ 1361918 w 1625600"/>
                  <a:gd name="connsiteY3" fmla="*/ 663855 h 1625600"/>
                  <a:gd name="connsiteX4" fmla="*/ 1361918 w 1625600"/>
                  <a:gd name="connsiteY4" fmla="*/ 961747 h 1625600"/>
                  <a:gd name="connsiteX5" fmla="*/ 1544431 w 1625600"/>
                  <a:gd name="connsiteY5" fmla="*/ 1133304 h 1625600"/>
                  <a:gd name="connsiteX6" fmla="*/ 1456182 w 1625600"/>
                  <a:gd name="connsiteY6" fmla="*/ 1286156 h 1625600"/>
                  <a:gd name="connsiteX7" fmla="*/ 1216351 w 1625600"/>
                  <a:gd name="connsiteY7" fmla="*/ 1213876 h 1625600"/>
                  <a:gd name="connsiteX8" fmla="*/ 958368 w 1625600"/>
                  <a:gd name="connsiteY8" fmla="*/ 1362823 h 1625600"/>
                  <a:gd name="connsiteX9" fmla="*/ 901050 w 1625600"/>
                  <a:gd name="connsiteY9" fmla="*/ 1606663 h 1625600"/>
                  <a:gd name="connsiteX10" fmla="*/ 724550 w 1625600"/>
                  <a:gd name="connsiteY10" fmla="*/ 1606663 h 1625600"/>
                  <a:gd name="connsiteX11" fmla="*/ 667232 w 1625600"/>
                  <a:gd name="connsiteY11" fmla="*/ 1362823 h 1625600"/>
                  <a:gd name="connsiteX12" fmla="*/ 409249 w 1625600"/>
                  <a:gd name="connsiteY12" fmla="*/ 1213876 h 1625600"/>
                  <a:gd name="connsiteX13" fmla="*/ 169418 w 1625600"/>
                  <a:gd name="connsiteY13" fmla="*/ 1286156 h 1625600"/>
                  <a:gd name="connsiteX14" fmla="*/ 81169 w 1625600"/>
                  <a:gd name="connsiteY14" fmla="*/ 1133304 h 1625600"/>
                  <a:gd name="connsiteX15" fmla="*/ 263682 w 1625600"/>
                  <a:gd name="connsiteY15" fmla="*/ 961745 h 1625600"/>
                  <a:gd name="connsiteX16" fmla="*/ 263682 w 1625600"/>
                  <a:gd name="connsiteY16" fmla="*/ 663853 h 1625600"/>
                  <a:gd name="connsiteX17" fmla="*/ 81169 w 1625600"/>
                  <a:gd name="connsiteY17" fmla="*/ 492296 h 1625600"/>
                  <a:gd name="connsiteX18" fmla="*/ 169418 w 1625600"/>
                  <a:gd name="connsiteY18" fmla="*/ 339444 h 1625600"/>
                  <a:gd name="connsiteX19" fmla="*/ 409249 w 1625600"/>
                  <a:gd name="connsiteY19" fmla="*/ 411724 h 1625600"/>
                  <a:gd name="connsiteX20" fmla="*/ 667233 w 1625600"/>
                  <a:gd name="connsiteY20" fmla="*/ 262778 h 1625600"/>
                  <a:gd name="connsiteX21" fmla="*/ 724550 w 1625600"/>
                  <a:gd name="connsiteY21" fmla="*/ 18937 h 1625600"/>
                  <a:gd name="connsiteX22" fmla="*/ 901050 w 1625600"/>
                  <a:gd name="connsiteY22" fmla="*/ 18937 h 1625600"/>
                  <a:gd name="connsiteX23" fmla="*/ 958368 w 1625600"/>
                  <a:gd name="connsiteY23" fmla="*/ 262777 h 1625600"/>
                  <a:gd name="connsiteX24" fmla="*/ 1216351 w 1625600"/>
                  <a:gd name="connsiteY24" fmla="*/ 411724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5600" h="1625600">
                    <a:moveTo>
                      <a:pt x="1216351" y="411724"/>
                    </a:moveTo>
                    <a:lnTo>
                      <a:pt x="1456182" y="339444"/>
                    </a:lnTo>
                    <a:lnTo>
                      <a:pt x="1544431" y="492296"/>
                    </a:lnTo>
                    <a:lnTo>
                      <a:pt x="1361918" y="663855"/>
                    </a:lnTo>
                    <a:cubicBezTo>
                      <a:pt x="1388374" y="761390"/>
                      <a:pt x="1388374" y="864212"/>
                      <a:pt x="1361918" y="961747"/>
                    </a:cubicBezTo>
                    <a:lnTo>
                      <a:pt x="1544431" y="1133304"/>
                    </a:lnTo>
                    <a:lnTo>
                      <a:pt x="1456182" y="1286156"/>
                    </a:lnTo>
                    <a:lnTo>
                      <a:pt x="1216351" y="1213876"/>
                    </a:lnTo>
                    <a:cubicBezTo>
                      <a:pt x="1145111" y="1285556"/>
                      <a:pt x="1056064" y="1336967"/>
                      <a:pt x="958368" y="1362823"/>
                    </a:cubicBezTo>
                    <a:lnTo>
                      <a:pt x="901050" y="1606663"/>
                    </a:lnTo>
                    <a:lnTo>
                      <a:pt x="724550" y="1606663"/>
                    </a:lnTo>
                    <a:lnTo>
                      <a:pt x="667232" y="1362823"/>
                    </a:lnTo>
                    <a:cubicBezTo>
                      <a:pt x="569536" y="1336967"/>
                      <a:pt x="480489" y="1285556"/>
                      <a:pt x="409249" y="1213876"/>
                    </a:cubicBezTo>
                    <a:lnTo>
                      <a:pt x="169418" y="1286156"/>
                    </a:lnTo>
                    <a:lnTo>
                      <a:pt x="81169" y="1133304"/>
                    </a:lnTo>
                    <a:lnTo>
                      <a:pt x="263682" y="961745"/>
                    </a:lnTo>
                    <a:cubicBezTo>
                      <a:pt x="237226" y="864210"/>
                      <a:pt x="237226" y="761388"/>
                      <a:pt x="263682" y="663853"/>
                    </a:cubicBezTo>
                    <a:lnTo>
                      <a:pt x="81169" y="492296"/>
                    </a:lnTo>
                    <a:lnTo>
                      <a:pt x="169418" y="339444"/>
                    </a:lnTo>
                    <a:lnTo>
                      <a:pt x="409249" y="411724"/>
                    </a:lnTo>
                    <a:cubicBezTo>
                      <a:pt x="480489" y="340045"/>
                      <a:pt x="569536" y="288634"/>
                      <a:pt x="667233" y="262778"/>
                    </a:cubicBezTo>
                    <a:lnTo>
                      <a:pt x="724550" y="18937"/>
                    </a:lnTo>
                    <a:lnTo>
                      <a:pt x="901050" y="18937"/>
                    </a:lnTo>
                    <a:lnTo>
                      <a:pt x="958368" y="262777"/>
                    </a:lnTo>
                    <a:cubicBezTo>
                      <a:pt x="1056064" y="288633"/>
                      <a:pt x="1145111" y="340044"/>
                      <a:pt x="1216351" y="41172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rgbClr val="002060"/>
                </a:solidFill>
              </a:ln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4722355"/>
                  <a:satOff val="0"/>
                  <a:lumOff val="-19019"/>
                  <a:alphaOff val="0"/>
                </a:schemeClr>
              </a:fillRef>
              <a:effectRef idx="2">
                <a:schemeClr val="accent5">
                  <a:hueOff val="4722355"/>
                  <a:satOff val="0"/>
                  <a:lumOff val="-1901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432109" tIns="434584" rIns="432109" bIns="434584" spcCol="1270" anchor="ctr"/>
              <a:lstStyle/>
              <a:p>
                <a:pPr algn="ctr" defTabSz="80010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5126826" y="1427852"/>
                <a:ext cx="2268000" cy="2268000"/>
              </a:xfrm>
              <a:custGeom>
                <a:avLst/>
                <a:gdLst>
                  <a:gd name="connsiteX0" fmla="*/ 1191776 w 1592756"/>
                  <a:gd name="connsiteY0" fmla="*/ 403406 h 1592756"/>
                  <a:gd name="connsiteX1" fmla="*/ 1426761 w 1592756"/>
                  <a:gd name="connsiteY1" fmla="*/ 332586 h 1592756"/>
                  <a:gd name="connsiteX2" fmla="*/ 1513227 w 1592756"/>
                  <a:gd name="connsiteY2" fmla="*/ 482349 h 1592756"/>
                  <a:gd name="connsiteX3" fmla="*/ 1334402 w 1592756"/>
                  <a:gd name="connsiteY3" fmla="*/ 650442 h 1592756"/>
                  <a:gd name="connsiteX4" fmla="*/ 1334402 w 1592756"/>
                  <a:gd name="connsiteY4" fmla="*/ 942315 h 1592756"/>
                  <a:gd name="connsiteX5" fmla="*/ 1513227 w 1592756"/>
                  <a:gd name="connsiteY5" fmla="*/ 1110407 h 1592756"/>
                  <a:gd name="connsiteX6" fmla="*/ 1426761 w 1592756"/>
                  <a:gd name="connsiteY6" fmla="*/ 1260170 h 1592756"/>
                  <a:gd name="connsiteX7" fmla="*/ 1191776 w 1592756"/>
                  <a:gd name="connsiteY7" fmla="*/ 1189350 h 1592756"/>
                  <a:gd name="connsiteX8" fmla="*/ 939005 w 1592756"/>
                  <a:gd name="connsiteY8" fmla="*/ 1335287 h 1592756"/>
                  <a:gd name="connsiteX9" fmla="*/ 882845 w 1592756"/>
                  <a:gd name="connsiteY9" fmla="*/ 1574202 h 1592756"/>
                  <a:gd name="connsiteX10" fmla="*/ 709911 w 1592756"/>
                  <a:gd name="connsiteY10" fmla="*/ 1574202 h 1592756"/>
                  <a:gd name="connsiteX11" fmla="*/ 653751 w 1592756"/>
                  <a:gd name="connsiteY11" fmla="*/ 1335288 h 1592756"/>
                  <a:gd name="connsiteX12" fmla="*/ 400980 w 1592756"/>
                  <a:gd name="connsiteY12" fmla="*/ 1189350 h 1592756"/>
                  <a:gd name="connsiteX13" fmla="*/ 165995 w 1592756"/>
                  <a:gd name="connsiteY13" fmla="*/ 1260170 h 1592756"/>
                  <a:gd name="connsiteX14" fmla="*/ 79529 w 1592756"/>
                  <a:gd name="connsiteY14" fmla="*/ 1110407 h 1592756"/>
                  <a:gd name="connsiteX15" fmla="*/ 258354 w 1592756"/>
                  <a:gd name="connsiteY15" fmla="*/ 942314 h 1592756"/>
                  <a:gd name="connsiteX16" fmla="*/ 258354 w 1592756"/>
                  <a:gd name="connsiteY16" fmla="*/ 650441 h 1592756"/>
                  <a:gd name="connsiteX17" fmla="*/ 79529 w 1592756"/>
                  <a:gd name="connsiteY17" fmla="*/ 482349 h 1592756"/>
                  <a:gd name="connsiteX18" fmla="*/ 165995 w 1592756"/>
                  <a:gd name="connsiteY18" fmla="*/ 332586 h 1592756"/>
                  <a:gd name="connsiteX19" fmla="*/ 400980 w 1592756"/>
                  <a:gd name="connsiteY19" fmla="*/ 403406 h 1592756"/>
                  <a:gd name="connsiteX20" fmla="*/ 653751 w 1592756"/>
                  <a:gd name="connsiteY20" fmla="*/ 257469 h 1592756"/>
                  <a:gd name="connsiteX21" fmla="*/ 709911 w 1592756"/>
                  <a:gd name="connsiteY21" fmla="*/ 18554 h 1592756"/>
                  <a:gd name="connsiteX22" fmla="*/ 882845 w 1592756"/>
                  <a:gd name="connsiteY22" fmla="*/ 18554 h 1592756"/>
                  <a:gd name="connsiteX23" fmla="*/ 939005 w 1592756"/>
                  <a:gd name="connsiteY23" fmla="*/ 257468 h 1592756"/>
                  <a:gd name="connsiteX24" fmla="*/ 1191776 w 1592756"/>
                  <a:gd name="connsiteY24" fmla="*/ 403406 h 1592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92756" h="1592756">
                    <a:moveTo>
                      <a:pt x="1025174" y="402893"/>
                    </a:moveTo>
                    <a:lnTo>
                      <a:pt x="1195535" y="297381"/>
                    </a:lnTo>
                    <a:lnTo>
                      <a:pt x="1295377" y="397223"/>
                    </a:lnTo>
                    <a:lnTo>
                      <a:pt x="1189864" y="567584"/>
                    </a:lnTo>
                    <a:cubicBezTo>
                      <a:pt x="1230502" y="637475"/>
                      <a:pt x="1251792" y="716930"/>
                      <a:pt x="1251544" y="797777"/>
                    </a:cubicBezTo>
                    <a:lnTo>
                      <a:pt x="1428101" y="892557"/>
                    </a:lnTo>
                    <a:lnTo>
                      <a:pt x="1391556" y="1028944"/>
                    </a:lnTo>
                    <a:lnTo>
                      <a:pt x="1191263" y="1022748"/>
                    </a:lnTo>
                    <a:cubicBezTo>
                      <a:pt x="1151055" y="1092888"/>
                      <a:pt x="1092889" y="1151054"/>
                      <a:pt x="1022749" y="1191261"/>
                    </a:cubicBezTo>
                    <a:lnTo>
                      <a:pt x="1028946" y="1391556"/>
                    </a:lnTo>
                    <a:lnTo>
                      <a:pt x="892557" y="1428101"/>
                    </a:lnTo>
                    <a:lnTo>
                      <a:pt x="797777" y="1251543"/>
                    </a:lnTo>
                    <a:cubicBezTo>
                      <a:pt x="716929" y="1251792"/>
                      <a:pt x="637474" y="1230502"/>
                      <a:pt x="567582" y="1189863"/>
                    </a:cubicBezTo>
                    <a:lnTo>
                      <a:pt x="397221" y="1295375"/>
                    </a:lnTo>
                    <a:lnTo>
                      <a:pt x="297379" y="1195533"/>
                    </a:lnTo>
                    <a:lnTo>
                      <a:pt x="402892" y="1025172"/>
                    </a:lnTo>
                    <a:cubicBezTo>
                      <a:pt x="362254" y="955281"/>
                      <a:pt x="340964" y="875826"/>
                      <a:pt x="341212" y="794979"/>
                    </a:cubicBezTo>
                    <a:lnTo>
                      <a:pt x="164655" y="700199"/>
                    </a:lnTo>
                    <a:lnTo>
                      <a:pt x="201200" y="563812"/>
                    </a:lnTo>
                    <a:lnTo>
                      <a:pt x="401493" y="570008"/>
                    </a:lnTo>
                    <a:cubicBezTo>
                      <a:pt x="441701" y="499868"/>
                      <a:pt x="499867" y="441702"/>
                      <a:pt x="570007" y="401495"/>
                    </a:cubicBezTo>
                    <a:lnTo>
                      <a:pt x="563810" y="201200"/>
                    </a:lnTo>
                    <a:lnTo>
                      <a:pt x="700199" y="164655"/>
                    </a:lnTo>
                    <a:lnTo>
                      <a:pt x="794979" y="341213"/>
                    </a:lnTo>
                    <a:cubicBezTo>
                      <a:pt x="875827" y="340964"/>
                      <a:pt x="955282" y="362254"/>
                      <a:pt x="1025174" y="402893"/>
                    </a:cubicBezTo>
                    <a:close/>
                  </a:path>
                </a:pathLst>
              </a:custGeom>
              <a:solidFill>
                <a:srgbClr val="0000FE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9444710"/>
                  <a:satOff val="0"/>
                  <a:lumOff val="-38039"/>
                  <a:alphaOff val="0"/>
                </a:schemeClr>
              </a:fillRef>
              <a:effectRef idx="2">
                <a:schemeClr val="accent5">
                  <a:hueOff val="9444710"/>
                  <a:satOff val="0"/>
                  <a:lumOff val="-3803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551181" tIns="551181" rIns="551180" bIns="551180" spcCol="1270" anchor="ctr"/>
              <a:lstStyle/>
              <a:p>
                <a:pPr algn="ctr" defTabSz="80010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Trials, Tests</a:t>
                </a:r>
              </a:p>
            </p:txBody>
          </p:sp>
          <p:sp>
            <p:nvSpPr>
              <p:cNvPr id="33" name="TextBox 32"/>
              <p:cNvSpPr txBox="1">
                <a:spLocks noChangeArrowheads="1"/>
              </p:cNvSpPr>
              <p:nvPr/>
            </p:nvSpPr>
            <p:spPr bwMode="auto">
              <a:xfrm>
                <a:off x="2516839" y="4647335"/>
                <a:ext cx="582406" cy="466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80010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600" b="1" dirty="0">
                    <a:solidFill>
                      <a:schemeClr val="bg2"/>
                    </a:solidFill>
                    <a:latin typeface="+mn-lt"/>
                  </a:rPr>
                  <a:t>LL</a:t>
                </a:r>
              </a:p>
            </p:txBody>
          </p:sp>
        </p:grpSp>
      </p:grpSp>
      <p:sp>
        <p:nvSpPr>
          <p:cNvPr id="19" name="Prostokąt 7"/>
          <p:cNvSpPr/>
          <p:nvPr/>
        </p:nvSpPr>
        <p:spPr>
          <a:xfrm>
            <a:off x="1979613" y="261938"/>
            <a:ext cx="714533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700" spc="100" dirty="0">
                <a:solidFill>
                  <a:srgbClr val="27568B"/>
                </a:solidFill>
                <a:cs typeface="+mn-cs"/>
              </a:rPr>
              <a:t>STANAGs Implementation</a:t>
            </a:r>
          </a:p>
        </p:txBody>
      </p:sp>
      <p:pic>
        <p:nvPicPr>
          <p:cNvPr id="18" name="Picture 11" descr="http://www.geetha.mil.gr/media/site-content/logo1.png">
            <a:extLst>
              <a:ext uri="{FF2B5EF4-FFF2-40B4-BE49-F238E27FC236}">
                <a16:creationId xmlns:a16="http://schemas.microsoft.com/office/drawing/2014/main" id="{07F2FB85-7122-4329-B7B7-281A70C2FD3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86" y="-8678"/>
            <a:ext cx="1059814" cy="971639"/>
          </a:xfrm>
          <a:prstGeom prst="rect">
            <a:avLst/>
          </a:prstGeom>
          <a:noFill/>
        </p:spPr>
      </p:pic>
      <p:sp>
        <p:nvSpPr>
          <p:cNvPr id="21" name="Prostokąt 7">
            <a:extLst>
              <a:ext uri="{FF2B5EF4-FFF2-40B4-BE49-F238E27FC236}">
                <a16:creationId xmlns:a16="http://schemas.microsoft.com/office/drawing/2014/main" id="{B5053EA0-B82E-4562-815D-5C4CB7A24EF9}"/>
              </a:ext>
            </a:extLst>
          </p:cNvPr>
          <p:cNvSpPr/>
          <p:nvPr/>
        </p:nvSpPr>
        <p:spPr>
          <a:xfrm>
            <a:off x="6293224" y="1304828"/>
            <a:ext cx="28158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700" spc="100" dirty="0">
                <a:solidFill>
                  <a:srgbClr val="27568B"/>
                </a:solidFill>
                <a:cs typeface="+mn-cs"/>
              </a:rPr>
              <a:t>SAVE OPEVAL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700" spc="100" dirty="0">
                <a:solidFill>
                  <a:srgbClr val="27568B"/>
                </a:solidFill>
                <a:cs typeface="+mn-cs"/>
              </a:rPr>
              <a:t>TACEVAL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700" spc="100" dirty="0">
                <a:solidFill>
                  <a:srgbClr val="27568B"/>
                </a:solidFill>
                <a:cs typeface="+mn-cs"/>
              </a:rPr>
              <a:t>CREVAL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8AD9FF2F-8E2B-4833-8E6D-2719A650F2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3687C-D9C5-41A2-B4F8-AE51DC9EF465}" type="slidenum">
              <a:rPr lang="en-US" altLang="el-GR" smtClean="0"/>
              <a:pPr>
                <a:defRPr/>
              </a:pPr>
              <a:t>14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97510633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05"/>
            <a:ext cx="9144000" cy="965523"/>
          </a:xfrm>
          <a:prstGeom prst="rect">
            <a:avLst/>
          </a:prstGeom>
        </p:spPr>
        <p:txBody>
          <a:bodyPr anchor="ctr"/>
          <a:lstStyle/>
          <a:p>
            <a:r>
              <a:rPr lang="en-GB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Agenda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7584" y="1865856"/>
            <a:ext cx="7704856" cy="523220"/>
            <a:chOff x="251520" y="2276872"/>
            <a:chExt cx="8568952" cy="523220"/>
          </a:xfrm>
          <a:solidFill>
            <a:schemeClr val="accent1">
              <a:lumMod val="50000"/>
            </a:schemeClr>
          </a:solidFill>
        </p:grpSpPr>
        <p:sp>
          <p:nvSpPr>
            <p:cNvPr id="4" name="TextBox 3"/>
            <p:cNvSpPr txBox="1"/>
            <p:nvPr/>
          </p:nvSpPr>
          <p:spPr>
            <a:xfrm>
              <a:off x="864096" y="2276872"/>
              <a:ext cx="795637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INTRODUCTION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1520" y="2276872"/>
              <a:ext cx="49567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1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27584" y="2710645"/>
            <a:ext cx="7704856" cy="523220"/>
            <a:chOff x="251520" y="2276872"/>
            <a:chExt cx="8568952" cy="523220"/>
          </a:xfrm>
          <a:solidFill>
            <a:schemeClr val="accent1">
              <a:lumMod val="50000"/>
            </a:schemeClr>
          </a:solidFill>
        </p:grpSpPr>
        <p:sp>
          <p:nvSpPr>
            <p:cNvPr id="7" name="TextBox 6"/>
            <p:cNvSpPr txBox="1"/>
            <p:nvPr/>
          </p:nvSpPr>
          <p:spPr>
            <a:xfrm>
              <a:off x="864096" y="2276872"/>
              <a:ext cx="795637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RATIFICATION AND IMPLEMENTATION PLAN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1520" y="2276872"/>
              <a:ext cx="49567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2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27584" y="3573160"/>
            <a:ext cx="7704856" cy="523220"/>
            <a:chOff x="251520" y="2276872"/>
            <a:chExt cx="8568952" cy="523220"/>
          </a:xfrm>
          <a:solidFill>
            <a:schemeClr val="accent1">
              <a:lumMod val="50000"/>
            </a:schemeClr>
          </a:solidFill>
        </p:grpSpPr>
        <p:sp>
          <p:nvSpPr>
            <p:cNvPr id="13" name="TextBox 12"/>
            <p:cNvSpPr txBox="1"/>
            <p:nvPr/>
          </p:nvSpPr>
          <p:spPr>
            <a:xfrm>
              <a:off x="864096" y="2276872"/>
              <a:ext cx="795637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/>
                  </a:solidFill>
                  <a:latin typeface="Calibri" panose="020F0502020204030204" pitchFamily="34" charset="0"/>
                </a:rPr>
                <a:t>MANAGEMENT TOOLS</a:t>
              </a:r>
              <a:endParaRPr lang="en-US" sz="28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1520" y="2276872"/>
              <a:ext cx="49567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/>
                  </a:solidFill>
                  <a:latin typeface="Calibri" panose="020F0502020204030204" pitchFamily="34" charset="0"/>
                </a:rPr>
                <a:t>3</a:t>
              </a:r>
              <a:endParaRPr lang="en-US" sz="28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5" name="Picture 11" descr="http://www.geetha.mil.gr/media/site-content/logo1.png">
            <a:extLst>
              <a:ext uri="{FF2B5EF4-FFF2-40B4-BE49-F238E27FC236}">
                <a16:creationId xmlns:a16="http://schemas.microsoft.com/office/drawing/2014/main" id="{ECD5C12F-7498-4E94-8EBE-CE4AC9A8C0A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86" y="-8678"/>
            <a:ext cx="1059814" cy="971639"/>
          </a:xfrm>
          <a:prstGeom prst="rect">
            <a:avLst/>
          </a:prstGeom>
          <a:noFill/>
        </p:spPr>
      </p:pic>
      <p:grpSp>
        <p:nvGrpSpPr>
          <p:cNvPr id="16" name="Group 11">
            <a:extLst>
              <a:ext uri="{FF2B5EF4-FFF2-40B4-BE49-F238E27FC236}">
                <a16:creationId xmlns:a16="http://schemas.microsoft.com/office/drawing/2014/main" id="{8922374E-7CF9-4FCD-899B-3996F0097F7C}"/>
              </a:ext>
            </a:extLst>
          </p:cNvPr>
          <p:cNvGrpSpPr/>
          <p:nvPr/>
        </p:nvGrpSpPr>
        <p:grpSpPr>
          <a:xfrm>
            <a:off x="827584" y="4417949"/>
            <a:ext cx="7704856" cy="523220"/>
            <a:chOff x="251520" y="2276872"/>
            <a:chExt cx="8568952" cy="523220"/>
          </a:xfrm>
          <a:solidFill>
            <a:schemeClr val="accent1">
              <a:lumMod val="50000"/>
            </a:schemeClr>
          </a:solidFill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E2CA5E-F887-4E70-88A0-11A8CBD94DC4}"/>
                </a:ext>
              </a:extLst>
            </p:cNvPr>
            <p:cNvSpPr txBox="1"/>
            <p:nvPr/>
          </p:nvSpPr>
          <p:spPr>
            <a:xfrm>
              <a:off x="864096" y="2276872"/>
              <a:ext cx="795637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EDUCATION AND TRAINING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888DA01-1BC7-4F52-B1DC-E2A1E96524C2}"/>
                </a:ext>
              </a:extLst>
            </p:cNvPr>
            <p:cNvSpPr txBox="1"/>
            <p:nvPr/>
          </p:nvSpPr>
          <p:spPr>
            <a:xfrm>
              <a:off x="251520" y="2276872"/>
              <a:ext cx="49567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4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9" name="Group 11">
            <a:extLst>
              <a:ext uri="{FF2B5EF4-FFF2-40B4-BE49-F238E27FC236}">
                <a16:creationId xmlns:a16="http://schemas.microsoft.com/office/drawing/2014/main" id="{BA974E0A-1566-41E8-AA41-B7627A1088A7}"/>
              </a:ext>
            </a:extLst>
          </p:cNvPr>
          <p:cNvGrpSpPr/>
          <p:nvPr/>
        </p:nvGrpSpPr>
        <p:grpSpPr>
          <a:xfrm>
            <a:off x="827584" y="5262738"/>
            <a:ext cx="7704856" cy="523220"/>
            <a:chOff x="251520" y="2276872"/>
            <a:chExt cx="8568952" cy="523220"/>
          </a:xfrm>
          <a:solidFill>
            <a:schemeClr val="accent1">
              <a:lumMod val="50000"/>
            </a:schemeClr>
          </a:solidFill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A850F9-C5D5-4127-B39F-DA9209E574BF}"/>
                </a:ext>
              </a:extLst>
            </p:cNvPr>
            <p:cNvSpPr txBox="1"/>
            <p:nvPr/>
          </p:nvSpPr>
          <p:spPr>
            <a:xfrm>
              <a:off x="864096" y="2276872"/>
              <a:ext cx="795637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CONCLUSION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01DB3DA-3281-4FB5-B16F-9951251C21DF}"/>
                </a:ext>
              </a:extLst>
            </p:cNvPr>
            <p:cNvSpPr txBox="1"/>
            <p:nvPr/>
          </p:nvSpPr>
          <p:spPr>
            <a:xfrm>
              <a:off x="251520" y="2276872"/>
              <a:ext cx="49567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5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1566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CustomShape 1"/>
          <p:cNvSpPr/>
          <p:nvPr/>
        </p:nvSpPr>
        <p:spPr>
          <a:xfrm>
            <a:off x="7560" y="-27360"/>
            <a:ext cx="9143640" cy="1194840"/>
          </a:xfrm>
          <a:prstGeom prst="rect">
            <a:avLst/>
          </a:prstGeom>
          <a:solidFill>
            <a:srgbClr val="EAEDF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3" name="CustomShape 2"/>
          <p:cNvSpPr/>
          <p:nvPr/>
        </p:nvSpPr>
        <p:spPr>
          <a:xfrm>
            <a:off x="155520" y="-617400"/>
            <a:ext cx="1085400" cy="12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4" name="CustomShape 3"/>
          <p:cNvSpPr/>
          <p:nvPr/>
        </p:nvSpPr>
        <p:spPr>
          <a:xfrm>
            <a:off x="155520" y="-617400"/>
            <a:ext cx="1085400" cy="12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5" name="CustomShape 4"/>
          <p:cNvSpPr/>
          <p:nvPr/>
        </p:nvSpPr>
        <p:spPr>
          <a:xfrm>
            <a:off x="1999440" y="-27360"/>
            <a:ext cx="71442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pc="97" dirty="0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</a:rPr>
              <a:t>Standardization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en-US" sz="3600" b="1" spc="97" dirty="0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</a:rPr>
              <a:t>Management Tools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27" name="Picture 6"/>
          <p:cNvPicPr/>
          <p:nvPr/>
        </p:nvPicPr>
        <p:blipFill>
          <a:blip r:embed="rId3"/>
          <a:stretch/>
        </p:blipFill>
        <p:spPr>
          <a:xfrm>
            <a:off x="0" y="0"/>
            <a:ext cx="1971720" cy="1196280"/>
          </a:xfrm>
          <a:prstGeom prst="rect">
            <a:avLst/>
          </a:prstGeom>
          <a:ln>
            <a:noFill/>
          </a:ln>
        </p:spPr>
      </p:pic>
      <p:pic>
        <p:nvPicPr>
          <p:cNvPr id="428" name="Εικόνα 81"/>
          <p:cNvPicPr/>
          <p:nvPr/>
        </p:nvPicPr>
        <p:blipFill>
          <a:blip r:embed="rId4"/>
          <a:stretch/>
        </p:blipFill>
        <p:spPr>
          <a:xfrm>
            <a:off x="251640" y="1234080"/>
            <a:ext cx="3600000" cy="5578920"/>
          </a:xfrm>
          <a:prstGeom prst="rect">
            <a:avLst/>
          </a:prstGeom>
          <a:ln>
            <a:noFill/>
          </a:ln>
        </p:spPr>
      </p:pic>
      <p:sp>
        <p:nvSpPr>
          <p:cNvPr id="429" name="CustomShape 5"/>
          <p:cNvSpPr/>
          <p:nvPr/>
        </p:nvSpPr>
        <p:spPr>
          <a:xfrm>
            <a:off x="3852000" y="1820519"/>
            <a:ext cx="5256360" cy="2483851"/>
          </a:xfrm>
          <a:prstGeom prst="rect">
            <a:avLst/>
          </a:prstGeom>
          <a:noFill/>
          <a:ln w="38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5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lang="el-G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Annual</a:t>
            </a:r>
            <a:r>
              <a:rPr lang="el-G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Ratification</a:t>
            </a:r>
            <a:r>
              <a:rPr lang="el-G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/ </a:t>
            </a:r>
            <a:r>
              <a:rPr lang="el-G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Implementation</a:t>
            </a:r>
            <a:r>
              <a:rPr lang="el-G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Report</a:t>
            </a:r>
            <a:r>
              <a:rPr lang="el-G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/</a:t>
            </a:r>
            <a:r>
              <a:rPr lang="el-G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CHOD’s</a:t>
            </a:r>
            <a:r>
              <a:rPr lang="el-G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guidance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lang="el-G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NSDD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lang="el-G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Implementation</a:t>
            </a:r>
            <a:r>
              <a:rPr lang="el-G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Tracking</a:t>
            </a:r>
            <a:r>
              <a:rPr lang="el-G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Tool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lang="el-G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Mil-Specs</a:t>
            </a:r>
            <a:r>
              <a:rPr lang="el-G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Management</a:t>
            </a:r>
            <a:r>
              <a:rPr lang="el-G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System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30" name="Εικόνα 429"/>
          <p:cNvPicPr/>
          <p:nvPr/>
        </p:nvPicPr>
        <p:blipFill>
          <a:blip r:embed="rId5"/>
          <a:stretch/>
        </p:blipFill>
        <p:spPr>
          <a:xfrm>
            <a:off x="241200" y="5346720"/>
            <a:ext cx="8420040" cy="1397160"/>
          </a:xfrm>
          <a:prstGeom prst="rect">
            <a:avLst/>
          </a:prstGeom>
          <a:ln>
            <a:noFill/>
          </a:ln>
        </p:spPr>
      </p:pic>
      <p:pic>
        <p:nvPicPr>
          <p:cNvPr id="11" name="Picture 11" descr="http://www.geetha.mil.gr/media/site-content/logo1.png">
            <a:extLst>
              <a:ext uri="{FF2B5EF4-FFF2-40B4-BE49-F238E27FC236}">
                <a16:creationId xmlns:a16="http://schemas.microsoft.com/office/drawing/2014/main" id="{57EF6D65-4961-495C-AB3A-DC5182C5FF5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546" y="80640"/>
            <a:ext cx="1059814" cy="971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ustomShape 1"/>
          <p:cNvSpPr/>
          <p:nvPr/>
        </p:nvSpPr>
        <p:spPr>
          <a:xfrm>
            <a:off x="7560" y="-27360"/>
            <a:ext cx="9143640" cy="1194840"/>
          </a:xfrm>
          <a:prstGeom prst="rect">
            <a:avLst/>
          </a:prstGeom>
          <a:solidFill>
            <a:srgbClr val="EAEDF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CustomShape 2"/>
          <p:cNvSpPr/>
          <p:nvPr/>
        </p:nvSpPr>
        <p:spPr>
          <a:xfrm>
            <a:off x="155520" y="-617400"/>
            <a:ext cx="1085400" cy="12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CustomShape 3"/>
          <p:cNvSpPr/>
          <p:nvPr/>
        </p:nvSpPr>
        <p:spPr>
          <a:xfrm>
            <a:off x="155520" y="-617400"/>
            <a:ext cx="1085400" cy="12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CustomShape 4"/>
          <p:cNvSpPr/>
          <p:nvPr/>
        </p:nvSpPr>
        <p:spPr>
          <a:xfrm>
            <a:off x="1999440" y="-27360"/>
            <a:ext cx="71442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pc="97" dirty="0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</a:rPr>
              <a:t>Standardization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en-US" sz="3600" b="1" spc="97" dirty="0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</a:rPr>
              <a:t>Management Tools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36" name="Picture 6"/>
          <p:cNvPicPr/>
          <p:nvPr/>
        </p:nvPicPr>
        <p:blipFill>
          <a:blip r:embed="rId3"/>
          <a:stretch/>
        </p:blipFill>
        <p:spPr>
          <a:xfrm>
            <a:off x="0" y="0"/>
            <a:ext cx="1971720" cy="1196280"/>
          </a:xfrm>
          <a:prstGeom prst="rect">
            <a:avLst/>
          </a:prstGeom>
          <a:ln>
            <a:noFill/>
          </a:ln>
        </p:spPr>
      </p:pic>
      <p:pic>
        <p:nvPicPr>
          <p:cNvPr id="437" name="Picture 2"/>
          <p:cNvPicPr/>
          <p:nvPr/>
        </p:nvPicPr>
        <p:blipFill>
          <a:blip r:embed="rId4"/>
          <a:stretch/>
        </p:blipFill>
        <p:spPr>
          <a:xfrm>
            <a:off x="0" y="1180800"/>
            <a:ext cx="6469200" cy="3975840"/>
          </a:xfrm>
          <a:prstGeom prst="rect">
            <a:avLst/>
          </a:prstGeom>
          <a:ln w="28440">
            <a:solidFill>
              <a:srgbClr val="000000"/>
            </a:solidFill>
            <a:miter/>
          </a:ln>
        </p:spPr>
      </p:pic>
      <p:pic>
        <p:nvPicPr>
          <p:cNvPr id="438" name="Picture 2"/>
          <p:cNvPicPr/>
          <p:nvPr/>
        </p:nvPicPr>
        <p:blipFill>
          <a:blip r:embed="rId5"/>
          <a:stretch/>
        </p:blipFill>
        <p:spPr>
          <a:xfrm>
            <a:off x="4914720" y="1196640"/>
            <a:ext cx="4228920" cy="2602080"/>
          </a:xfrm>
          <a:prstGeom prst="rect">
            <a:avLst/>
          </a:prstGeom>
          <a:ln w="38160">
            <a:solidFill>
              <a:srgbClr val="000000"/>
            </a:solidFill>
            <a:miter/>
          </a:ln>
        </p:spPr>
      </p:pic>
      <p:pic>
        <p:nvPicPr>
          <p:cNvPr id="439" name="Picture 2"/>
          <p:cNvPicPr/>
          <p:nvPr/>
        </p:nvPicPr>
        <p:blipFill>
          <a:blip r:embed="rId6"/>
          <a:stretch/>
        </p:blipFill>
        <p:spPr>
          <a:xfrm>
            <a:off x="3555000" y="3405240"/>
            <a:ext cx="5588640" cy="3438720"/>
          </a:xfrm>
          <a:prstGeom prst="rect">
            <a:avLst/>
          </a:prstGeom>
          <a:ln w="28440">
            <a:solidFill>
              <a:srgbClr val="000000"/>
            </a:solidFill>
            <a:miter/>
          </a:ln>
        </p:spPr>
      </p:pic>
      <p:sp>
        <p:nvSpPr>
          <p:cNvPr id="440" name="CustomShape 5"/>
          <p:cNvSpPr/>
          <p:nvPr/>
        </p:nvSpPr>
        <p:spPr>
          <a:xfrm>
            <a:off x="0" y="5038560"/>
            <a:ext cx="5939640" cy="1827000"/>
          </a:xfrm>
          <a:prstGeom prst="rect">
            <a:avLst/>
          </a:prstGeom>
          <a:solidFill>
            <a:srgbClr val="00206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2600" b="1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NSDD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l-GR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♦ </a:t>
            </a:r>
            <a:r>
              <a:rPr lang="en-US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el-GR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Access </a:t>
            </a:r>
            <a:r>
              <a:rPr lang="en-US" sz="2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 </a:t>
            </a:r>
            <a:r>
              <a:rPr lang="el-GR" sz="2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STANAGs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l-GR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♦ </a:t>
            </a:r>
            <a:r>
              <a:rPr lang="en-US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Ratification / Implementation responses, </a:t>
            </a:r>
            <a:r>
              <a:rPr lang="en-US" sz="2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information</a:t>
            </a:r>
            <a:r>
              <a:rPr lang="en-US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reports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l-GR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♦ </a:t>
            </a:r>
            <a:r>
              <a:rPr lang="en-US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Reservations</a:t>
            </a:r>
            <a:r>
              <a:rPr lang="el-GR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- </a:t>
            </a:r>
            <a:r>
              <a:rPr lang="en-US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Comments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l-GR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♦ </a:t>
            </a:r>
            <a:r>
              <a:rPr lang="el-GR" sz="2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Lists</a:t>
            </a:r>
            <a:r>
              <a:rPr lang="el-GR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Reports – </a:t>
            </a:r>
            <a:r>
              <a:rPr lang="el-GR" sz="2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SMEs</a:t>
            </a:r>
            <a:r>
              <a:rPr lang="el-GR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2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Portfolios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" name="Picture 11" descr="http://www.geetha.mil.gr/media/site-content/logo1.png">
            <a:extLst>
              <a:ext uri="{FF2B5EF4-FFF2-40B4-BE49-F238E27FC236}">
                <a16:creationId xmlns:a16="http://schemas.microsoft.com/office/drawing/2014/main" id="{DEBBD2EC-95B0-4E72-8021-4A30B5710BD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256" y="14040"/>
            <a:ext cx="1059814" cy="971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CustomShape 1"/>
          <p:cNvSpPr/>
          <p:nvPr/>
        </p:nvSpPr>
        <p:spPr>
          <a:xfrm>
            <a:off x="7560" y="-27360"/>
            <a:ext cx="9143640" cy="1194840"/>
          </a:xfrm>
          <a:prstGeom prst="rect">
            <a:avLst/>
          </a:prstGeom>
          <a:solidFill>
            <a:srgbClr val="EAEDF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2" name="CustomShape 2"/>
          <p:cNvSpPr/>
          <p:nvPr/>
        </p:nvSpPr>
        <p:spPr>
          <a:xfrm>
            <a:off x="155520" y="-617400"/>
            <a:ext cx="1085400" cy="12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3" name="CustomShape 3"/>
          <p:cNvSpPr/>
          <p:nvPr/>
        </p:nvSpPr>
        <p:spPr>
          <a:xfrm>
            <a:off x="155520" y="-617400"/>
            <a:ext cx="1085400" cy="12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46" name="Picture 6"/>
          <p:cNvPicPr/>
          <p:nvPr/>
        </p:nvPicPr>
        <p:blipFill>
          <a:blip r:embed="rId3"/>
          <a:stretch/>
        </p:blipFill>
        <p:spPr>
          <a:xfrm>
            <a:off x="0" y="0"/>
            <a:ext cx="1971720" cy="1196280"/>
          </a:xfrm>
          <a:prstGeom prst="rect">
            <a:avLst/>
          </a:prstGeom>
          <a:ln>
            <a:noFill/>
          </a:ln>
        </p:spPr>
      </p:pic>
      <p:pic>
        <p:nvPicPr>
          <p:cNvPr id="447" name="Εικόνα 3"/>
          <p:cNvPicPr/>
          <p:nvPr/>
        </p:nvPicPr>
        <p:blipFill>
          <a:blip r:embed="rId4"/>
          <a:stretch/>
        </p:blipFill>
        <p:spPr>
          <a:xfrm>
            <a:off x="35640" y="3594240"/>
            <a:ext cx="4571640" cy="2291760"/>
          </a:xfrm>
          <a:prstGeom prst="rect">
            <a:avLst/>
          </a:prstGeom>
          <a:ln>
            <a:noFill/>
          </a:ln>
        </p:spPr>
      </p:pic>
      <p:sp>
        <p:nvSpPr>
          <p:cNvPr id="448" name="CustomShape 5"/>
          <p:cNvSpPr/>
          <p:nvPr/>
        </p:nvSpPr>
        <p:spPr>
          <a:xfrm>
            <a:off x="4608360" y="1491120"/>
            <a:ext cx="4571640" cy="358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25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NDPP </a:t>
            </a:r>
            <a:r>
              <a:rPr lang="el-GR" sz="2500" b="1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Critical</a:t>
            </a:r>
            <a:r>
              <a:rPr lang="el-GR" sz="25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</a:t>
            </a:r>
            <a:r>
              <a:rPr lang="el-GR" sz="2500" b="1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STANAGs</a:t>
            </a:r>
            <a:r>
              <a:rPr lang="el-GR" sz="25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</a:t>
            </a:r>
            <a:r>
              <a:rPr lang="el-GR" sz="2500" b="1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Implementation</a:t>
            </a:r>
            <a:r>
              <a:rPr lang="el-GR" sz="25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</a:t>
            </a:r>
            <a:r>
              <a:rPr lang="el-GR" sz="2500" b="1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Tracking</a:t>
            </a:r>
            <a:r>
              <a:rPr lang="el-GR" sz="25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</a:t>
            </a:r>
            <a:r>
              <a:rPr lang="el-GR" sz="2500" b="1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Tool</a:t>
            </a:r>
            <a:endParaRPr lang="el-GR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l-GR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l-GR" sz="2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Designed</a:t>
            </a:r>
            <a:r>
              <a:rPr lang="el-GR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2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by</a:t>
            </a:r>
            <a:r>
              <a:rPr lang="el-GR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HNDGS</a:t>
            </a: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l-GR" sz="2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Lists</a:t>
            </a:r>
            <a:r>
              <a:rPr lang="el-GR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l-GR" sz="2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Files</a:t>
            </a:r>
            <a:r>
              <a:rPr lang="el-GR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l-GR" sz="2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Ratification</a:t>
            </a:r>
            <a:r>
              <a:rPr lang="el-GR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</a:t>
            </a:r>
            <a:r>
              <a:rPr lang="el-GR" sz="2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Implementation</a:t>
            </a:r>
            <a:r>
              <a:rPr lang="el-GR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R</a:t>
            </a:r>
            <a:r>
              <a:rPr lang="en-US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ep</a:t>
            </a:r>
            <a:r>
              <a:rPr lang="el-GR" sz="2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orts</a:t>
            </a:r>
            <a:endParaRPr lang="el-GR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l-GR" sz="2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Implementation</a:t>
            </a:r>
            <a:r>
              <a:rPr lang="el-GR" sz="2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2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Questionnaire</a:t>
            </a:r>
            <a:endParaRPr lang="el-GR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9" name="Εικόνα 83"/>
          <p:cNvPicPr/>
          <p:nvPr/>
        </p:nvPicPr>
        <p:blipFill>
          <a:blip r:embed="rId5"/>
          <a:stretch/>
        </p:blipFill>
        <p:spPr>
          <a:xfrm>
            <a:off x="2130120" y="4952520"/>
            <a:ext cx="4035240" cy="1860480"/>
          </a:xfrm>
          <a:prstGeom prst="rect">
            <a:avLst/>
          </a:prstGeom>
          <a:ln>
            <a:noFill/>
          </a:ln>
        </p:spPr>
      </p:pic>
      <p:pic>
        <p:nvPicPr>
          <p:cNvPr id="450" name="Εικόνα 5"/>
          <p:cNvPicPr/>
          <p:nvPr/>
        </p:nvPicPr>
        <p:blipFill>
          <a:blip r:embed="rId6"/>
          <a:stretch/>
        </p:blipFill>
        <p:spPr>
          <a:xfrm>
            <a:off x="35640" y="5073840"/>
            <a:ext cx="2305080" cy="1730160"/>
          </a:xfrm>
          <a:prstGeom prst="rect">
            <a:avLst/>
          </a:prstGeom>
          <a:ln>
            <a:noFill/>
          </a:ln>
        </p:spPr>
      </p:pic>
      <p:pic>
        <p:nvPicPr>
          <p:cNvPr id="451" name="Εικόνα 450"/>
          <p:cNvPicPr/>
          <p:nvPr/>
        </p:nvPicPr>
        <p:blipFill>
          <a:blip r:embed="rId7"/>
          <a:stretch/>
        </p:blipFill>
        <p:spPr>
          <a:xfrm>
            <a:off x="25560" y="1447920"/>
            <a:ext cx="4572000" cy="2463840"/>
          </a:xfrm>
          <a:prstGeom prst="rect">
            <a:avLst/>
          </a:prstGeom>
          <a:ln>
            <a:noFill/>
          </a:ln>
        </p:spPr>
      </p:pic>
      <p:pic>
        <p:nvPicPr>
          <p:cNvPr id="13" name="Picture 11" descr="http://www.geetha.mil.gr/media/site-content/logo1.png">
            <a:extLst>
              <a:ext uri="{FF2B5EF4-FFF2-40B4-BE49-F238E27FC236}">
                <a16:creationId xmlns:a16="http://schemas.microsoft.com/office/drawing/2014/main" id="{46D32F79-18D5-4F1C-AE65-D157F3C6B650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86" y="-8678"/>
            <a:ext cx="1059814" cy="971639"/>
          </a:xfrm>
          <a:prstGeom prst="rect">
            <a:avLst/>
          </a:prstGeom>
          <a:noFill/>
        </p:spPr>
      </p:pic>
      <p:sp>
        <p:nvSpPr>
          <p:cNvPr id="14" name="CustomShape 4">
            <a:extLst>
              <a:ext uri="{FF2B5EF4-FFF2-40B4-BE49-F238E27FC236}">
                <a16:creationId xmlns:a16="http://schemas.microsoft.com/office/drawing/2014/main" id="{D78A1CD3-201F-4CFD-872B-13BC565DBE12}"/>
              </a:ext>
            </a:extLst>
          </p:cNvPr>
          <p:cNvSpPr/>
          <p:nvPr/>
        </p:nvSpPr>
        <p:spPr>
          <a:xfrm>
            <a:off x="1999440" y="-27360"/>
            <a:ext cx="71442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pc="97" dirty="0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</a:rPr>
              <a:t>Standardization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en-US" sz="3600" b="1" spc="97" dirty="0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</a:rPr>
              <a:t>Management Tools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CustomShape 1"/>
          <p:cNvSpPr/>
          <p:nvPr/>
        </p:nvSpPr>
        <p:spPr>
          <a:xfrm>
            <a:off x="7560" y="-27360"/>
            <a:ext cx="9143640" cy="1194840"/>
          </a:xfrm>
          <a:prstGeom prst="rect">
            <a:avLst/>
          </a:prstGeom>
          <a:solidFill>
            <a:srgbClr val="EAEDF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3" name="CustomShape 2"/>
          <p:cNvSpPr/>
          <p:nvPr/>
        </p:nvSpPr>
        <p:spPr>
          <a:xfrm>
            <a:off x="155520" y="-617400"/>
            <a:ext cx="1085400" cy="12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4" name="CustomShape 3"/>
          <p:cNvSpPr/>
          <p:nvPr/>
        </p:nvSpPr>
        <p:spPr>
          <a:xfrm>
            <a:off x="155520" y="-617400"/>
            <a:ext cx="1085400" cy="12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5" name="CustomShape 4"/>
          <p:cNvSpPr/>
          <p:nvPr/>
        </p:nvSpPr>
        <p:spPr>
          <a:xfrm>
            <a:off x="1999440" y="-27360"/>
            <a:ext cx="71442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pc="97" dirty="0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</a:rPr>
              <a:t>Standardization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en-US" sz="3600" b="1" spc="97" dirty="0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</a:rPr>
              <a:t>Management Tools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57" name="Picture 6"/>
          <p:cNvPicPr/>
          <p:nvPr/>
        </p:nvPicPr>
        <p:blipFill>
          <a:blip r:embed="rId3"/>
          <a:stretch/>
        </p:blipFill>
        <p:spPr>
          <a:xfrm>
            <a:off x="0" y="0"/>
            <a:ext cx="1971720" cy="1196280"/>
          </a:xfrm>
          <a:prstGeom prst="rect">
            <a:avLst/>
          </a:prstGeom>
          <a:ln>
            <a:noFill/>
          </a:ln>
        </p:spPr>
      </p:pic>
      <p:pic>
        <p:nvPicPr>
          <p:cNvPr id="458" name="Εικόνα 2"/>
          <p:cNvPicPr/>
          <p:nvPr/>
        </p:nvPicPr>
        <p:blipFill>
          <a:blip r:embed="rId4"/>
          <a:stretch/>
        </p:blipFill>
        <p:spPr>
          <a:xfrm>
            <a:off x="0" y="1700640"/>
            <a:ext cx="9133920" cy="5184360"/>
          </a:xfrm>
          <a:prstGeom prst="rect">
            <a:avLst/>
          </a:prstGeom>
          <a:ln>
            <a:noFill/>
          </a:ln>
        </p:spPr>
      </p:pic>
      <p:sp>
        <p:nvSpPr>
          <p:cNvPr id="459" name="CustomShape 5"/>
          <p:cNvSpPr/>
          <p:nvPr/>
        </p:nvSpPr>
        <p:spPr>
          <a:xfrm>
            <a:off x="1043640" y="1196640"/>
            <a:ext cx="6984360" cy="47844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Implementation Response Assessment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0" name="CustomShape 6"/>
          <p:cNvSpPr/>
          <p:nvPr/>
        </p:nvSpPr>
        <p:spPr>
          <a:xfrm>
            <a:off x="1999440" y="2133000"/>
            <a:ext cx="1420200" cy="791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Έκρηξη 1 10"/>
          <p:cNvSpPr/>
          <p:nvPr/>
        </p:nvSpPr>
        <p:spPr>
          <a:xfrm>
            <a:off x="6443663" y="4149725"/>
            <a:ext cx="2952750" cy="259238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Link with NATO and National CC/S</a:t>
            </a:r>
            <a:endParaRPr lang="el-GR" b="1" dirty="0">
              <a:solidFill>
                <a:schemeClr val="tx1"/>
              </a:solidFill>
            </a:endParaRPr>
          </a:p>
        </p:txBody>
      </p:sp>
      <p:pic>
        <p:nvPicPr>
          <p:cNvPr id="12" name="Picture 11" descr="http://www.geetha.mil.gr/media/site-content/logo1.png">
            <a:extLst>
              <a:ext uri="{FF2B5EF4-FFF2-40B4-BE49-F238E27FC236}">
                <a16:creationId xmlns:a16="http://schemas.microsoft.com/office/drawing/2014/main" id="{A380D4DC-A7BC-468C-8CAA-A5772BDA0B0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86" y="-8678"/>
            <a:ext cx="1059814" cy="971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05"/>
            <a:ext cx="9144000" cy="965523"/>
          </a:xfrm>
          <a:prstGeom prst="rect">
            <a:avLst/>
          </a:prstGeom>
        </p:spPr>
        <p:txBody>
          <a:bodyPr anchor="ctr"/>
          <a:lstStyle/>
          <a:p>
            <a:r>
              <a:rPr lang="en-GB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Agenda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7584" y="1865856"/>
            <a:ext cx="7704856" cy="523220"/>
            <a:chOff x="251520" y="2276872"/>
            <a:chExt cx="8568952" cy="523220"/>
          </a:xfrm>
          <a:solidFill>
            <a:schemeClr val="accent1">
              <a:lumMod val="50000"/>
            </a:schemeClr>
          </a:solidFill>
        </p:grpSpPr>
        <p:sp>
          <p:nvSpPr>
            <p:cNvPr id="4" name="TextBox 3"/>
            <p:cNvSpPr txBox="1"/>
            <p:nvPr/>
          </p:nvSpPr>
          <p:spPr>
            <a:xfrm>
              <a:off x="864096" y="2276872"/>
              <a:ext cx="795637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Calibri" panose="020F0502020204030204" pitchFamily="34" charset="0"/>
                </a:rPr>
                <a:t>INTRODUCTION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1520" y="2276872"/>
              <a:ext cx="49567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/>
                  </a:solidFill>
                  <a:latin typeface="Calibri" panose="020F0502020204030204" pitchFamily="34" charset="0"/>
                </a:rPr>
                <a:t>1</a:t>
              </a:r>
              <a:endParaRPr lang="en-US" sz="28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27584" y="2710645"/>
            <a:ext cx="7704856" cy="523220"/>
            <a:chOff x="251520" y="2276872"/>
            <a:chExt cx="8568952" cy="523220"/>
          </a:xfrm>
          <a:solidFill>
            <a:schemeClr val="accent1">
              <a:lumMod val="50000"/>
            </a:schemeClr>
          </a:solidFill>
        </p:grpSpPr>
        <p:sp>
          <p:nvSpPr>
            <p:cNvPr id="7" name="TextBox 6"/>
            <p:cNvSpPr txBox="1"/>
            <p:nvPr/>
          </p:nvSpPr>
          <p:spPr>
            <a:xfrm>
              <a:off x="864096" y="2276872"/>
              <a:ext cx="795637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/>
                  </a:solidFill>
                  <a:latin typeface="Calibri" panose="020F0502020204030204" pitchFamily="34" charset="0"/>
                </a:rPr>
                <a:t>RATIFICATION AND IMPLEMENTATION PLAN</a:t>
              </a:r>
              <a:endParaRPr lang="en-US" sz="28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1520" y="2276872"/>
              <a:ext cx="49567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  <a:endParaRPr lang="en-US" sz="28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27584" y="3573160"/>
            <a:ext cx="7704856" cy="523220"/>
            <a:chOff x="251520" y="2276872"/>
            <a:chExt cx="8568952" cy="523220"/>
          </a:xfrm>
          <a:solidFill>
            <a:schemeClr val="accent1">
              <a:lumMod val="50000"/>
            </a:schemeClr>
          </a:solidFill>
        </p:grpSpPr>
        <p:sp>
          <p:nvSpPr>
            <p:cNvPr id="13" name="TextBox 12"/>
            <p:cNvSpPr txBox="1"/>
            <p:nvPr/>
          </p:nvSpPr>
          <p:spPr>
            <a:xfrm>
              <a:off x="864096" y="2276872"/>
              <a:ext cx="795637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/>
                  </a:solidFill>
                  <a:latin typeface="Calibri" panose="020F0502020204030204" pitchFamily="34" charset="0"/>
                </a:rPr>
                <a:t>MANAGEMENT TOOLS</a:t>
              </a:r>
              <a:endParaRPr lang="en-US" sz="28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1520" y="2276872"/>
              <a:ext cx="49567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/>
                  </a:solidFill>
                  <a:latin typeface="Calibri" panose="020F0502020204030204" pitchFamily="34" charset="0"/>
                </a:rPr>
                <a:t>3</a:t>
              </a:r>
              <a:endParaRPr lang="en-US" sz="28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5" name="Picture 11" descr="http://www.geetha.mil.gr/media/site-content/logo1.png">
            <a:extLst>
              <a:ext uri="{FF2B5EF4-FFF2-40B4-BE49-F238E27FC236}">
                <a16:creationId xmlns:a16="http://schemas.microsoft.com/office/drawing/2014/main" id="{ECD5C12F-7498-4E94-8EBE-CE4AC9A8C0A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86" y="-8678"/>
            <a:ext cx="1059814" cy="971639"/>
          </a:xfrm>
          <a:prstGeom prst="rect">
            <a:avLst/>
          </a:prstGeom>
          <a:noFill/>
        </p:spPr>
      </p:pic>
      <p:grpSp>
        <p:nvGrpSpPr>
          <p:cNvPr id="16" name="Group 11">
            <a:extLst>
              <a:ext uri="{FF2B5EF4-FFF2-40B4-BE49-F238E27FC236}">
                <a16:creationId xmlns:a16="http://schemas.microsoft.com/office/drawing/2014/main" id="{8922374E-7CF9-4FCD-899B-3996F0097F7C}"/>
              </a:ext>
            </a:extLst>
          </p:cNvPr>
          <p:cNvGrpSpPr/>
          <p:nvPr/>
        </p:nvGrpSpPr>
        <p:grpSpPr>
          <a:xfrm>
            <a:off x="827584" y="4417949"/>
            <a:ext cx="7704856" cy="523220"/>
            <a:chOff x="251520" y="2276872"/>
            <a:chExt cx="8568952" cy="523220"/>
          </a:xfrm>
          <a:solidFill>
            <a:schemeClr val="accent1">
              <a:lumMod val="50000"/>
            </a:schemeClr>
          </a:solidFill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E2CA5E-F887-4E70-88A0-11A8CBD94DC4}"/>
                </a:ext>
              </a:extLst>
            </p:cNvPr>
            <p:cNvSpPr txBox="1"/>
            <p:nvPr/>
          </p:nvSpPr>
          <p:spPr>
            <a:xfrm>
              <a:off x="864096" y="2276872"/>
              <a:ext cx="795637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/>
                  </a:solidFill>
                  <a:latin typeface="Calibri" panose="020F0502020204030204" pitchFamily="34" charset="0"/>
                </a:rPr>
                <a:t>EDUCATION AND TRAINING</a:t>
              </a:r>
              <a:endParaRPr lang="en-US" sz="28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888DA01-1BC7-4F52-B1DC-E2A1E96524C2}"/>
                </a:ext>
              </a:extLst>
            </p:cNvPr>
            <p:cNvSpPr txBox="1"/>
            <p:nvPr/>
          </p:nvSpPr>
          <p:spPr>
            <a:xfrm>
              <a:off x="251520" y="2276872"/>
              <a:ext cx="49567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/>
                  </a:solidFill>
                  <a:latin typeface="Calibri" panose="020F0502020204030204" pitchFamily="34" charset="0"/>
                </a:rPr>
                <a:t>4</a:t>
              </a:r>
              <a:endParaRPr lang="en-US" sz="28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9" name="Group 11">
            <a:extLst>
              <a:ext uri="{FF2B5EF4-FFF2-40B4-BE49-F238E27FC236}">
                <a16:creationId xmlns:a16="http://schemas.microsoft.com/office/drawing/2014/main" id="{BA974E0A-1566-41E8-AA41-B7627A1088A7}"/>
              </a:ext>
            </a:extLst>
          </p:cNvPr>
          <p:cNvGrpSpPr/>
          <p:nvPr/>
        </p:nvGrpSpPr>
        <p:grpSpPr>
          <a:xfrm>
            <a:off x="827584" y="5262738"/>
            <a:ext cx="7704856" cy="523220"/>
            <a:chOff x="251520" y="2276872"/>
            <a:chExt cx="8568952" cy="523220"/>
          </a:xfrm>
          <a:solidFill>
            <a:schemeClr val="accent1">
              <a:lumMod val="50000"/>
            </a:schemeClr>
          </a:solidFill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A850F9-C5D5-4127-B39F-DA9209E574BF}"/>
                </a:ext>
              </a:extLst>
            </p:cNvPr>
            <p:cNvSpPr txBox="1"/>
            <p:nvPr/>
          </p:nvSpPr>
          <p:spPr>
            <a:xfrm>
              <a:off x="864096" y="2276872"/>
              <a:ext cx="795637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/>
                  </a:solidFill>
                  <a:latin typeface="Calibri" panose="020F0502020204030204" pitchFamily="34" charset="0"/>
                </a:rPr>
                <a:t>CONCLUSION</a:t>
              </a:r>
              <a:endParaRPr lang="en-US" sz="28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01DB3DA-3281-4FB5-B16F-9951251C21DF}"/>
                </a:ext>
              </a:extLst>
            </p:cNvPr>
            <p:cNvSpPr txBox="1"/>
            <p:nvPr/>
          </p:nvSpPr>
          <p:spPr>
            <a:xfrm>
              <a:off x="251520" y="2276872"/>
              <a:ext cx="49567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/>
                  </a:solidFill>
                  <a:latin typeface="Calibri" panose="020F0502020204030204" pitchFamily="34" charset="0"/>
                </a:rPr>
                <a:t>5</a:t>
              </a:r>
              <a:endParaRPr lang="en-US" sz="28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1867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7560" y="-27360"/>
            <a:ext cx="9143640" cy="1194840"/>
          </a:xfrm>
          <a:prstGeom prst="rect">
            <a:avLst/>
          </a:prstGeom>
          <a:solidFill>
            <a:srgbClr val="EAEDF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2" name="CustomShape 2"/>
          <p:cNvSpPr/>
          <p:nvPr/>
        </p:nvSpPr>
        <p:spPr>
          <a:xfrm>
            <a:off x="155520" y="-617400"/>
            <a:ext cx="1085400" cy="12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3" name="CustomShape 3"/>
          <p:cNvSpPr/>
          <p:nvPr/>
        </p:nvSpPr>
        <p:spPr>
          <a:xfrm>
            <a:off x="155520" y="-617400"/>
            <a:ext cx="1085400" cy="12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4" name="CustomShape 4"/>
          <p:cNvSpPr/>
          <p:nvPr/>
        </p:nvSpPr>
        <p:spPr>
          <a:xfrm>
            <a:off x="1999440" y="-27360"/>
            <a:ext cx="71442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pc="97" dirty="0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</a:rPr>
              <a:t>Standardization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en-US" sz="3600" b="1" spc="97" dirty="0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</a:rPr>
              <a:t>Management Tools</a:t>
            </a:r>
            <a:endParaRPr lang="el-G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66" name="Picture 6"/>
          <p:cNvPicPr/>
          <p:nvPr/>
        </p:nvPicPr>
        <p:blipFill>
          <a:blip r:embed="rId3"/>
          <a:stretch/>
        </p:blipFill>
        <p:spPr>
          <a:xfrm>
            <a:off x="0" y="0"/>
            <a:ext cx="1971720" cy="1196280"/>
          </a:xfrm>
          <a:prstGeom prst="rect">
            <a:avLst/>
          </a:prstGeom>
          <a:ln>
            <a:noFill/>
          </a:ln>
        </p:spPr>
      </p:pic>
      <p:pic>
        <p:nvPicPr>
          <p:cNvPr id="467" name="Εικόνα 1"/>
          <p:cNvPicPr/>
          <p:nvPr/>
        </p:nvPicPr>
        <p:blipFill>
          <a:blip r:embed="rId4"/>
          <a:stretch/>
        </p:blipFill>
        <p:spPr>
          <a:xfrm>
            <a:off x="-35640" y="1224000"/>
            <a:ext cx="9186480" cy="5622840"/>
          </a:xfrm>
          <a:prstGeom prst="rect">
            <a:avLst/>
          </a:prstGeom>
          <a:ln>
            <a:noFill/>
          </a:ln>
        </p:spPr>
      </p:pic>
      <p:pic>
        <p:nvPicPr>
          <p:cNvPr id="9" name="Picture 11" descr="http://www.geetha.mil.gr/media/site-content/logo1.png">
            <a:extLst>
              <a:ext uri="{FF2B5EF4-FFF2-40B4-BE49-F238E27FC236}">
                <a16:creationId xmlns:a16="http://schemas.microsoft.com/office/drawing/2014/main" id="{00706E7C-FF46-40DA-9D45-C16A567E661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86" y="-8678"/>
            <a:ext cx="1059814" cy="971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CustomShape 1"/>
          <p:cNvSpPr/>
          <p:nvPr/>
        </p:nvSpPr>
        <p:spPr>
          <a:xfrm>
            <a:off x="7560" y="-27360"/>
            <a:ext cx="9143640" cy="1194840"/>
          </a:xfrm>
          <a:prstGeom prst="rect">
            <a:avLst/>
          </a:prstGeom>
          <a:solidFill>
            <a:srgbClr val="EAEDF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9" name="CustomShape 2"/>
          <p:cNvSpPr/>
          <p:nvPr/>
        </p:nvSpPr>
        <p:spPr>
          <a:xfrm>
            <a:off x="155520" y="-617400"/>
            <a:ext cx="1085400" cy="12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0" name="CustomShape 3"/>
          <p:cNvSpPr/>
          <p:nvPr/>
        </p:nvSpPr>
        <p:spPr>
          <a:xfrm>
            <a:off x="155520" y="-617400"/>
            <a:ext cx="1085400" cy="12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1" name="CustomShape 4"/>
          <p:cNvSpPr/>
          <p:nvPr/>
        </p:nvSpPr>
        <p:spPr>
          <a:xfrm>
            <a:off x="1999440" y="-27360"/>
            <a:ext cx="71442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97" dirty="0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Standardization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1" strike="noStrike" spc="97" dirty="0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Management Tools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3" name="Picture 6"/>
          <p:cNvPicPr/>
          <p:nvPr/>
        </p:nvPicPr>
        <p:blipFill>
          <a:blip r:embed="rId3"/>
          <a:stretch/>
        </p:blipFill>
        <p:spPr>
          <a:xfrm>
            <a:off x="0" y="0"/>
            <a:ext cx="1971720" cy="1196280"/>
          </a:xfrm>
          <a:prstGeom prst="rect">
            <a:avLst/>
          </a:prstGeom>
          <a:ln>
            <a:noFill/>
          </a:ln>
        </p:spPr>
      </p:pic>
      <p:sp>
        <p:nvSpPr>
          <p:cNvPr id="474" name="CustomShape 5"/>
          <p:cNvSpPr/>
          <p:nvPr/>
        </p:nvSpPr>
        <p:spPr>
          <a:xfrm>
            <a:off x="-35640" y="1196640"/>
            <a:ext cx="914364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Technical Specifications</a:t>
            </a:r>
            <a:r>
              <a:rPr lang="el-G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Electronic Management System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5" name="Picture 2"/>
          <p:cNvPicPr/>
          <p:nvPr/>
        </p:nvPicPr>
        <p:blipFill>
          <a:blip r:embed="rId4"/>
          <a:stretch/>
        </p:blipFill>
        <p:spPr>
          <a:xfrm>
            <a:off x="36000" y="1552033"/>
            <a:ext cx="2968487" cy="1430286"/>
          </a:xfrm>
          <a:prstGeom prst="rect">
            <a:avLst/>
          </a:prstGeom>
          <a:ln>
            <a:noFill/>
          </a:ln>
        </p:spPr>
      </p:pic>
      <p:pic>
        <p:nvPicPr>
          <p:cNvPr id="476" name="Picture 5"/>
          <p:cNvPicPr/>
          <p:nvPr/>
        </p:nvPicPr>
        <p:blipFill>
          <a:blip r:embed="rId5"/>
          <a:stretch/>
        </p:blipFill>
        <p:spPr>
          <a:xfrm>
            <a:off x="3172018" y="1807883"/>
            <a:ext cx="3475826" cy="1430286"/>
          </a:xfrm>
          <a:prstGeom prst="rect">
            <a:avLst/>
          </a:prstGeom>
          <a:ln>
            <a:noFill/>
          </a:ln>
        </p:spPr>
      </p:pic>
      <p:sp>
        <p:nvSpPr>
          <p:cNvPr id="478" name="CustomShape 7"/>
          <p:cNvSpPr/>
          <p:nvPr/>
        </p:nvSpPr>
        <p:spPr>
          <a:xfrm>
            <a:off x="6343200" y="1701627"/>
            <a:ext cx="2764800" cy="57708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6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information / use of agreed specifications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9" name="CustomShape 8"/>
          <p:cNvSpPr/>
          <p:nvPr/>
        </p:nvSpPr>
        <p:spPr>
          <a:xfrm rot="16200000" flipH="1">
            <a:off x="2251748" y="2043693"/>
            <a:ext cx="136386" cy="1512372"/>
          </a:xfrm>
          <a:prstGeom prst="curvedConnector2">
            <a:avLst/>
          </a:prstGeom>
          <a:noFill/>
          <a:ln w="12600">
            <a:solidFill>
              <a:srgbClr val="FF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" name="Picture 11" descr="http://www.geetha.mil.gr/media/site-content/logo1.png">
            <a:extLst>
              <a:ext uri="{FF2B5EF4-FFF2-40B4-BE49-F238E27FC236}">
                <a16:creationId xmlns:a16="http://schemas.microsoft.com/office/drawing/2014/main" id="{074020DE-ED08-4BDC-8370-534359A3D19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86" y="-8678"/>
            <a:ext cx="1059814" cy="971639"/>
          </a:xfrm>
          <a:prstGeom prst="rect">
            <a:avLst/>
          </a:prstGeom>
          <a:noFill/>
        </p:spPr>
      </p:pic>
      <p:sp>
        <p:nvSpPr>
          <p:cNvPr id="15" name="CustomShape 8">
            <a:extLst>
              <a:ext uri="{FF2B5EF4-FFF2-40B4-BE49-F238E27FC236}">
                <a16:creationId xmlns:a16="http://schemas.microsoft.com/office/drawing/2014/main" id="{FB062CF9-8AD5-4015-A466-82F67C227FE8}"/>
              </a:ext>
            </a:extLst>
          </p:cNvPr>
          <p:cNvSpPr/>
          <p:nvPr/>
        </p:nvSpPr>
        <p:spPr>
          <a:xfrm rot="16200000">
            <a:off x="4496400" y="1154737"/>
            <a:ext cx="960704" cy="2732897"/>
          </a:xfrm>
          <a:prstGeom prst="curvedConnector2">
            <a:avLst/>
          </a:prstGeom>
          <a:noFill/>
          <a:ln w="12600">
            <a:solidFill>
              <a:srgbClr val="FF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5">
            <a:extLst>
              <a:ext uri="{FF2B5EF4-FFF2-40B4-BE49-F238E27FC236}">
                <a16:creationId xmlns:a16="http://schemas.microsoft.com/office/drawing/2014/main" id="{614616CE-AAFE-4F01-B05A-8FC6C334BEA9}"/>
              </a:ext>
            </a:extLst>
          </p:cNvPr>
          <p:cNvSpPr/>
          <p:nvPr/>
        </p:nvSpPr>
        <p:spPr>
          <a:xfrm>
            <a:off x="-17820" y="3494019"/>
            <a:ext cx="9108000" cy="339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l-GR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Technical </a:t>
            </a:r>
            <a:r>
              <a:rPr lang="el-GR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Dialogue</a:t>
            </a:r>
            <a:r>
              <a:rPr lang="el-GR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of </a:t>
            </a:r>
            <a:r>
              <a:rPr lang="el-GR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Draft</a:t>
            </a:r>
            <a:r>
              <a:rPr lang="el-GR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l-GR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Specifications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2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l-G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Enhances</a:t>
            </a:r>
            <a:r>
              <a:rPr lang="el-G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l-G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cooperation</a:t>
            </a:r>
            <a:r>
              <a:rPr lang="el-G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l-G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among</a:t>
            </a:r>
            <a:r>
              <a:rPr lang="el-G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Air Force, </a:t>
            </a:r>
            <a:r>
              <a:rPr lang="el-G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Army</a:t>
            </a:r>
            <a:r>
              <a:rPr lang="el-G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and </a:t>
            </a:r>
            <a:r>
              <a:rPr lang="el-G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Navy</a:t>
            </a:r>
            <a:r>
              <a:rPr lang="el-G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, </a:t>
            </a:r>
            <a:r>
              <a:rPr lang="el-G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leading</a:t>
            </a:r>
            <a:r>
              <a:rPr lang="el-G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l-G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to</a:t>
            </a:r>
            <a:r>
              <a:rPr lang="el-G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: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1240" lvl="1" indent="-283680">
              <a:lnSpc>
                <a:spcPct val="12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l-G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Development of </a:t>
            </a:r>
            <a:r>
              <a:rPr lang="el-G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unified</a:t>
            </a:r>
            <a:r>
              <a:rPr lang="el-G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Hellenic </a:t>
            </a:r>
            <a:r>
              <a:rPr lang="el-G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Armed</a:t>
            </a:r>
            <a:r>
              <a:rPr lang="el-G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Forces </a:t>
            </a:r>
            <a:r>
              <a:rPr lang="el-G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Specifications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1240" lvl="1" indent="-283680">
              <a:lnSpc>
                <a:spcPct val="12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l-G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Increase</a:t>
            </a:r>
            <a:r>
              <a:rPr lang="el-G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of </a:t>
            </a:r>
            <a:r>
              <a:rPr lang="el-G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productivity</a:t>
            </a:r>
            <a:r>
              <a:rPr lang="el-G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/ </a:t>
            </a:r>
            <a:r>
              <a:rPr lang="el-G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reduction</a:t>
            </a:r>
            <a:r>
              <a:rPr lang="el-G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of </a:t>
            </a:r>
            <a:r>
              <a:rPr lang="el-G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related</a:t>
            </a:r>
            <a:r>
              <a:rPr lang="el-G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l-G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cost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2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l-GR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Facilitates</a:t>
            </a:r>
            <a:r>
              <a:rPr lang="el-G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the </a:t>
            </a:r>
            <a:r>
              <a:rPr lang="el-GR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implementation</a:t>
            </a:r>
            <a:r>
              <a:rPr lang="el-G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of </a:t>
            </a:r>
            <a:r>
              <a:rPr lang="el-GR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approved</a:t>
            </a:r>
            <a:r>
              <a:rPr lang="el-G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l-GR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STANAGs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2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l-G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Introduces</a:t>
            </a:r>
            <a:r>
              <a:rPr lang="el-G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a </a:t>
            </a:r>
            <a:r>
              <a:rPr lang="el-G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formal</a:t>
            </a:r>
            <a:r>
              <a:rPr lang="el-G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and </a:t>
            </a:r>
            <a:r>
              <a:rPr lang="el-G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productive</a:t>
            </a:r>
            <a:r>
              <a:rPr lang="el-G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l-G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interaction</a:t>
            </a:r>
            <a:r>
              <a:rPr lang="el-G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l-G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with</a:t>
            </a:r>
            <a:r>
              <a:rPr lang="el-G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l-G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other</a:t>
            </a:r>
            <a:r>
              <a:rPr lang="el-G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l-G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involved</a:t>
            </a:r>
            <a:r>
              <a:rPr lang="el-G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/ </a:t>
            </a:r>
            <a:r>
              <a:rPr lang="el-G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interested</a:t>
            </a:r>
            <a:r>
              <a:rPr lang="el-G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l-G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public</a:t>
            </a:r>
            <a:r>
              <a:rPr lang="el-G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l-G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sector</a:t>
            </a:r>
            <a:r>
              <a:rPr lang="el-G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l-G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organizations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2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l-G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Introduces</a:t>
            </a:r>
            <a:r>
              <a:rPr lang="el-G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a </a:t>
            </a:r>
            <a:r>
              <a:rPr lang="el-G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transparent</a:t>
            </a:r>
            <a:r>
              <a:rPr lang="el-G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l-G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interaction</a:t>
            </a:r>
            <a:r>
              <a:rPr lang="el-G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l-G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with</a:t>
            </a:r>
            <a:r>
              <a:rPr lang="el-G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l-G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interested</a:t>
            </a:r>
            <a:r>
              <a:rPr lang="el-G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l-G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private</a:t>
            </a:r>
            <a:r>
              <a:rPr lang="el-G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l-G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sector</a:t>
            </a:r>
            <a:r>
              <a:rPr lang="el-G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l-G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companies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2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l-G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Improves</a:t>
            </a:r>
            <a:r>
              <a:rPr lang="el-G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l-G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procurement</a:t>
            </a:r>
            <a:r>
              <a:rPr lang="el-G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el-GR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procedures</a:t>
            </a:r>
            <a:r>
              <a:rPr lang="el-G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ustomShape 1"/>
          <p:cNvSpPr/>
          <p:nvPr/>
        </p:nvSpPr>
        <p:spPr>
          <a:xfrm>
            <a:off x="7560" y="-27360"/>
            <a:ext cx="9143640" cy="1194840"/>
          </a:xfrm>
          <a:prstGeom prst="rect">
            <a:avLst/>
          </a:prstGeom>
          <a:solidFill>
            <a:srgbClr val="EAEDF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9" name="CustomShape 2"/>
          <p:cNvSpPr/>
          <p:nvPr/>
        </p:nvSpPr>
        <p:spPr>
          <a:xfrm>
            <a:off x="155520" y="-617400"/>
            <a:ext cx="1085400" cy="12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0" name="CustomShape 3"/>
          <p:cNvSpPr/>
          <p:nvPr/>
        </p:nvSpPr>
        <p:spPr>
          <a:xfrm>
            <a:off x="155520" y="-617400"/>
            <a:ext cx="1085400" cy="12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1" name="CustomShape 4"/>
          <p:cNvSpPr/>
          <p:nvPr/>
        </p:nvSpPr>
        <p:spPr>
          <a:xfrm>
            <a:off x="1999440" y="-27360"/>
            <a:ext cx="71442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97" dirty="0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Critical STANAGs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3" name="Picture 6"/>
          <p:cNvPicPr/>
          <p:nvPr/>
        </p:nvPicPr>
        <p:blipFill>
          <a:blip r:embed="rId3"/>
          <a:stretch/>
        </p:blipFill>
        <p:spPr>
          <a:xfrm>
            <a:off x="0" y="0"/>
            <a:ext cx="1971720" cy="1196280"/>
          </a:xfrm>
          <a:prstGeom prst="rect">
            <a:avLst/>
          </a:prstGeom>
          <a:ln>
            <a:noFill/>
          </a:ln>
        </p:spPr>
      </p:pic>
      <p:sp>
        <p:nvSpPr>
          <p:cNvPr id="494" name="CustomShape 5"/>
          <p:cNvSpPr/>
          <p:nvPr/>
        </p:nvSpPr>
        <p:spPr>
          <a:xfrm>
            <a:off x="7560" y="4446355"/>
            <a:ext cx="9100800" cy="228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2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National </a:t>
            </a:r>
            <a:r>
              <a:rPr lang="el-GR" sz="22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Joint </a:t>
            </a:r>
            <a:r>
              <a:rPr lang="el-GR" sz="2200" b="1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Standardization</a:t>
            </a:r>
            <a:r>
              <a:rPr lang="el-GR" sz="22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Board</a:t>
            </a:r>
            <a:r>
              <a:rPr lang="en-US" sz="22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on Critical STANAGs</a:t>
            </a:r>
            <a:endParaRPr lang="el-GR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l-GR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el-G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HNDGS </a:t>
            </a:r>
            <a:r>
              <a:rPr lang="el-G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Led</a:t>
            </a:r>
            <a:r>
              <a:rPr lang="el-G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- </a:t>
            </a:r>
            <a:r>
              <a:rPr lang="el-G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Participants</a:t>
            </a:r>
            <a:r>
              <a:rPr lang="el-G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el-G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</a:t>
            </a:r>
            <a:r>
              <a:rPr lang="el-G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Standardization</a:t>
            </a:r>
            <a:r>
              <a:rPr lang="el-G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Bodies</a:t>
            </a:r>
            <a:r>
              <a:rPr lang="el-G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- </a:t>
            </a:r>
            <a:r>
              <a:rPr lang="el-G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SMEs</a:t>
            </a:r>
            <a:endParaRPr lang="el-GR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el-G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 </a:t>
            </a:r>
            <a:r>
              <a:rPr lang="el-G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meetings</a:t>
            </a:r>
            <a:r>
              <a:rPr lang="el-G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per </a:t>
            </a:r>
            <a:r>
              <a:rPr lang="el-G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year</a:t>
            </a:r>
            <a:r>
              <a:rPr lang="el-G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el-G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Assess</a:t>
            </a:r>
            <a:r>
              <a:rPr lang="el-G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progress</a:t>
            </a:r>
            <a:r>
              <a:rPr lang="el-G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reports</a:t>
            </a:r>
            <a:endParaRPr lang="el-GR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el-G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Provides</a:t>
            </a:r>
            <a:r>
              <a:rPr lang="el-G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guidance</a:t>
            </a:r>
            <a:endParaRPr lang="el-GR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el-G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Sets</a:t>
            </a:r>
            <a:r>
              <a:rPr lang="el-G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</a:t>
            </a:r>
            <a:r>
              <a:rPr lang="el-G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monitors</a:t>
            </a:r>
            <a:r>
              <a:rPr lang="el-G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priorities</a:t>
            </a:r>
            <a:r>
              <a:rPr lang="el-G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el-G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e.g</a:t>
            </a:r>
            <a:r>
              <a:rPr lang="el-G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Critical</a:t>
            </a:r>
            <a:r>
              <a:rPr lang="el-G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STANAGs</a:t>
            </a:r>
            <a:r>
              <a:rPr lang="el-G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/DPCS)</a:t>
            </a:r>
            <a:endParaRPr lang="el-GR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5" name="Εικόνα 4"/>
          <p:cNvPicPr/>
          <p:nvPr/>
        </p:nvPicPr>
        <p:blipFill>
          <a:blip r:embed="rId4"/>
          <a:stretch/>
        </p:blipFill>
        <p:spPr>
          <a:xfrm>
            <a:off x="1475640" y="1268640"/>
            <a:ext cx="6323654" cy="3206515"/>
          </a:xfrm>
          <a:prstGeom prst="rect">
            <a:avLst/>
          </a:prstGeom>
          <a:ln>
            <a:noFill/>
          </a:ln>
        </p:spPr>
      </p:pic>
      <p:pic>
        <p:nvPicPr>
          <p:cNvPr id="10" name="Picture 11" descr="http://www.geetha.mil.gr/media/site-content/logo1.png">
            <a:extLst>
              <a:ext uri="{FF2B5EF4-FFF2-40B4-BE49-F238E27FC236}">
                <a16:creationId xmlns:a16="http://schemas.microsoft.com/office/drawing/2014/main" id="{FEFE844B-9036-4FA6-8AAE-CCFECFD0480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86" y="-8678"/>
            <a:ext cx="1059814" cy="971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05"/>
            <a:ext cx="9144000" cy="965523"/>
          </a:xfrm>
          <a:prstGeom prst="rect">
            <a:avLst/>
          </a:prstGeom>
        </p:spPr>
        <p:txBody>
          <a:bodyPr anchor="ctr"/>
          <a:lstStyle/>
          <a:p>
            <a:r>
              <a:rPr lang="en-GB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Agenda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7584" y="1865856"/>
            <a:ext cx="7704856" cy="523220"/>
            <a:chOff x="251520" y="2276872"/>
            <a:chExt cx="8568952" cy="523220"/>
          </a:xfrm>
          <a:solidFill>
            <a:schemeClr val="accent1">
              <a:lumMod val="50000"/>
            </a:schemeClr>
          </a:solidFill>
        </p:grpSpPr>
        <p:sp>
          <p:nvSpPr>
            <p:cNvPr id="4" name="TextBox 3"/>
            <p:cNvSpPr txBox="1"/>
            <p:nvPr/>
          </p:nvSpPr>
          <p:spPr>
            <a:xfrm>
              <a:off x="864096" y="2276872"/>
              <a:ext cx="795637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INTRODUCTION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1520" y="2276872"/>
              <a:ext cx="49567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1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27584" y="2710645"/>
            <a:ext cx="7704856" cy="523220"/>
            <a:chOff x="251520" y="2276872"/>
            <a:chExt cx="8568952" cy="523220"/>
          </a:xfrm>
          <a:solidFill>
            <a:schemeClr val="accent1">
              <a:lumMod val="50000"/>
            </a:schemeClr>
          </a:solidFill>
        </p:grpSpPr>
        <p:sp>
          <p:nvSpPr>
            <p:cNvPr id="7" name="TextBox 6"/>
            <p:cNvSpPr txBox="1"/>
            <p:nvPr/>
          </p:nvSpPr>
          <p:spPr>
            <a:xfrm>
              <a:off x="864096" y="2276872"/>
              <a:ext cx="795637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RATIFICATION AND IMPLEMENTATION PLAN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1520" y="2276872"/>
              <a:ext cx="49567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2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27584" y="3573160"/>
            <a:ext cx="7704856" cy="523220"/>
            <a:chOff x="251520" y="2276872"/>
            <a:chExt cx="8568952" cy="523220"/>
          </a:xfrm>
          <a:solidFill>
            <a:schemeClr val="accent1">
              <a:lumMod val="50000"/>
            </a:schemeClr>
          </a:solidFill>
        </p:grpSpPr>
        <p:sp>
          <p:nvSpPr>
            <p:cNvPr id="13" name="TextBox 12"/>
            <p:cNvSpPr txBox="1"/>
            <p:nvPr/>
          </p:nvSpPr>
          <p:spPr>
            <a:xfrm>
              <a:off x="864096" y="2276872"/>
              <a:ext cx="795637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MANAGEMENT TOOLS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1520" y="2276872"/>
              <a:ext cx="49567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3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5" name="Picture 11" descr="http://www.geetha.mil.gr/media/site-content/logo1.png">
            <a:extLst>
              <a:ext uri="{FF2B5EF4-FFF2-40B4-BE49-F238E27FC236}">
                <a16:creationId xmlns:a16="http://schemas.microsoft.com/office/drawing/2014/main" id="{ECD5C12F-7498-4E94-8EBE-CE4AC9A8C0A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86" y="-8678"/>
            <a:ext cx="1059814" cy="971639"/>
          </a:xfrm>
          <a:prstGeom prst="rect">
            <a:avLst/>
          </a:prstGeom>
          <a:noFill/>
        </p:spPr>
      </p:pic>
      <p:grpSp>
        <p:nvGrpSpPr>
          <p:cNvPr id="16" name="Group 11">
            <a:extLst>
              <a:ext uri="{FF2B5EF4-FFF2-40B4-BE49-F238E27FC236}">
                <a16:creationId xmlns:a16="http://schemas.microsoft.com/office/drawing/2014/main" id="{8922374E-7CF9-4FCD-899B-3996F0097F7C}"/>
              </a:ext>
            </a:extLst>
          </p:cNvPr>
          <p:cNvGrpSpPr/>
          <p:nvPr/>
        </p:nvGrpSpPr>
        <p:grpSpPr>
          <a:xfrm>
            <a:off x="827584" y="4417949"/>
            <a:ext cx="7704856" cy="523220"/>
            <a:chOff x="251520" y="2276872"/>
            <a:chExt cx="8568952" cy="523220"/>
          </a:xfrm>
          <a:solidFill>
            <a:schemeClr val="accent1">
              <a:lumMod val="50000"/>
            </a:schemeClr>
          </a:solidFill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E2CA5E-F887-4E70-88A0-11A8CBD94DC4}"/>
                </a:ext>
              </a:extLst>
            </p:cNvPr>
            <p:cNvSpPr txBox="1"/>
            <p:nvPr/>
          </p:nvSpPr>
          <p:spPr>
            <a:xfrm>
              <a:off x="864096" y="2276872"/>
              <a:ext cx="795637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/>
                  </a:solidFill>
                  <a:latin typeface="Calibri" panose="020F0502020204030204" pitchFamily="34" charset="0"/>
                </a:rPr>
                <a:t>EDUCATION AND TRAINING</a:t>
              </a:r>
              <a:endParaRPr lang="en-US" sz="28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888DA01-1BC7-4F52-B1DC-E2A1E96524C2}"/>
                </a:ext>
              </a:extLst>
            </p:cNvPr>
            <p:cNvSpPr txBox="1"/>
            <p:nvPr/>
          </p:nvSpPr>
          <p:spPr>
            <a:xfrm>
              <a:off x="251520" y="2276872"/>
              <a:ext cx="49567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/>
                  </a:solidFill>
                  <a:latin typeface="Calibri" panose="020F0502020204030204" pitchFamily="34" charset="0"/>
                </a:rPr>
                <a:t>4</a:t>
              </a:r>
              <a:endParaRPr lang="en-US" sz="28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9" name="Group 11">
            <a:extLst>
              <a:ext uri="{FF2B5EF4-FFF2-40B4-BE49-F238E27FC236}">
                <a16:creationId xmlns:a16="http://schemas.microsoft.com/office/drawing/2014/main" id="{BA974E0A-1566-41E8-AA41-B7627A1088A7}"/>
              </a:ext>
            </a:extLst>
          </p:cNvPr>
          <p:cNvGrpSpPr/>
          <p:nvPr/>
        </p:nvGrpSpPr>
        <p:grpSpPr>
          <a:xfrm>
            <a:off x="827584" y="5262738"/>
            <a:ext cx="7704856" cy="523220"/>
            <a:chOff x="251520" y="2276872"/>
            <a:chExt cx="8568952" cy="523220"/>
          </a:xfrm>
          <a:solidFill>
            <a:schemeClr val="accent1">
              <a:lumMod val="50000"/>
            </a:schemeClr>
          </a:solidFill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A850F9-C5D5-4127-B39F-DA9209E574BF}"/>
                </a:ext>
              </a:extLst>
            </p:cNvPr>
            <p:cNvSpPr txBox="1"/>
            <p:nvPr/>
          </p:nvSpPr>
          <p:spPr>
            <a:xfrm>
              <a:off x="864096" y="2276872"/>
              <a:ext cx="795637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CONCLUSION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01DB3DA-3281-4FB5-B16F-9951251C21DF}"/>
                </a:ext>
              </a:extLst>
            </p:cNvPr>
            <p:cNvSpPr txBox="1"/>
            <p:nvPr/>
          </p:nvSpPr>
          <p:spPr>
            <a:xfrm>
              <a:off x="251520" y="2276872"/>
              <a:ext cx="49567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5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39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CustomShape 1"/>
          <p:cNvSpPr/>
          <p:nvPr/>
        </p:nvSpPr>
        <p:spPr>
          <a:xfrm>
            <a:off x="7560" y="-27360"/>
            <a:ext cx="9143640" cy="1194840"/>
          </a:xfrm>
          <a:prstGeom prst="rect">
            <a:avLst/>
          </a:prstGeom>
          <a:solidFill>
            <a:srgbClr val="EAEDF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7" name="CustomShape 2"/>
          <p:cNvSpPr/>
          <p:nvPr/>
        </p:nvSpPr>
        <p:spPr>
          <a:xfrm>
            <a:off x="155520" y="-617400"/>
            <a:ext cx="1085400" cy="12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8" name="CustomShape 3"/>
          <p:cNvSpPr/>
          <p:nvPr/>
        </p:nvSpPr>
        <p:spPr>
          <a:xfrm>
            <a:off x="155520" y="-617400"/>
            <a:ext cx="1085400" cy="12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9" name="CustomShape 4"/>
          <p:cNvSpPr/>
          <p:nvPr/>
        </p:nvSpPr>
        <p:spPr>
          <a:xfrm>
            <a:off x="1999440" y="260640"/>
            <a:ext cx="71442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97" dirty="0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National Training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1" name="Picture 6"/>
          <p:cNvPicPr/>
          <p:nvPr/>
        </p:nvPicPr>
        <p:blipFill>
          <a:blip r:embed="rId3"/>
          <a:stretch/>
        </p:blipFill>
        <p:spPr>
          <a:xfrm>
            <a:off x="0" y="0"/>
            <a:ext cx="1971720" cy="1196280"/>
          </a:xfrm>
          <a:prstGeom prst="rect">
            <a:avLst/>
          </a:prstGeom>
          <a:ln>
            <a:noFill/>
          </a:ln>
        </p:spPr>
      </p:pic>
      <p:sp>
        <p:nvSpPr>
          <p:cNvPr id="502" name="CustomShape 5"/>
          <p:cNvSpPr/>
          <p:nvPr/>
        </p:nvSpPr>
        <p:spPr>
          <a:xfrm>
            <a:off x="482580" y="4379758"/>
            <a:ext cx="8193600" cy="22295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el-GR" sz="23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Annual</a:t>
            </a:r>
            <a:r>
              <a:rPr lang="el-GR" sz="2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23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Standardization</a:t>
            </a:r>
            <a:r>
              <a:rPr lang="el-GR" sz="2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23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Course</a:t>
            </a:r>
            <a:r>
              <a:rPr lang="el-GR" sz="2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5 </a:t>
            </a:r>
            <a:r>
              <a:rPr lang="el-GR" sz="23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days</a:t>
            </a:r>
            <a:r>
              <a:rPr lang="el-GR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el-GR" sz="23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since</a:t>
            </a:r>
            <a:r>
              <a:rPr lang="el-GR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2006)</a:t>
            </a: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el-GR" sz="23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Semi-annual</a:t>
            </a:r>
            <a:r>
              <a:rPr lang="el-GR" sz="2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23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Standardization</a:t>
            </a:r>
            <a:r>
              <a:rPr lang="el-GR" sz="2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23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SMEs</a:t>
            </a:r>
            <a:r>
              <a:rPr lang="el-GR" sz="2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23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Seminar</a:t>
            </a:r>
            <a:r>
              <a:rPr lang="el-GR" sz="2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</a:t>
            </a:r>
            <a:r>
              <a:rPr lang="el-GR" sz="23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One</a:t>
            </a:r>
            <a:r>
              <a:rPr lang="el-GR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23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Day</a:t>
            </a:r>
            <a:endParaRPr lang="el-GR" sz="2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el-GR" sz="23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Defence</a:t>
            </a:r>
            <a:r>
              <a:rPr lang="el-GR" sz="2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23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Standardization</a:t>
            </a:r>
            <a:r>
              <a:rPr lang="el-GR" sz="2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Industry </a:t>
            </a:r>
            <a:r>
              <a:rPr lang="el-GR" sz="23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Seminar</a:t>
            </a:r>
            <a:r>
              <a:rPr lang="el-GR" sz="2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</a:t>
            </a:r>
            <a:r>
              <a:rPr lang="el-GR" sz="23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One</a:t>
            </a:r>
            <a:r>
              <a:rPr lang="el-GR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23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Day</a:t>
            </a:r>
            <a:endParaRPr lang="el-GR" sz="2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el-GR" sz="2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 </a:t>
            </a:r>
            <a:r>
              <a:rPr lang="el-GR" sz="23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demand</a:t>
            </a:r>
            <a:r>
              <a:rPr lang="el-GR" sz="2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23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training</a:t>
            </a:r>
            <a:r>
              <a:rPr lang="en-US" sz="2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Mobile Training Teams</a:t>
            </a:r>
            <a:r>
              <a:rPr lang="en-US" sz="2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en-US" sz="23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i.e</a:t>
            </a:r>
            <a:r>
              <a:rPr lang="en-US" sz="2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National Medical </a:t>
            </a:r>
            <a:r>
              <a:rPr lang="el-GR" sz="23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SMEs</a:t>
            </a:r>
            <a:r>
              <a:rPr lang="en-US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Balkan Nations</a:t>
            </a:r>
            <a:r>
              <a:rPr lang="el-GR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el-GR" sz="2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 the </a:t>
            </a:r>
            <a:r>
              <a:rPr lang="el-GR" sz="23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job</a:t>
            </a:r>
            <a:r>
              <a:rPr lang="el-GR" sz="2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23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training</a:t>
            </a:r>
            <a:r>
              <a:rPr lang="el-GR" sz="2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el-GR" sz="23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Standardization</a:t>
            </a:r>
            <a:r>
              <a:rPr lang="el-GR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23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coordinators</a:t>
            </a:r>
            <a:r>
              <a:rPr lang="el-GR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</a:p>
        </p:txBody>
      </p:sp>
      <p:pic>
        <p:nvPicPr>
          <p:cNvPr id="503" name="Εικόνα 1"/>
          <p:cNvPicPr/>
          <p:nvPr/>
        </p:nvPicPr>
        <p:blipFill>
          <a:blip r:embed="rId4"/>
          <a:stretch/>
        </p:blipFill>
        <p:spPr>
          <a:xfrm>
            <a:off x="873080" y="1240281"/>
            <a:ext cx="7136139" cy="3066676"/>
          </a:xfrm>
          <a:prstGeom prst="rect">
            <a:avLst/>
          </a:prstGeom>
          <a:ln>
            <a:noFill/>
          </a:ln>
        </p:spPr>
      </p:pic>
      <p:pic>
        <p:nvPicPr>
          <p:cNvPr id="10" name="Picture 11" descr="http://www.geetha.mil.gr/media/site-content/logo1.png">
            <a:extLst>
              <a:ext uri="{FF2B5EF4-FFF2-40B4-BE49-F238E27FC236}">
                <a16:creationId xmlns:a16="http://schemas.microsoft.com/office/drawing/2014/main" id="{E88FE570-1EA8-4522-877B-A422B4D064A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86" y="-8678"/>
            <a:ext cx="1059814" cy="971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CustomShape 1"/>
          <p:cNvSpPr/>
          <p:nvPr/>
        </p:nvSpPr>
        <p:spPr>
          <a:xfrm>
            <a:off x="7560" y="-27360"/>
            <a:ext cx="9143640" cy="1194840"/>
          </a:xfrm>
          <a:prstGeom prst="rect">
            <a:avLst/>
          </a:prstGeom>
          <a:solidFill>
            <a:srgbClr val="EAEDF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5" name="CustomShape 2"/>
          <p:cNvSpPr/>
          <p:nvPr/>
        </p:nvSpPr>
        <p:spPr>
          <a:xfrm>
            <a:off x="155520" y="-617400"/>
            <a:ext cx="1085400" cy="12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6" name="CustomShape 3"/>
          <p:cNvSpPr/>
          <p:nvPr/>
        </p:nvSpPr>
        <p:spPr>
          <a:xfrm>
            <a:off x="155520" y="-617400"/>
            <a:ext cx="1085400" cy="12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7" name="CustomShape 4"/>
          <p:cNvSpPr/>
          <p:nvPr/>
        </p:nvSpPr>
        <p:spPr>
          <a:xfrm>
            <a:off x="1999440" y="260640"/>
            <a:ext cx="71442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600" b="1" strike="noStrike" spc="97" dirty="0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NATO </a:t>
            </a:r>
            <a:r>
              <a:rPr lang="en-US" sz="3600" b="1" strike="noStrike" spc="97" dirty="0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Training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9" name="Picture 6"/>
          <p:cNvPicPr/>
          <p:nvPr/>
        </p:nvPicPr>
        <p:blipFill>
          <a:blip r:embed="rId3"/>
          <a:stretch/>
        </p:blipFill>
        <p:spPr>
          <a:xfrm>
            <a:off x="0" y="0"/>
            <a:ext cx="1971720" cy="1196280"/>
          </a:xfrm>
          <a:prstGeom prst="rect">
            <a:avLst/>
          </a:prstGeom>
          <a:ln>
            <a:noFill/>
          </a:ln>
        </p:spPr>
      </p:pic>
      <p:sp>
        <p:nvSpPr>
          <p:cNvPr id="510" name="CustomShape 5"/>
          <p:cNvSpPr/>
          <p:nvPr/>
        </p:nvSpPr>
        <p:spPr>
          <a:xfrm>
            <a:off x="1004400" y="9000"/>
            <a:ext cx="1075392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1" name="CustomShape 6"/>
          <p:cNvSpPr/>
          <p:nvPr/>
        </p:nvSpPr>
        <p:spPr>
          <a:xfrm rot="21586800">
            <a:off x="4488480" y="3031560"/>
            <a:ext cx="176040" cy="771120"/>
          </a:xfrm>
          <a:custGeom>
            <a:avLst/>
            <a:gdLst/>
            <a:ahLst/>
            <a:cxnLst/>
            <a:rect l="l" t="t" r="r" b="b"/>
            <a:pathLst>
              <a:path w="187132" h="819819">
                <a:moveTo>
                  <a:pt x="0" y="0"/>
                </a:moveTo>
                <a:lnTo>
                  <a:pt x="0" y="819819"/>
                </a:lnTo>
                <a:lnTo>
                  <a:pt x="187132" y="819819"/>
                </a:lnTo>
              </a:path>
            </a:pathLst>
          </a:custGeom>
          <a:noFill/>
          <a:ln w="12600">
            <a:solidFill>
              <a:srgbClr val="7AA8D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2" name="CustomShape 7"/>
          <p:cNvSpPr/>
          <p:nvPr/>
        </p:nvSpPr>
        <p:spPr>
          <a:xfrm rot="21586800">
            <a:off x="4312440" y="3032280"/>
            <a:ext cx="176040" cy="771120"/>
          </a:xfrm>
          <a:custGeom>
            <a:avLst/>
            <a:gdLst/>
            <a:ahLst/>
            <a:cxnLst/>
            <a:rect l="l" t="t" r="r" b="b"/>
            <a:pathLst>
              <a:path w="187132" h="819819">
                <a:moveTo>
                  <a:pt x="187132" y="0"/>
                </a:moveTo>
                <a:lnTo>
                  <a:pt x="187132" y="819819"/>
                </a:lnTo>
                <a:lnTo>
                  <a:pt x="0" y="819819"/>
                </a:lnTo>
              </a:path>
            </a:pathLst>
          </a:custGeom>
          <a:noFill/>
          <a:ln w="12600">
            <a:solidFill>
              <a:srgbClr val="7AA8D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3" name="CustomShape 8"/>
          <p:cNvSpPr/>
          <p:nvPr/>
        </p:nvSpPr>
        <p:spPr>
          <a:xfrm rot="21588000">
            <a:off x="4489560" y="3025440"/>
            <a:ext cx="3618000" cy="1543320"/>
          </a:xfrm>
          <a:custGeom>
            <a:avLst/>
            <a:gdLst/>
            <a:ahLst/>
            <a:cxnLst/>
            <a:rect l="l" t="t" r="r" b="b"/>
            <a:pathLst>
              <a:path w="3844437" h="1639639">
                <a:moveTo>
                  <a:pt x="0" y="0"/>
                </a:moveTo>
                <a:lnTo>
                  <a:pt x="0" y="1452506"/>
                </a:lnTo>
                <a:lnTo>
                  <a:pt x="3844437" y="1452506"/>
                </a:lnTo>
                <a:lnTo>
                  <a:pt x="3844437" y="1639639"/>
                </a:lnTo>
              </a:path>
            </a:pathLst>
          </a:custGeom>
          <a:noFill/>
          <a:ln w="12600">
            <a:solidFill>
              <a:srgbClr val="7AA8D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4" name="CustomShape 9"/>
          <p:cNvSpPr/>
          <p:nvPr/>
        </p:nvSpPr>
        <p:spPr>
          <a:xfrm rot="21588000">
            <a:off x="4489560" y="3029040"/>
            <a:ext cx="1470240" cy="1543320"/>
          </a:xfrm>
          <a:custGeom>
            <a:avLst/>
            <a:gdLst/>
            <a:ahLst/>
            <a:cxnLst/>
            <a:rect l="l" t="t" r="r" b="b"/>
            <a:pathLst>
              <a:path w="1562166" h="1639639">
                <a:moveTo>
                  <a:pt x="0" y="0"/>
                </a:moveTo>
                <a:lnTo>
                  <a:pt x="0" y="1452506"/>
                </a:lnTo>
                <a:lnTo>
                  <a:pt x="1562166" y="1452506"/>
                </a:lnTo>
                <a:lnTo>
                  <a:pt x="1562166" y="1639639"/>
                </a:lnTo>
              </a:path>
            </a:pathLst>
          </a:custGeom>
          <a:noFill/>
          <a:ln w="12600">
            <a:solidFill>
              <a:srgbClr val="7AA8D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5" name="CustomShape 10"/>
          <p:cNvSpPr/>
          <p:nvPr/>
        </p:nvSpPr>
        <p:spPr>
          <a:xfrm rot="21588000">
            <a:off x="3624840" y="3033000"/>
            <a:ext cx="864720" cy="1543320"/>
          </a:xfrm>
          <a:custGeom>
            <a:avLst/>
            <a:gdLst/>
            <a:ahLst/>
            <a:cxnLst/>
            <a:rect l="l" t="t" r="r" b="b"/>
            <a:pathLst>
              <a:path w="919311" h="1639639">
                <a:moveTo>
                  <a:pt x="919311" y="0"/>
                </a:moveTo>
                <a:lnTo>
                  <a:pt x="919311" y="1452506"/>
                </a:lnTo>
                <a:lnTo>
                  <a:pt x="0" y="1452506"/>
                </a:lnTo>
                <a:lnTo>
                  <a:pt x="0" y="1639639"/>
                </a:lnTo>
              </a:path>
            </a:pathLst>
          </a:custGeom>
          <a:noFill/>
          <a:ln w="12600">
            <a:solidFill>
              <a:srgbClr val="7AA8D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6" name="CustomShape 11"/>
          <p:cNvSpPr/>
          <p:nvPr/>
        </p:nvSpPr>
        <p:spPr>
          <a:xfrm rot="21588000">
            <a:off x="1153800" y="3037320"/>
            <a:ext cx="3335400" cy="1542960"/>
          </a:xfrm>
          <a:custGeom>
            <a:avLst/>
            <a:gdLst/>
            <a:ahLst/>
            <a:cxnLst/>
            <a:rect l="l" t="t" r="r" b="b"/>
            <a:pathLst>
              <a:path w="3544606" h="1639639">
                <a:moveTo>
                  <a:pt x="3544606" y="0"/>
                </a:moveTo>
                <a:lnTo>
                  <a:pt x="3544606" y="1452506"/>
                </a:lnTo>
                <a:lnTo>
                  <a:pt x="0" y="1452506"/>
                </a:lnTo>
                <a:lnTo>
                  <a:pt x="0" y="1639639"/>
                </a:lnTo>
              </a:path>
            </a:pathLst>
          </a:custGeom>
          <a:noFill/>
          <a:ln w="12600">
            <a:solidFill>
              <a:srgbClr val="7AA8D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7" name="CustomShape 12"/>
          <p:cNvSpPr/>
          <p:nvPr/>
        </p:nvSpPr>
        <p:spPr>
          <a:xfrm rot="21588000">
            <a:off x="3060000" y="1402200"/>
            <a:ext cx="2805120" cy="1629720"/>
          </a:xfrm>
          <a:prstGeom prst="rect">
            <a:avLst/>
          </a:prstGeom>
          <a:solidFill>
            <a:srgbClr val="487CAA"/>
          </a:solidFill>
          <a:ln w="381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40" tIns="12240" rIns="12240" bIns="12240" anchor="ctr"/>
          <a:lstStyle/>
          <a:p>
            <a:pPr algn="ctr">
              <a:lnSpc>
                <a:spcPct val="90000"/>
              </a:lnSpc>
            </a:pPr>
            <a:r>
              <a:rPr lang="el-GR" sz="19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Standardization Within NATO Master Course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l-GR" sz="19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MUT, POL (NSO-MUT MoU)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l-GR" sz="19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Since 2004, ACT NATO Selected Accreditation 2012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8" name="CustomShape 13"/>
          <p:cNvSpPr/>
          <p:nvPr/>
        </p:nvSpPr>
        <p:spPr>
          <a:xfrm rot="21588000">
            <a:off x="59040" y="4587120"/>
            <a:ext cx="2241000" cy="1848960"/>
          </a:xfrm>
          <a:prstGeom prst="rect">
            <a:avLst/>
          </a:prstGeom>
          <a:solidFill>
            <a:srgbClr val="00B050"/>
          </a:solidFill>
          <a:ln w="381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" tIns="12600" rIns="12600" bIns="12600" anchor="ctr"/>
          <a:lstStyle/>
          <a:p>
            <a:pPr algn="ctr">
              <a:lnSpc>
                <a:spcPct val="90000"/>
              </a:lnSpc>
            </a:pPr>
            <a:r>
              <a:rPr lang="en-US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MODULE 1</a:t>
            </a:r>
          </a:p>
          <a:p>
            <a:pPr algn="ctr">
              <a:lnSpc>
                <a:spcPct val="90000"/>
              </a:lnSpc>
            </a:pPr>
            <a:r>
              <a:rPr lang="el-GR" sz="20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Drafting</a:t>
            </a:r>
            <a:r>
              <a:rPr lang="el-G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l-GR" sz="20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Production</a:t>
            </a:r>
            <a:r>
              <a:rPr lang="el-G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</a:t>
            </a:r>
            <a:r>
              <a:rPr lang="el-GR" sz="20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Maintenance</a:t>
            </a:r>
            <a:r>
              <a:rPr lang="el-G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NATO </a:t>
            </a:r>
            <a:r>
              <a:rPr lang="el-GR" sz="20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Standards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l-G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POL-GRC-SMG-NSO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l-G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NMIOTC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9" name="CustomShape 14"/>
          <p:cNvSpPr/>
          <p:nvPr/>
        </p:nvSpPr>
        <p:spPr>
          <a:xfrm rot="21588600">
            <a:off x="2639160" y="4578120"/>
            <a:ext cx="2022840" cy="1892880"/>
          </a:xfrm>
          <a:prstGeom prst="rect">
            <a:avLst/>
          </a:prstGeom>
          <a:solidFill>
            <a:srgbClr val="00B050"/>
          </a:solidFill>
          <a:ln w="381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" tIns="12600" rIns="12600" bIns="12600" anchor="ctr"/>
          <a:lstStyle/>
          <a:p>
            <a:pPr algn="ctr">
              <a:lnSpc>
                <a:spcPct val="90000"/>
              </a:lnSpc>
            </a:pPr>
            <a:r>
              <a:rPr lang="en-US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MODULE 2</a:t>
            </a:r>
          </a:p>
          <a:p>
            <a:pPr algn="ctr">
              <a:lnSpc>
                <a:spcPct val="90000"/>
              </a:lnSpc>
            </a:pPr>
            <a:r>
              <a:rPr lang="el-G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NATO </a:t>
            </a:r>
            <a:r>
              <a:rPr lang="el-GR" sz="20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Use</a:t>
            </a:r>
            <a:r>
              <a:rPr lang="el-G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Civil </a:t>
            </a:r>
            <a:r>
              <a:rPr lang="el-GR" sz="20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Standards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l-GR" sz="20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May</a:t>
            </a:r>
            <a:r>
              <a:rPr lang="el-G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2018, 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l-G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POL-GRC-SMG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l-G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Greece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0" name="CustomShape 15"/>
          <p:cNvSpPr/>
          <p:nvPr/>
        </p:nvSpPr>
        <p:spPr>
          <a:xfrm rot="21588000">
            <a:off x="5028840" y="4569840"/>
            <a:ext cx="1913760" cy="1668600"/>
          </a:xfrm>
          <a:prstGeom prst="rect">
            <a:avLst/>
          </a:prstGeom>
          <a:solidFill>
            <a:srgbClr val="C00000"/>
          </a:solidFill>
          <a:ln w="381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" tIns="12600" rIns="12600" bIns="12600" anchor="ctr"/>
          <a:lstStyle/>
          <a:p>
            <a:pPr algn="ctr">
              <a:lnSpc>
                <a:spcPct val="90000"/>
              </a:lnSpc>
            </a:pPr>
            <a:r>
              <a:rPr lang="en-US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MODULE 3</a:t>
            </a:r>
          </a:p>
          <a:p>
            <a:pPr algn="ctr">
              <a:lnSpc>
                <a:spcPct val="90000"/>
              </a:lnSpc>
            </a:pPr>
            <a:r>
              <a:rPr lang="el-G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Top-</a:t>
            </a:r>
            <a:r>
              <a:rPr lang="el-GR" sz="20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Down</a:t>
            </a:r>
            <a:r>
              <a:rPr lang="el-G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</a:t>
            </a:r>
            <a:r>
              <a:rPr lang="el-GR" sz="20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Bottom</a:t>
            </a:r>
            <a:r>
              <a:rPr lang="el-G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l-GR" sz="20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Up</a:t>
            </a:r>
            <a:r>
              <a:rPr lang="el-G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l-GR" sz="20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Standardization</a:t>
            </a:r>
            <a:r>
              <a:rPr lang="el-G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l-GR" sz="20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Processes</a:t>
            </a:r>
            <a:r>
              <a:rPr lang="el-G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l-G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2020-2022 (TBD)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1" name="CustomShape 16"/>
          <p:cNvSpPr/>
          <p:nvPr/>
        </p:nvSpPr>
        <p:spPr>
          <a:xfrm rot="21588000">
            <a:off x="7295400" y="4562280"/>
            <a:ext cx="1676880" cy="1852200"/>
          </a:xfrm>
          <a:prstGeom prst="rect">
            <a:avLst/>
          </a:prstGeom>
          <a:solidFill>
            <a:srgbClr val="C00000"/>
          </a:solidFill>
          <a:ln w="381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" tIns="12600" rIns="12600" bIns="12600" anchor="ctr"/>
          <a:lstStyle/>
          <a:p>
            <a:pPr algn="ctr">
              <a:lnSpc>
                <a:spcPct val="90000"/>
              </a:lnSpc>
            </a:pPr>
            <a:r>
              <a:rPr lang="en-US" sz="2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MODULE 4</a:t>
            </a:r>
          </a:p>
          <a:p>
            <a:pPr algn="ctr">
              <a:lnSpc>
                <a:spcPct val="90000"/>
              </a:lnSpc>
            </a:pPr>
            <a:r>
              <a:rPr lang="el-GR" sz="20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Terminology</a:t>
            </a:r>
            <a:r>
              <a:rPr lang="el-G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l-G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2020-2022 (TBD)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2" name="CustomShape 17"/>
          <p:cNvSpPr/>
          <p:nvPr/>
        </p:nvSpPr>
        <p:spPr>
          <a:xfrm rot="21588000">
            <a:off x="2360534" y="3189663"/>
            <a:ext cx="1957320" cy="1036738"/>
          </a:xfrm>
          <a:prstGeom prst="rect">
            <a:avLst/>
          </a:prstGeom>
          <a:solidFill>
            <a:srgbClr val="FFFF00"/>
          </a:solidFill>
          <a:ln w="381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" tIns="12600" rIns="12600" bIns="12600" anchor="ctr"/>
          <a:lstStyle/>
          <a:p>
            <a:pPr algn="ctr">
              <a:lnSpc>
                <a:spcPct val="90000"/>
              </a:lnSpc>
            </a:pPr>
            <a:r>
              <a:rPr lang="el-G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On – Line ADL Tool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l-G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DEU-GRC-POL-NSO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3" name="CustomShape 18"/>
          <p:cNvSpPr/>
          <p:nvPr/>
        </p:nvSpPr>
        <p:spPr>
          <a:xfrm rot="21588000">
            <a:off x="4670640" y="3380400"/>
            <a:ext cx="1677240" cy="838440"/>
          </a:xfrm>
          <a:prstGeom prst="rect">
            <a:avLst/>
          </a:prstGeom>
          <a:solidFill>
            <a:srgbClr val="528CC1"/>
          </a:solidFill>
          <a:ln w="381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40" tIns="12240" rIns="12240" bIns="12240" anchor="ctr"/>
          <a:lstStyle/>
          <a:p>
            <a:pPr algn="ctr">
              <a:lnSpc>
                <a:spcPct val="90000"/>
              </a:lnSpc>
            </a:pPr>
            <a:r>
              <a:rPr lang="el-GR" sz="19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NSO Orientation Course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l-GR" sz="19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NSO, NATO HQs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" name="Picture 11" descr="http://www.geetha.mil.gr/media/site-content/logo1.png">
            <a:extLst>
              <a:ext uri="{FF2B5EF4-FFF2-40B4-BE49-F238E27FC236}">
                <a16:creationId xmlns:a16="http://schemas.microsoft.com/office/drawing/2014/main" id="{7E3E3FE3-27E2-43E2-87E3-BA00D136A35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86" y="-8678"/>
            <a:ext cx="1059814" cy="971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79712" y="15205"/>
            <a:ext cx="7164288" cy="9655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Drafting, Production and </a:t>
            </a:r>
          </a:p>
          <a:p>
            <a:pPr fontAlgn="auto">
              <a:spcAft>
                <a:spcPts val="0"/>
              </a:spcAft>
            </a:pPr>
            <a:r>
              <a:rPr lang="en-GB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of NATO Standards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Ορθογώνιο 6">
            <a:extLst>
              <a:ext uri="{FF2B5EF4-FFF2-40B4-BE49-F238E27FC236}">
                <a16:creationId xmlns:a16="http://schemas.microsoft.com/office/drawing/2014/main" id="{1A3CFD45-BEC9-4356-A584-ECDFF06B486D}"/>
              </a:ext>
            </a:extLst>
          </p:cNvPr>
          <p:cNvSpPr/>
          <p:nvPr/>
        </p:nvSpPr>
        <p:spPr>
          <a:xfrm>
            <a:off x="35496" y="4554994"/>
            <a:ext cx="910234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3638" lvl="6" indent="-442913">
              <a:buBlip>
                <a:blip r:embed="rId3"/>
              </a:buBlip>
            </a:pPr>
            <a:r>
              <a:rPr lang="en-US" b="1" dirty="0"/>
              <a:t>Monday to Friday 24 - 28 June 2019 and 30 Sep - 04 October 2019</a:t>
            </a:r>
          </a:p>
          <a:p>
            <a:pPr marL="720725" lvl="6"/>
            <a:endParaRPr lang="en-US" b="1" dirty="0"/>
          </a:p>
          <a:p>
            <a:pPr marL="1163638" lvl="6" indent="-442913">
              <a:buBlip>
                <a:blip r:embed="rId3"/>
              </a:buBlip>
            </a:pPr>
            <a:r>
              <a:rPr lang="en-US" b="1" dirty="0"/>
              <a:t>Hosted by NMIOTC, ACT Accredited NETF</a:t>
            </a:r>
            <a:endParaRPr lang="el-GR" b="1" dirty="0"/>
          </a:p>
          <a:p>
            <a:pPr marL="1163638" lvl="6" indent="-442913">
              <a:buBlip>
                <a:blip r:embed="rId3"/>
              </a:buBlip>
            </a:pPr>
            <a:r>
              <a:rPr lang="en-US" b="1" dirty="0"/>
              <a:t>Lecturers: </a:t>
            </a:r>
            <a:r>
              <a:rPr lang="en-US" dirty="0"/>
              <a:t>ACT, NSO, DEU, GRC, POL, UK, USA</a:t>
            </a:r>
          </a:p>
          <a:p>
            <a:pPr marL="1163638" lvl="6" indent="-442913">
              <a:buBlip>
                <a:blip r:embed="rId3"/>
              </a:buBlip>
            </a:pPr>
            <a:r>
              <a:rPr lang="en-US" b="1" dirty="0"/>
              <a:t>Total Participation for 2019</a:t>
            </a:r>
            <a:r>
              <a:rPr lang="el-GR" b="1" dirty="0"/>
              <a:t>:</a:t>
            </a:r>
            <a:r>
              <a:rPr lang="en-US" b="1" dirty="0"/>
              <a:t> 58 </a:t>
            </a:r>
          </a:p>
          <a:p>
            <a:pPr marL="1163638" lvl="6" indent="-442913">
              <a:buBlip>
                <a:blip r:embed="rId3"/>
              </a:buBlip>
            </a:pPr>
            <a:r>
              <a:rPr lang="en-US" b="1" dirty="0"/>
              <a:t>2020: 22-26 June </a:t>
            </a:r>
            <a:r>
              <a:rPr lang="en-US" dirty="0"/>
              <a:t>and</a:t>
            </a:r>
            <a:r>
              <a:rPr lang="en-US" b="1" dirty="0"/>
              <a:t> 05-09 October, </a:t>
            </a:r>
            <a:r>
              <a:rPr lang="en-US" dirty="0"/>
              <a:t>Calling Notices will be issued in December and will be uploaded on the NSO and NMIOTC websites </a:t>
            </a:r>
          </a:p>
        </p:txBody>
      </p:sp>
      <p:pic>
        <p:nvPicPr>
          <p:cNvPr id="8" name="Picture 5" descr="C:\Users\nikolaos\Pictures\Home_Page (2).png">
            <a:extLst>
              <a:ext uri="{FF2B5EF4-FFF2-40B4-BE49-F238E27FC236}">
                <a16:creationId xmlns:a16="http://schemas.microsoft.com/office/drawing/2014/main" id="{17A47B46-092C-4704-ACA2-73A6316E5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2377" y="2092219"/>
            <a:ext cx="539623" cy="544693"/>
          </a:xfrm>
          <a:prstGeom prst="rect">
            <a:avLst/>
          </a:prstGeom>
          <a:noFill/>
        </p:spPr>
      </p:pic>
      <p:pic>
        <p:nvPicPr>
          <p:cNvPr id="9" name="Picture 11" descr="Αποτέλεσμα εικόνας για NMIOTC">
            <a:extLst>
              <a:ext uri="{FF2B5EF4-FFF2-40B4-BE49-F238E27FC236}">
                <a16:creationId xmlns:a16="http://schemas.microsoft.com/office/drawing/2014/main" id="{C4909819-E9A4-40E0-9ABE-C1DA5E45B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0375" y="4013683"/>
            <a:ext cx="541625" cy="567445"/>
          </a:xfrm>
          <a:prstGeom prst="rect">
            <a:avLst/>
          </a:prstGeom>
          <a:noFill/>
        </p:spPr>
      </p:pic>
      <p:pic>
        <p:nvPicPr>
          <p:cNvPr id="10" name="Picture 9" descr="Αποτέλεσμα εικόνας για military university of technology in warsaw">
            <a:extLst>
              <a:ext uri="{FF2B5EF4-FFF2-40B4-BE49-F238E27FC236}">
                <a16:creationId xmlns:a16="http://schemas.microsoft.com/office/drawing/2014/main" id="{23CB150E-6E41-40ED-89FB-4D795257B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3356992"/>
            <a:ext cx="581578" cy="565780"/>
          </a:xfrm>
          <a:prstGeom prst="rect">
            <a:avLst/>
          </a:prstGeom>
          <a:noFill/>
        </p:spPr>
      </p:pic>
      <p:sp>
        <p:nvSpPr>
          <p:cNvPr id="11" name="Tytuł 1">
            <a:extLst>
              <a:ext uri="{FF2B5EF4-FFF2-40B4-BE49-F238E27FC236}">
                <a16:creationId xmlns:a16="http://schemas.microsoft.com/office/drawing/2014/main" id="{A3442D06-23DF-4C01-8FA4-74CB29D8F883}"/>
              </a:ext>
            </a:extLst>
          </p:cNvPr>
          <p:cNvSpPr txBox="1">
            <a:spLocks/>
          </p:cNvSpPr>
          <p:nvPr/>
        </p:nvSpPr>
        <p:spPr>
          <a:xfrm>
            <a:off x="107504" y="1191571"/>
            <a:ext cx="8928992" cy="1517349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CE" pitchFamily="18" charset="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CE" pitchFamily="18" charset="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CE" pitchFamily="18" charset="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CE" pitchFamily="18" charset="0"/>
              </a:defRPr>
            </a:lvl5pPr>
            <a:lvl6pPr marL="4572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CE" pitchFamily="18" charset="0"/>
              </a:defRPr>
            </a:lvl6pPr>
            <a:lvl7pPr marL="9144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CE" pitchFamily="18" charset="0"/>
              </a:defRPr>
            </a:lvl7pPr>
            <a:lvl8pPr marL="13716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CE" pitchFamily="18" charset="0"/>
              </a:defRPr>
            </a:lvl8pPr>
            <a:lvl9pPr marL="18288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CE" pitchFamily="18" charset="0"/>
              </a:defRPr>
            </a:lvl9pPr>
          </a:lstStyle>
          <a:p>
            <a:pPr>
              <a:defRPr/>
            </a:pPr>
            <a:r>
              <a:rPr lang="en-US" sz="2000" kern="0" spc="50" dirty="0">
                <a:ln w="11430"/>
                <a:solidFill>
                  <a:srgbClr val="A5002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NMIOTC - CRETE</a:t>
            </a:r>
          </a:p>
          <a:p>
            <a:pPr>
              <a:defRPr/>
            </a:pPr>
            <a:r>
              <a:rPr lang="en-US" sz="2000" kern="0" spc="50" dirty="0">
                <a:ln w="11430"/>
                <a:solidFill>
                  <a:srgbClr val="A5002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Drafting, Production and Maintenance of NATO Standards</a:t>
            </a:r>
            <a:br>
              <a:rPr lang="pl-PL" kern="0" spc="50" dirty="0">
                <a:ln w="11430"/>
                <a:solidFill>
                  <a:srgbClr val="A5002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br>
              <a:rPr lang="pl-PL" kern="0" spc="50" dirty="0">
                <a:ln w="11430"/>
                <a:solidFill>
                  <a:srgbClr val="A5002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endParaRPr lang="pl-PL" kern="0" spc="50" dirty="0">
              <a:ln w="11430"/>
              <a:solidFill>
                <a:srgbClr val="A5002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7" descr="http://www.geetha.mil.gr/media/site-content/logo1.png">
            <a:extLst>
              <a:ext uri="{FF2B5EF4-FFF2-40B4-BE49-F238E27FC236}">
                <a16:creationId xmlns:a16="http://schemas.microsoft.com/office/drawing/2014/main" id="{8D65E4A7-68ED-4541-877C-5047DA838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72105" y="2740291"/>
            <a:ext cx="599895" cy="5446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F135B0-528D-46FD-9AB5-1001D7321A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495" y="1955354"/>
            <a:ext cx="3920985" cy="2613990"/>
          </a:xfrm>
          <a:prstGeom prst="rect">
            <a:avLst/>
          </a:prstGeom>
        </p:spPr>
      </p:pic>
      <p:pic>
        <p:nvPicPr>
          <p:cNvPr id="14" name="Picture 2" descr="http://nso.nato.int/nso/SOSite/WEBUpdate/20170616/276203.jpg">
            <a:extLst>
              <a:ext uri="{FF2B5EF4-FFF2-40B4-BE49-F238E27FC236}">
                <a16:creationId xmlns:a16="http://schemas.microsoft.com/office/drawing/2014/main" id="{CD80606E-E390-4B45-94CE-5B736F4EA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49" y="1844824"/>
            <a:ext cx="3719971" cy="273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http://www.geetha.mil.gr/media/site-content/logo1.png">
            <a:extLst>
              <a:ext uri="{FF2B5EF4-FFF2-40B4-BE49-F238E27FC236}">
                <a16:creationId xmlns:a16="http://schemas.microsoft.com/office/drawing/2014/main" id="{F39125DD-3503-4B0D-BC8A-F581990D4660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86" y="-8678"/>
            <a:ext cx="1059814" cy="971639"/>
          </a:xfrm>
          <a:prstGeom prst="rect">
            <a:avLst/>
          </a:prstGeom>
          <a:noFill/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93547E39-F3D0-443B-9367-11018681A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38812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79712" y="15205"/>
            <a:ext cx="7164288" cy="9655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NATO Use of Civil Standards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F9582C8E-E09D-4E20-ACD9-D3E796802DDB}"/>
              </a:ext>
            </a:extLst>
          </p:cNvPr>
          <p:cNvSpPr txBox="1">
            <a:spLocks/>
          </p:cNvSpPr>
          <p:nvPr/>
        </p:nvSpPr>
        <p:spPr>
          <a:xfrm>
            <a:off x="107503" y="980729"/>
            <a:ext cx="9102347" cy="72008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CE" pitchFamily="18" charset="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CE" pitchFamily="18" charset="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CE" pitchFamily="18" charset="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CE" pitchFamily="18" charset="0"/>
              </a:defRPr>
            </a:lvl5pPr>
            <a:lvl6pPr marL="4572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CE" pitchFamily="18" charset="0"/>
              </a:defRPr>
            </a:lvl6pPr>
            <a:lvl7pPr marL="9144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CE" pitchFamily="18" charset="0"/>
              </a:defRPr>
            </a:lvl7pPr>
            <a:lvl8pPr marL="13716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CE" pitchFamily="18" charset="0"/>
              </a:defRPr>
            </a:lvl8pPr>
            <a:lvl9pPr marL="18288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CE" pitchFamily="18" charset="0"/>
              </a:defRPr>
            </a:lvl9pPr>
          </a:lstStyle>
          <a:p>
            <a:pPr>
              <a:defRPr/>
            </a:pPr>
            <a:r>
              <a:rPr lang="en-US" sz="2000" kern="0" spc="50" dirty="0">
                <a:ln w="11430"/>
                <a:solidFill>
                  <a:srgbClr val="A5002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ARMED FORCES OFFICERS CLUB - ATHENS</a:t>
            </a:r>
          </a:p>
          <a:p>
            <a:pPr>
              <a:defRPr/>
            </a:pPr>
            <a:r>
              <a:rPr lang="en-US" sz="2000" kern="0" spc="50" dirty="0">
                <a:ln w="11430"/>
                <a:solidFill>
                  <a:srgbClr val="A5002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NATO Use of Civil Standards Workshop</a:t>
            </a:r>
            <a:br>
              <a:rPr lang="pl-PL" sz="2000" kern="0" spc="50" dirty="0">
                <a:ln w="11430"/>
                <a:solidFill>
                  <a:srgbClr val="A5002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br>
              <a:rPr lang="pl-PL" kern="0" spc="50" dirty="0">
                <a:ln w="11430"/>
                <a:solidFill>
                  <a:srgbClr val="A5002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endParaRPr lang="pl-PL" kern="0" spc="50" dirty="0">
              <a:ln w="11430"/>
              <a:solidFill>
                <a:srgbClr val="A5002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Ορθογώνιο 6">
            <a:extLst>
              <a:ext uri="{FF2B5EF4-FFF2-40B4-BE49-F238E27FC236}">
                <a16:creationId xmlns:a16="http://schemas.microsoft.com/office/drawing/2014/main" id="{66618302-46D4-4FBB-A7B0-86A2D817795A}"/>
              </a:ext>
            </a:extLst>
          </p:cNvPr>
          <p:cNvSpPr/>
          <p:nvPr/>
        </p:nvSpPr>
        <p:spPr>
          <a:xfrm>
            <a:off x="26543" y="4228053"/>
            <a:ext cx="91023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3638" lvl="6" indent="-442913">
              <a:buBlip>
                <a:blip r:embed="rId3"/>
              </a:buBlip>
            </a:pPr>
            <a:r>
              <a:rPr lang="en-US" b="1" dirty="0"/>
              <a:t>Tuesday to Thursday</a:t>
            </a:r>
            <a:r>
              <a:rPr lang="el-GR" b="1" dirty="0"/>
              <a:t> </a:t>
            </a:r>
            <a:r>
              <a:rPr lang="en-US" b="1" dirty="0"/>
              <a:t>25-27 February 2020 </a:t>
            </a:r>
          </a:p>
          <a:p>
            <a:pPr marL="1163638" lvl="6" indent="-442913">
              <a:buBlip>
                <a:blip r:embed="rId3"/>
              </a:buBlip>
            </a:pPr>
            <a:r>
              <a:rPr lang="en-US" b="1" dirty="0"/>
              <a:t>Hosted in the Armed Forces Officers Club</a:t>
            </a:r>
            <a:endParaRPr lang="el-GR" b="1" dirty="0"/>
          </a:p>
          <a:p>
            <a:pPr marL="1163638" lvl="6" indent="-442913">
              <a:buBlip>
                <a:blip r:embed="rId3"/>
              </a:buBlip>
            </a:pPr>
            <a:r>
              <a:rPr lang="en-US" b="1" dirty="0"/>
              <a:t>Course was conducted</a:t>
            </a:r>
            <a:r>
              <a:rPr lang="en-US" dirty="0"/>
              <a:t> </a:t>
            </a:r>
            <a:r>
              <a:rPr lang="en-US" b="1" dirty="0"/>
              <a:t>under the auspices of Joint POL-GRC Authorities</a:t>
            </a:r>
            <a:endParaRPr lang="en-US" dirty="0"/>
          </a:p>
          <a:p>
            <a:pPr marL="1163638" lvl="6" indent="-442913">
              <a:buBlip>
                <a:blip r:embed="rId3"/>
              </a:buBlip>
            </a:pPr>
            <a:r>
              <a:rPr lang="en-US" dirty="0"/>
              <a:t>Education Material from AAP-03, Civil Standards SRD</a:t>
            </a:r>
            <a:r>
              <a:rPr lang="el-GR" dirty="0"/>
              <a:t> </a:t>
            </a:r>
            <a:r>
              <a:rPr lang="en-US" dirty="0"/>
              <a:t>and educational activities of SDOs</a:t>
            </a:r>
          </a:p>
          <a:p>
            <a:pPr marL="1163638" lvl="6" indent="-442913">
              <a:buBlip>
                <a:blip r:embed="rId3"/>
              </a:buBlip>
            </a:pPr>
            <a:r>
              <a:rPr lang="en-US" dirty="0"/>
              <a:t>Lecturers from NATO Bodies and SDOs</a:t>
            </a:r>
          </a:p>
          <a:p>
            <a:pPr marL="1163638" lvl="6" indent="-442913">
              <a:buBlip>
                <a:blip r:embed="rId3"/>
              </a:buBlip>
            </a:pPr>
            <a:r>
              <a:rPr lang="en-US" b="1" dirty="0"/>
              <a:t>Course fee</a:t>
            </a:r>
            <a:r>
              <a:rPr lang="en-US" dirty="0"/>
              <a:t>: 150 euro </a:t>
            </a:r>
          </a:p>
        </p:txBody>
      </p:sp>
      <p:pic>
        <p:nvPicPr>
          <p:cNvPr id="9" name="Picture 5" descr="C:\Users\nikolaos\Pictures\Home_Page (2).png">
            <a:extLst>
              <a:ext uri="{FF2B5EF4-FFF2-40B4-BE49-F238E27FC236}">
                <a16:creationId xmlns:a16="http://schemas.microsoft.com/office/drawing/2014/main" id="{0F1F0749-661C-4BEF-B163-3E067C3C5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7196" y="2077617"/>
            <a:ext cx="539623" cy="544693"/>
          </a:xfrm>
          <a:prstGeom prst="rect">
            <a:avLst/>
          </a:prstGeom>
          <a:noFill/>
        </p:spPr>
      </p:pic>
      <p:pic>
        <p:nvPicPr>
          <p:cNvPr id="11" name="Picture 10" descr="Αποτέλεσμα εικόνας για military university of technology in warsaw">
            <a:extLst>
              <a:ext uri="{FF2B5EF4-FFF2-40B4-BE49-F238E27FC236}">
                <a16:creationId xmlns:a16="http://schemas.microsoft.com/office/drawing/2014/main" id="{B84F52DC-5BE0-4148-B775-49141E978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2490" y="3342390"/>
            <a:ext cx="581578" cy="565780"/>
          </a:xfrm>
          <a:prstGeom prst="rect">
            <a:avLst/>
          </a:prstGeom>
          <a:noFill/>
        </p:spPr>
      </p:pic>
      <p:pic>
        <p:nvPicPr>
          <p:cNvPr id="12" name="Picture 7" descr="http://www.geetha.mil.gr/media/site-content/logo1.png">
            <a:extLst>
              <a:ext uri="{FF2B5EF4-FFF2-40B4-BE49-F238E27FC236}">
                <a16:creationId xmlns:a16="http://schemas.microsoft.com/office/drawing/2014/main" id="{2AC347CC-2AC1-4FF1-A0FB-FA0790EC2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6920" y="2725689"/>
            <a:ext cx="599895" cy="544693"/>
          </a:xfrm>
          <a:prstGeom prst="rect">
            <a:avLst/>
          </a:prstGeom>
          <a:noFill/>
        </p:spPr>
      </p:pic>
      <p:pic>
        <p:nvPicPr>
          <p:cNvPr id="13" name="Picture 11" descr="http://www.geetha.mil.gr/media/site-content/logo1.png">
            <a:extLst>
              <a:ext uri="{FF2B5EF4-FFF2-40B4-BE49-F238E27FC236}">
                <a16:creationId xmlns:a16="http://schemas.microsoft.com/office/drawing/2014/main" id="{FC57FE54-148F-41A9-B57E-A94C8F39310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86" y="-8678"/>
            <a:ext cx="1059814" cy="971639"/>
          </a:xfrm>
          <a:prstGeom prst="rect">
            <a:avLst/>
          </a:prstGeom>
          <a:noFill/>
        </p:spPr>
      </p:pic>
      <p:pic>
        <p:nvPicPr>
          <p:cNvPr id="14" name="Picture 2" descr="https://laed.army.gr/sites/laed.army.gr/files/styles/spotlight_169/public/general/laed_prosopsi.jpg?itok=b9ryaBIb">
            <a:extLst>
              <a:ext uri="{FF2B5EF4-FFF2-40B4-BE49-F238E27FC236}">
                <a16:creationId xmlns:a16="http://schemas.microsoft.com/office/drawing/2014/main" id="{D46284B9-BAA3-4D5A-B560-A784252ED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209" y="1898676"/>
            <a:ext cx="4103686" cy="23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AD7511D5-8C1B-4588-9165-E5B42409B1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486" y="1661152"/>
            <a:ext cx="3748880" cy="2606559"/>
          </a:xfrm>
          <a:prstGeom prst="rect">
            <a:avLst/>
          </a:prstGeom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90F9A58D-7031-4B93-9FCF-E913E202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7386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05"/>
            <a:ext cx="9144000" cy="965523"/>
          </a:xfrm>
          <a:prstGeom prst="rect">
            <a:avLst/>
          </a:prstGeom>
        </p:spPr>
        <p:txBody>
          <a:bodyPr anchor="ctr"/>
          <a:lstStyle/>
          <a:p>
            <a:r>
              <a:rPr lang="en-GB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Agenda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7584" y="1865856"/>
            <a:ext cx="7704856" cy="523220"/>
            <a:chOff x="251520" y="2276872"/>
            <a:chExt cx="8568952" cy="523220"/>
          </a:xfrm>
          <a:solidFill>
            <a:schemeClr val="accent1">
              <a:lumMod val="50000"/>
            </a:schemeClr>
          </a:solidFill>
        </p:grpSpPr>
        <p:sp>
          <p:nvSpPr>
            <p:cNvPr id="4" name="TextBox 3"/>
            <p:cNvSpPr txBox="1"/>
            <p:nvPr/>
          </p:nvSpPr>
          <p:spPr>
            <a:xfrm>
              <a:off x="864096" y="2276872"/>
              <a:ext cx="795637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INTRODUCTION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1520" y="2276872"/>
              <a:ext cx="49567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1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27584" y="2710645"/>
            <a:ext cx="7704856" cy="523220"/>
            <a:chOff x="251520" y="2276872"/>
            <a:chExt cx="8568952" cy="523220"/>
          </a:xfrm>
          <a:solidFill>
            <a:schemeClr val="accent1">
              <a:lumMod val="50000"/>
            </a:schemeClr>
          </a:solidFill>
        </p:grpSpPr>
        <p:sp>
          <p:nvSpPr>
            <p:cNvPr id="7" name="TextBox 6"/>
            <p:cNvSpPr txBox="1"/>
            <p:nvPr/>
          </p:nvSpPr>
          <p:spPr>
            <a:xfrm>
              <a:off x="864096" y="2276872"/>
              <a:ext cx="795637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RATIFICATION AND IMPLEMENTATION PLAN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1520" y="2276872"/>
              <a:ext cx="49567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2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27584" y="3573160"/>
            <a:ext cx="7704856" cy="523220"/>
            <a:chOff x="251520" y="2276872"/>
            <a:chExt cx="8568952" cy="523220"/>
          </a:xfrm>
          <a:solidFill>
            <a:schemeClr val="accent1">
              <a:lumMod val="50000"/>
            </a:schemeClr>
          </a:solidFill>
        </p:grpSpPr>
        <p:sp>
          <p:nvSpPr>
            <p:cNvPr id="13" name="TextBox 12"/>
            <p:cNvSpPr txBox="1"/>
            <p:nvPr/>
          </p:nvSpPr>
          <p:spPr>
            <a:xfrm>
              <a:off x="864096" y="2276872"/>
              <a:ext cx="795637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MANAGEMENT TOOLS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1520" y="2276872"/>
              <a:ext cx="49567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3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5" name="Picture 11" descr="http://www.geetha.mil.gr/media/site-content/logo1.png">
            <a:extLst>
              <a:ext uri="{FF2B5EF4-FFF2-40B4-BE49-F238E27FC236}">
                <a16:creationId xmlns:a16="http://schemas.microsoft.com/office/drawing/2014/main" id="{ECD5C12F-7498-4E94-8EBE-CE4AC9A8C0A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86" y="-8678"/>
            <a:ext cx="1059814" cy="971639"/>
          </a:xfrm>
          <a:prstGeom prst="rect">
            <a:avLst/>
          </a:prstGeom>
          <a:noFill/>
        </p:spPr>
      </p:pic>
      <p:grpSp>
        <p:nvGrpSpPr>
          <p:cNvPr id="16" name="Group 11">
            <a:extLst>
              <a:ext uri="{FF2B5EF4-FFF2-40B4-BE49-F238E27FC236}">
                <a16:creationId xmlns:a16="http://schemas.microsoft.com/office/drawing/2014/main" id="{8922374E-7CF9-4FCD-899B-3996F0097F7C}"/>
              </a:ext>
            </a:extLst>
          </p:cNvPr>
          <p:cNvGrpSpPr/>
          <p:nvPr/>
        </p:nvGrpSpPr>
        <p:grpSpPr>
          <a:xfrm>
            <a:off x="827584" y="4417949"/>
            <a:ext cx="7704856" cy="523220"/>
            <a:chOff x="251520" y="2276872"/>
            <a:chExt cx="8568952" cy="523220"/>
          </a:xfrm>
          <a:solidFill>
            <a:schemeClr val="accent1">
              <a:lumMod val="50000"/>
            </a:schemeClr>
          </a:solidFill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E2CA5E-F887-4E70-88A0-11A8CBD94DC4}"/>
                </a:ext>
              </a:extLst>
            </p:cNvPr>
            <p:cNvSpPr txBox="1"/>
            <p:nvPr/>
          </p:nvSpPr>
          <p:spPr>
            <a:xfrm>
              <a:off x="864096" y="2276872"/>
              <a:ext cx="795637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EDUCATION AND TRAINING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888DA01-1BC7-4F52-B1DC-E2A1E96524C2}"/>
                </a:ext>
              </a:extLst>
            </p:cNvPr>
            <p:cNvSpPr txBox="1"/>
            <p:nvPr/>
          </p:nvSpPr>
          <p:spPr>
            <a:xfrm>
              <a:off x="251520" y="2276872"/>
              <a:ext cx="49567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4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9" name="Group 11">
            <a:extLst>
              <a:ext uri="{FF2B5EF4-FFF2-40B4-BE49-F238E27FC236}">
                <a16:creationId xmlns:a16="http://schemas.microsoft.com/office/drawing/2014/main" id="{BA974E0A-1566-41E8-AA41-B7627A1088A7}"/>
              </a:ext>
            </a:extLst>
          </p:cNvPr>
          <p:cNvGrpSpPr/>
          <p:nvPr/>
        </p:nvGrpSpPr>
        <p:grpSpPr>
          <a:xfrm>
            <a:off x="827584" y="5262738"/>
            <a:ext cx="7704856" cy="523220"/>
            <a:chOff x="251520" y="2276872"/>
            <a:chExt cx="8568952" cy="523220"/>
          </a:xfrm>
          <a:solidFill>
            <a:schemeClr val="accent1">
              <a:lumMod val="50000"/>
            </a:schemeClr>
          </a:solidFill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A850F9-C5D5-4127-B39F-DA9209E574BF}"/>
                </a:ext>
              </a:extLst>
            </p:cNvPr>
            <p:cNvSpPr txBox="1"/>
            <p:nvPr/>
          </p:nvSpPr>
          <p:spPr>
            <a:xfrm>
              <a:off x="864096" y="2276872"/>
              <a:ext cx="795637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/>
                  </a:solidFill>
                  <a:latin typeface="Calibri" panose="020F0502020204030204" pitchFamily="34" charset="0"/>
                </a:rPr>
                <a:t>CONCLUSION</a:t>
              </a:r>
              <a:endParaRPr lang="en-US" sz="28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01DB3DA-3281-4FB5-B16F-9951251C21DF}"/>
                </a:ext>
              </a:extLst>
            </p:cNvPr>
            <p:cNvSpPr txBox="1"/>
            <p:nvPr/>
          </p:nvSpPr>
          <p:spPr>
            <a:xfrm>
              <a:off x="251520" y="2276872"/>
              <a:ext cx="49567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/>
                  </a:solidFill>
                  <a:latin typeface="Calibri" panose="020F0502020204030204" pitchFamily="34" charset="0"/>
                </a:rPr>
                <a:t>5</a:t>
              </a:r>
              <a:endParaRPr lang="en-US" sz="28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8691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1" name="Γράφημα 5"/>
          <p:cNvGraphicFramePr/>
          <p:nvPr>
            <p:extLst>
              <p:ext uri="{D42A27DB-BD31-4B8C-83A1-F6EECF244321}">
                <p14:modId xmlns:p14="http://schemas.microsoft.com/office/powerpoint/2010/main" val="1953249826"/>
              </p:ext>
            </p:extLst>
          </p:nvPr>
        </p:nvGraphicFramePr>
        <p:xfrm>
          <a:off x="155520" y="1397160"/>
          <a:ext cx="8736480" cy="527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5" name="CustomShape 1"/>
          <p:cNvSpPr/>
          <p:nvPr/>
        </p:nvSpPr>
        <p:spPr>
          <a:xfrm>
            <a:off x="7560" y="2520"/>
            <a:ext cx="9143640" cy="1194840"/>
          </a:xfrm>
          <a:prstGeom prst="rect">
            <a:avLst/>
          </a:prstGeom>
          <a:solidFill>
            <a:srgbClr val="EAEDF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6" name="CustomShape 2"/>
          <p:cNvSpPr/>
          <p:nvPr/>
        </p:nvSpPr>
        <p:spPr>
          <a:xfrm>
            <a:off x="155520" y="-617400"/>
            <a:ext cx="1085400" cy="12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7" name="CustomShape 3"/>
          <p:cNvSpPr/>
          <p:nvPr/>
        </p:nvSpPr>
        <p:spPr>
          <a:xfrm>
            <a:off x="155520" y="-617400"/>
            <a:ext cx="1085400" cy="12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68" name="Picture 6"/>
          <p:cNvPicPr/>
          <p:nvPr/>
        </p:nvPicPr>
        <p:blipFill>
          <a:blip r:embed="rId4"/>
          <a:stretch/>
        </p:blipFill>
        <p:spPr>
          <a:xfrm>
            <a:off x="0" y="0"/>
            <a:ext cx="1971720" cy="1196280"/>
          </a:xfrm>
          <a:prstGeom prst="rect">
            <a:avLst/>
          </a:prstGeom>
          <a:ln>
            <a:noFill/>
          </a:ln>
        </p:spPr>
      </p:pic>
      <p:sp>
        <p:nvSpPr>
          <p:cNvPr id="569" name="CustomShape 4"/>
          <p:cNvSpPr/>
          <p:nvPr/>
        </p:nvSpPr>
        <p:spPr>
          <a:xfrm>
            <a:off x="1999440" y="260640"/>
            <a:ext cx="71442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600" b="1" strike="noStrike" spc="97" dirty="0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r>
              <a:rPr lang="en-US" sz="3600" b="1" strike="noStrike" spc="97" dirty="0" err="1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onclusion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" name="Picture 11" descr="http://www.geetha.mil.gr/media/site-content/logo1.png">
            <a:extLst>
              <a:ext uri="{FF2B5EF4-FFF2-40B4-BE49-F238E27FC236}">
                <a16:creationId xmlns:a16="http://schemas.microsoft.com/office/drawing/2014/main" id="{92BAAE7A-2A5C-4308-A789-76AB28882A3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86" y="-8678"/>
            <a:ext cx="1059814" cy="971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05"/>
            <a:ext cx="9144000" cy="965523"/>
          </a:xfrm>
          <a:prstGeom prst="rect">
            <a:avLst/>
          </a:prstGeom>
        </p:spPr>
        <p:txBody>
          <a:bodyPr anchor="ctr"/>
          <a:lstStyle/>
          <a:p>
            <a:r>
              <a:rPr lang="en-GB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Agenda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7584" y="1865856"/>
            <a:ext cx="7704856" cy="523220"/>
            <a:chOff x="251520" y="2276872"/>
            <a:chExt cx="8568952" cy="523220"/>
          </a:xfrm>
          <a:solidFill>
            <a:schemeClr val="accent1">
              <a:lumMod val="50000"/>
            </a:schemeClr>
          </a:solidFill>
        </p:grpSpPr>
        <p:sp>
          <p:nvSpPr>
            <p:cNvPr id="4" name="TextBox 3"/>
            <p:cNvSpPr txBox="1"/>
            <p:nvPr/>
          </p:nvSpPr>
          <p:spPr>
            <a:xfrm>
              <a:off x="864096" y="2276872"/>
              <a:ext cx="795637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Calibri" panose="020F0502020204030204" pitchFamily="34" charset="0"/>
                </a:rPr>
                <a:t>INTRODUCTION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1520" y="2276872"/>
              <a:ext cx="49567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/>
                  </a:solidFill>
                  <a:latin typeface="Calibri" panose="020F0502020204030204" pitchFamily="34" charset="0"/>
                </a:rPr>
                <a:t>1</a:t>
              </a:r>
              <a:endParaRPr lang="en-US" sz="28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27584" y="2710645"/>
            <a:ext cx="7704856" cy="523220"/>
            <a:chOff x="251520" y="2276872"/>
            <a:chExt cx="8568952" cy="523220"/>
          </a:xfrm>
          <a:solidFill>
            <a:schemeClr val="accent1">
              <a:lumMod val="50000"/>
            </a:schemeClr>
          </a:solidFill>
        </p:grpSpPr>
        <p:sp>
          <p:nvSpPr>
            <p:cNvPr id="7" name="TextBox 6"/>
            <p:cNvSpPr txBox="1"/>
            <p:nvPr/>
          </p:nvSpPr>
          <p:spPr>
            <a:xfrm>
              <a:off x="864096" y="2276872"/>
              <a:ext cx="795637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RATIFICATION AND IMPLEMENTATION PLAN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1520" y="2276872"/>
              <a:ext cx="49567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2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27584" y="3573160"/>
            <a:ext cx="7704856" cy="523220"/>
            <a:chOff x="251520" y="2276872"/>
            <a:chExt cx="8568952" cy="523220"/>
          </a:xfrm>
          <a:solidFill>
            <a:schemeClr val="accent1">
              <a:lumMod val="50000"/>
            </a:schemeClr>
          </a:solidFill>
        </p:grpSpPr>
        <p:sp>
          <p:nvSpPr>
            <p:cNvPr id="13" name="TextBox 12"/>
            <p:cNvSpPr txBox="1"/>
            <p:nvPr/>
          </p:nvSpPr>
          <p:spPr>
            <a:xfrm>
              <a:off x="864096" y="2276872"/>
              <a:ext cx="795637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MANAGEMENT TOOLS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1520" y="2276872"/>
              <a:ext cx="49567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3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5" name="Picture 11" descr="http://www.geetha.mil.gr/media/site-content/logo1.png">
            <a:extLst>
              <a:ext uri="{FF2B5EF4-FFF2-40B4-BE49-F238E27FC236}">
                <a16:creationId xmlns:a16="http://schemas.microsoft.com/office/drawing/2014/main" id="{ECD5C12F-7498-4E94-8EBE-CE4AC9A8C0A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86" y="-8678"/>
            <a:ext cx="1059814" cy="971639"/>
          </a:xfrm>
          <a:prstGeom prst="rect">
            <a:avLst/>
          </a:prstGeom>
          <a:noFill/>
        </p:spPr>
      </p:pic>
      <p:grpSp>
        <p:nvGrpSpPr>
          <p:cNvPr id="16" name="Group 11">
            <a:extLst>
              <a:ext uri="{FF2B5EF4-FFF2-40B4-BE49-F238E27FC236}">
                <a16:creationId xmlns:a16="http://schemas.microsoft.com/office/drawing/2014/main" id="{8922374E-7CF9-4FCD-899B-3996F0097F7C}"/>
              </a:ext>
            </a:extLst>
          </p:cNvPr>
          <p:cNvGrpSpPr/>
          <p:nvPr/>
        </p:nvGrpSpPr>
        <p:grpSpPr>
          <a:xfrm>
            <a:off x="827584" y="4417949"/>
            <a:ext cx="7704856" cy="523220"/>
            <a:chOff x="251520" y="2276872"/>
            <a:chExt cx="8568952" cy="523220"/>
          </a:xfrm>
          <a:solidFill>
            <a:schemeClr val="accent1">
              <a:lumMod val="50000"/>
            </a:schemeClr>
          </a:solidFill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E2CA5E-F887-4E70-88A0-11A8CBD94DC4}"/>
                </a:ext>
              </a:extLst>
            </p:cNvPr>
            <p:cNvSpPr txBox="1"/>
            <p:nvPr/>
          </p:nvSpPr>
          <p:spPr>
            <a:xfrm>
              <a:off x="864096" y="2276872"/>
              <a:ext cx="795637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EDUCATION AND TRAINING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888DA01-1BC7-4F52-B1DC-E2A1E96524C2}"/>
                </a:ext>
              </a:extLst>
            </p:cNvPr>
            <p:cNvSpPr txBox="1"/>
            <p:nvPr/>
          </p:nvSpPr>
          <p:spPr>
            <a:xfrm>
              <a:off x="251520" y="2276872"/>
              <a:ext cx="49567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4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9" name="Group 11">
            <a:extLst>
              <a:ext uri="{FF2B5EF4-FFF2-40B4-BE49-F238E27FC236}">
                <a16:creationId xmlns:a16="http://schemas.microsoft.com/office/drawing/2014/main" id="{BA974E0A-1566-41E8-AA41-B7627A1088A7}"/>
              </a:ext>
            </a:extLst>
          </p:cNvPr>
          <p:cNvGrpSpPr/>
          <p:nvPr/>
        </p:nvGrpSpPr>
        <p:grpSpPr>
          <a:xfrm>
            <a:off x="827584" y="5262738"/>
            <a:ext cx="7704856" cy="523220"/>
            <a:chOff x="251520" y="2276872"/>
            <a:chExt cx="8568952" cy="523220"/>
          </a:xfrm>
          <a:solidFill>
            <a:schemeClr val="accent1">
              <a:lumMod val="50000"/>
            </a:schemeClr>
          </a:solidFill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A850F9-C5D5-4127-B39F-DA9209E574BF}"/>
                </a:ext>
              </a:extLst>
            </p:cNvPr>
            <p:cNvSpPr txBox="1"/>
            <p:nvPr/>
          </p:nvSpPr>
          <p:spPr>
            <a:xfrm>
              <a:off x="864096" y="2276872"/>
              <a:ext cx="795637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CONCLUSION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01DB3DA-3281-4FB5-B16F-9951251C21DF}"/>
                </a:ext>
              </a:extLst>
            </p:cNvPr>
            <p:cNvSpPr txBox="1"/>
            <p:nvPr/>
          </p:nvSpPr>
          <p:spPr>
            <a:xfrm>
              <a:off x="251520" y="2276872"/>
              <a:ext cx="49567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5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4457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CustomShape 1"/>
          <p:cNvSpPr/>
          <p:nvPr/>
        </p:nvSpPr>
        <p:spPr>
          <a:xfrm>
            <a:off x="7560" y="2520"/>
            <a:ext cx="9143640" cy="1194840"/>
          </a:xfrm>
          <a:prstGeom prst="rect">
            <a:avLst/>
          </a:prstGeom>
          <a:solidFill>
            <a:srgbClr val="EAEDF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3" name="CustomShape 2"/>
          <p:cNvSpPr/>
          <p:nvPr/>
        </p:nvSpPr>
        <p:spPr>
          <a:xfrm>
            <a:off x="155520" y="-617400"/>
            <a:ext cx="1085400" cy="12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4" name="CustomShape 3"/>
          <p:cNvSpPr/>
          <p:nvPr/>
        </p:nvSpPr>
        <p:spPr>
          <a:xfrm>
            <a:off x="155520" y="-617400"/>
            <a:ext cx="1085400" cy="12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75" name="Picture 6"/>
          <p:cNvPicPr/>
          <p:nvPr/>
        </p:nvPicPr>
        <p:blipFill>
          <a:blip r:embed="rId3"/>
          <a:stretch/>
        </p:blipFill>
        <p:spPr>
          <a:xfrm>
            <a:off x="0" y="0"/>
            <a:ext cx="1971720" cy="1196280"/>
          </a:xfrm>
          <a:prstGeom prst="rect">
            <a:avLst/>
          </a:prstGeom>
          <a:ln>
            <a:noFill/>
          </a:ln>
        </p:spPr>
      </p:pic>
      <p:sp>
        <p:nvSpPr>
          <p:cNvPr id="576" name="CustomShape 4"/>
          <p:cNvSpPr/>
          <p:nvPr/>
        </p:nvSpPr>
        <p:spPr>
          <a:xfrm>
            <a:off x="1999440" y="260640"/>
            <a:ext cx="71442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600" b="1" strike="noStrike" spc="97" dirty="0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r>
              <a:rPr lang="en-US" sz="3600" b="1" strike="noStrike" spc="97" dirty="0" err="1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onclusion</a:t>
            </a:r>
            <a:endParaRPr lang="en-US" sz="3600" b="1" strike="noStrike" spc="97" dirty="0">
              <a:solidFill>
                <a:srgbClr val="27568B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9" name="CustomShape 5"/>
          <p:cNvSpPr/>
          <p:nvPr/>
        </p:nvSpPr>
        <p:spPr>
          <a:xfrm>
            <a:off x="2616224" y="3113319"/>
            <a:ext cx="1511280" cy="4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2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171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2" name="Ομάδα 1"/>
          <p:cNvGrpSpPr/>
          <p:nvPr/>
        </p:nvGrpSpPr>
        <p:grpSpPr>
          <a:xfrm>
            <a:off x="15480" y="1198210"/>
            <a:ext cx="9143280" cy="5660640"/>
            <a:chOff x="0" y="1196640"/>
            <a:chExt cx="9143280" cy="5660640"/>
          </a:xfrm>
        </p:grpSpPr>
        <p:graphicFrame>
          <p:nvGraphicFramePr>
            <p:cNvPr id="578" name="Γράφημα 93"/>
            <p:cNvGraphicFramePr/>
            <p:nvPr>
              <p:extLst>
                <p:ext uri="{D42A27DB-BD31-4B8C-83A1-F6EECF244321}">
                  <p14:modId xmlns:p14="http://schemas.microsoft.com/office/powerpoint/2010/main" val="1505897279"/>
                </p:ext>
              </p:extLst>
            </p:nvPr>
          </p:nvGraphicFramePr>
          <p:xfrm>
            <a:off x="0" y="1196640"/>
            <a:ext cx="9143280" cy="56606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80" name="CustomShape 6"/>
            <p:cNvSpPr/>
            <p:nvPr/>
          </p:nvSpPr>
          <p:spPr>
            <a:xfrm>
              <a:off x="152640" y="1196640"/>
              <a:ext cx="830160" cy="223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81" name="CustomShape 7"/>
          <p:cNvSpPr/>
          <p:nvPr/>
        </p:nvSpPr>
        <p:spPr>
          <a:xfrm>
            <a:off x="7560" y="3325899"/>
            <a:ext cx="954692" cy="32867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2" name="CustomShape 8"/>
          <p:cNvSpPr/>
          <p:nvPr/>
        </p:nvSpPr>
        <p:spPr>
          <a:xfrm>
            <a:off x="566432" y="3234454"/>
            <a:ext cx="822600" cy="4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GRC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" name="Picture 11" descr="http://www.geetha.mil.gr/media/site-content/logo1.png">
            <a:extLst>
              <a:ext uri="{FF2B5EF4-FFF2-40B4-BE49-F238E27FC236}">
                <a16:creationId xmlns:a16="http://schemas.microsoft.com/office/drawing/2014/main" id="{968D4975-A421-48C2-94E1-85F1B23C16F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86" y="-8678"/>
            <a:ext cx="1059814" cy="971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5205"/>
            <a:ext cx="9144000" cy="9655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Way Ahead 2019</a:t>
            </a:r>
            <a:endParaRPr lang="en-US" sz="3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2EE5DE-0EE8-4824-A382-B29B84400AAD}"/>
              </a:ext>
            </a:extLst>
          </p:cNvPr>
          <p:cNvSpPr txBox="1"/>
          <p:nvPr/>
        </p:nvSpPr>
        <p:spPr>
          <a:xfrm>
            <a:off x="511290" y="980728"/>
            <a:ext cx="846043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CHALLENGES</a:t>
            </a:r>
          </a:p>
          <a:p>
            <a:r>
              <a:rPr lang="en-US" sz="2200" dirty="0"/>
              <a:t>Compatibility between </a:t>
            </a:r>
            <a:r>
              <a:rPr lang="en-US" sz="2200" dirty="0" err="1"/>
              <a:t>Defence</a:t>
            </a:r>
            <a:r>
              <a:rPr lang="en-US" sz="2200" dirty="0"/>
              <a:t> Planning and Standardization</a:t>
            </a:r>
          </a:p>
          <a:p>
            <a:r>
              <a:rPr lang="en-US" sz="2200" dirty="0"/>
              <a:t>DPCS 2019</a:t>
            </a:r>
          </a:p>
          <a:p>
            <a:r>
              <a:rPr lang="en-US" sz="2200" dirty="0"/>
              <a:t>National Terminology Regulation Review / Update</a:t>
            </a:r>
          </a:p>
          <a:p>
            <a:r>
              <a:rPr lang="en-US" sz="2200" dirty="0"/>
              <a:t>Custodianship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NO RESPONSE</a:t>
            </a:r>
          </a:p>
          <a:p>
            <a:r>
              <a:rPr lang="en-US" sz="2200" dirty="0"/>
              <a:t>Confront “No Response”</a:t>
            </a:r>
          </a:p>
          <a:p>
            <a:r>
              <a:rPr lang="en-US" sz="2200" dirty="0"/>
              <a:t>New Ratification Drafts timelines</a:t>
            </a:r>
          </a:p>
          <a:p>
            <a:endParaRPr lang="en-US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ENHANCE EDUCATION</a:t>
            </a:r>
          </a:p>
          <a:p>
            <a:r>
              <a:rPr lang="en-US" sz="2200" dirty="0"/>
              <a:t>National education programs</a:t>
            </a:r>
          </a:p>
          <a:p>
            <a:r>
              <a:rPr lang="en-US" sz="2200" dirty="0"/>
              <a:t>Support NATO modules</a:t>
            </a:r>
          </a:p>
          <a:p>
            <a:r>
              <a:rPr lang="en-US" sz="2200" dirty="0"/>
              <a:t>Organize SMG modules 1 and 2 for 2020 </a:t>
            </a:r>
          </a:p>
        </p:txBody>
      </p:sp>
      <p:pic>
        <p:nvPicPr>
          <p:cNvPr id="5" name="Picture 11" descr="http://www.geetha.mil.gr/media/site-content/logo1.png">
            <a:extLst>
              <a:ext uri="{FF2B5EF4-FFF2-40B4-BE49-F238E27FC236}">
                <a16:creationId xmlns:a16="http://schemas.microsoft.com/office/drawing/2014/main" id="{2C87BA1D-426B-4C32-BE21-49EC86DBA81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86" y="-8678"/>
            <a:ext cx="1059814" cy="971639"/>
          </a:xfrm>
          <a:prstGeom prst="rect">
            <a:avLst/>
          </a:prstGeom>
          <a:noFill/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FA407621-6BCA-444C-8BD8-97FF2DFDE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1164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CustomShape 1"/>
          <p:cNvSpPr/>
          <p:nvPr/>
        </p:nvSpPr>
        <p:spPr>
          <a:xfrm>
            <a:off x="7560" y="2520"/>
            <a:ext cx="9143640" cy="1194840"/>
          </a:xfrm>
          <a:prstGeom prst="rect">
            <a:avLst/>
          </a:prstGeom>
          <a:solidFill>
            <a:srgbClr val="EAEDF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4" name="CustomShape 2"/>
          <p:cNvSpPr/>
          <p:nvPr/>
        </p:nvSpPr>
        <p:spPr>
          <a:xfrm>
            <a:off x="155520" y="-617400"/>
            <a:ext cx="1085400" cy="12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5" name="CustomShape 3"/>
          <p:cNvSpPr/>
          <p:nvPr/>
        </p:nvSpPr>
        <p:spPr>
          <a:xfrm>
            <a:off x="155520" y="-617400"/>
            <a:ext cx="1085400" cy="12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86" name="Picture 6"/>
          <p:cNvPicPr/>
          <p:nvPr/>
        </p:nvPicPr>
        <p:blipFill>
          <a:blip r:embed="rId3"/>
          <a:stretch/>
        </p:blipFill>
        <p:spPr>
          <a:xfrm>
            <a:off x="0" y="0"/>
            <a:ext cx="1971720" cy="1196280"/>
          </a:xfrm>
          <a:prstGeom prst="rect">
            <a:avLst/>
          </a:prstGeom>
          <a:ln>
            <a:noFill/>
          </a:ln>
        </p:spPr>
      </p:pic>
      <p:sp>
        <p:nvSpPr>
          <p:cNvPr id="588" name="CustomShape 4"/>
          <p:cNvSpPr/>
          <p:nvPr/>
        </p:nvSpPr>
        <p:spPr>
          <a:xfrm>
            <a:off x="3211200" y="1097639"/>
            <a:ext cx="5144760" cy="5570789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1DEEF">
              <a:alpha val="90000"/>
            </a:srgbClr>
          </a:solidFill>
          <a:ln w="12600">
            <a:solidFill>
              <a:srgbClr val="D1DEE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47680" tIns="123840" rIns="247680" bIns="123840" anchor="ctr"/>
          <a:lstStyle/>
          <a:p>
            <a:pPr>
              <a:lnSpc>
                <a:spcPct val="90000"/>
              </a:lnSpc>
            </a:pPr>
            <a:r>
              <a:rPr lang="el-GR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National</a:t>
            </a:r>
            <a:r>
              <a:rPr lang="el-GR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l-GR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Standardization</a:t>
            </a:r>
            <a:r>
              <a:rPr lang="el-GR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Policy and </a:t>
            </a:r>
            <a:r>
              <a:rPr lang="el-GR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Strategy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lvl="2" indent="-22824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l-GR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Harmonization</a:t>
            </a:r>
            <a:r>
              <a:rPr lang="el-G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</a:t>
            </a:r>
            <a:r>
              <a:rPr lang="el-GR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defence</a:t>
            </a:r>
            <a:r>
              <a:rPr lang="el-G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l-GR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planning</a:t>
            </a:r>
            <a:r>
              <a:rPr lang="el-G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l-GR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priorities</a:t>
            </a:r>
            <a:endParaRPr lang="el-G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lvl="2" indent="-22824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l-GR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Synchronization</a:t>
            </a:r>
            <a:r>
              <a:rPr lang="el-G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l-GR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between</a:t>
            </a:r>
            <a:r>
              <a:rPr lang="el-G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NATO and </a:t>
            </a:r>
            <a:r>
              <a:rPr lang="el-GR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National</a:t>
            </a:r>
            <a:r>
              <a:rPr lang="el-G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l-GR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capabilities</a:t>
            </a:r>
            <a:r>
              <a:rPr lang="el-G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l-GR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development</a:t>
            </a:r>
            <a:r>
              <a:rPr lang="el-G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l-GR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process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lvl="2" indent="-22824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l-G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Adoption</a:t>
            </a:r>
            <a:r>
              <a:rPr lang="el-G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the </a:t>
            </a:r>
            <a:r>
              <a:rPr lang="el-G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best</a:t>
            </a:r>
            <a:r>
              <a:rPr lang="el-G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l-G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practice</a:t>
            </a:r>
            <a:r>
              <a:rPr lang="el-G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l-G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model</a:t>
            </a:r>
            <a:r>
              <a:rPr lang="el-G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</a:t>
            </a:r>
            <a:r>
              <a:rPr lang="el-G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standardization</a:t>
            </a:r>
            <a:r>
              <a:rPr lang="el-G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l-G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governance</a:t>
            </a:r>
            <a:endParaRPr lang="en-US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lvl="2" indent="-22824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l-G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Standardization</a:t>
            </a:r>
            <a:r>
              <a:rPr lang="el-G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l-G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Management</a:t>
            </a:r>
            <a:r>
              <a:rPr lang="el-G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l-G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tools</a:t>
            </a:r>
            <a:r>
              <a:rPr lang="el-G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</a:t>
            </a:r>
            <a:r>
              <a:rPr lang="el-G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place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lvl="2" indent="-22824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l-G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Standards</a:t>
            </a:r>
            <a:r>
              <a:rPr lang="el-G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l-G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Implementation</a:t>
            </a:r>
            <a:r>
              <a:rPr lang="el-G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l-G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Tracking</a:t>
            </a:r>
            <a:r>
              <a:rPr lang="el-G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l-G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Mechanisms</a:t>
            </a:r>
            <a:r>
              <a:rPr lang="el-G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/</a:t>
            </a:r>
            <a:r>
              <a:rPr lang="el-G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Tools</a:t>
            </a:r>
            <a:r>
              <a:rPr lang="el-G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</a:t>
            </a:r>
            <a:r>
              <a:rPr lang="el-G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place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lvl="2" indent="-22824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l-G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Conformity</a:t>
            </a:r>
            <a:r>
              <a:rPr lang="el-G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l-G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Assessment</a:t>
            </a:r>
            <a:r>
              <a:rPr lang="el-G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lang="el-G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Mechanisms</a:t>
            </a:r>
            <a:r>
              <a:rPr lang="el-G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</a:t>
            </a:r>
            <a:r>
              <a:rPr lang="el-G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Tools</a:t>
            </a:r>
            <a:r>
              <a:rPr lang="el-G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</a:t>
            </a:r>
            <a:r>
              <a:rPr lang="el-G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place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lvl="2" indent="-22824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l-G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Education</a:t>
            </a:r>
            <a:r>
              <a:rPr lang="el-G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</a:t>
            </a:r>
            <a:r>
              <a:rPr lang="el-G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Training</a:t>
            </a:r>
            <a:r>
              <a:rPr lang="el-G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l-G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Programmes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lvl="2" indent="-22824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l-G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Collaboration</a:t>
            </a:r>
            <a:r>
              <a:rPr lang="el-G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l-G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with</a:t>
            </a:r>
            <a:r>
              <a:rPr lang="el-G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l-GR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National</a:t>
            </a:r>
            <a:r>
              <a:rPr lang="el-G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SDO</a:t>
            </a:r>
            <a:endParaRPr lang="el-G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lvl="2" indent="-22824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9" name="CustomShape 5"/>
          <p:cNvSpPr/>
          <p:nvPr/>
        </p:nvSpPr>
        <p:spPr>
          <a:xfrm>
            <a:off x="155520" y="1298520"/>
            <a:ext cx="3055680" cy="513972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10680" tIns="225000" rIns="171360" bIns="224640" anchor="ctr"/>
          <a:lstStyle/>
          <a:p>
            <a:pPr algn="ctr">
              <a:lnSpc>
                <a:spcPct val="90000"/>
              </a:lnSpc>
            </a:pPr>
            <a:r>
              <a:rPr lang="el-GR" sz="4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Level of Ambition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0" name="CustomShape 6"/>
          <p:cNvSpPr/>
          <p:nvPr/>
        </p:nvSpPr>
        <p:spPr>
          <a:xfrm>
            <a:off x="1999440" y="260640"/>
            <a:ext cx="71442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600" b="1" strike="noStrike" spc="97" dirty="0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r>
              <a:rPr lang="en-US" sz="3600" b="1" strike="noStrike" spc="97" dirty="0" err="1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onclusion</a:t>
            </a:r>
            <a:endParaRPr lang="en-US" sz="3600" b="1" strike="noStrike" spc="97" dirty="0">
              <a:solidFill>
                <a:srgbClr val="27568B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" name="Picture 11" descr="http://www.geetha.mil.gr/media/site-content/logo1.png">
            <a:extLst>
              <a:ext uri="{FF2B5EF4-FFF2-40B4-BE49-F238E27FC236}">
                <a16:creationId xmlns:a16="http://schemas.microsoft.com/office/drawing/2014/main" id="{F84174D9-7502-44CB-ACDF-0A805D81ABE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86" y="-8678"/>
            <a:ext cx="1059814" cy="971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CustomShape 1"/>
          <p:cNvSpPr/>
          <p:nvPr/>
        </p:nvSpPr>
        <p:spPr>
          <a:xfrm>
            <a:off x="7560" y="2520"/>
            <a:ext cx="9143640" cy="1194840"/>
          </a:xfrm>
          <a:prstGeom prst="rect">
            <a:avLst/>
          </a:prstGeom>
          <a:solidFill>
            <a:srgbClr val="EAEDF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0" name="CustomShape 2"/>
          <p:cNvSpPr/>
          <p:nvPr/>
        </p:nvSpPr>
        <p:spPr>
          <a:xfrm>
            <a:off x="155520" y="-617400"/>
            <a:ext cx="1085400" cy="12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1" name="CustomShape 3"/>
          <p:cNvSpPr/>
          <p:nvPr/>
        </p:nvSpPr>
        <p:spPr>
          <a:xfrm>
            <a:off x="155520" y="-617400"/>
            <a:ext cx="1085400" cy="12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52" name="Picture 6"/>
          <p:cNvPicPr/>
          <p:nvPr/>
        </p:nvPicPr>
        <p:blipFill>
          <a:blip r:embed="rId3"/>
          <a:stretch/>
        </p:blipFill>
        <p:spPr>
          <a:xfrm>
            <a:off x="0" y="0"/>
            <a:ext cx="1971720" cy="1196280"/>
          </a:xfrm>
          <a:prstGeom prst="rect">
            <a:avLst/>
          </a:prstGeom>
          <a:ln>
            <a:noFill/>
          </a:ln>
        </p:spPr>
      </p:pic>
      <p:sp>
        <p:nvSpPr>
          <p:cNvPr id="653" name="CustomShape 4"/>
          <p:cNvSpPr/>
          <p:nvPr/>
        </p:nvSpPr>
        <p:spPr>
          <a:xfrm>
            <a:off x="1999440" y="260640"/>
            <a:ext cx="71442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600" b="1" strike="noStrike" spc="97" dirty="0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r>
              <a:rPr lang="en-US" sz="3600" b="1" strike="noStrike" spc="97" dirty="0" err="1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onclusion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55" name="Picture 2"/>
          <p:cNvPicPr/>
          <p:nvPr/>
        </p:nvPicPr>
        <p:blipFill>
          <a:blip r:embed="rId4"/>
          <a:stretch/>
        </p:blipFill>
        <p:spPr>
          <a:xfrm>
            <a:off x="6551640" y="2497680"/>
            <a:ext cx="1058400" cy="1058400"/>
          </a:xfrm>
          <a:prstGeom prst="rect">
            <a:avLst/>
          </a:prstGeom>
          <a:ln w="9360">
            <a:noFill/>
          </a:ln>
        </p:spPr>
      </p:pic>
      <p:pic>
        <p:nvPicPr>
          <p:cNvPr id="656" name="Picture 3"/>
          <p:cNvPicPr/>
          <p:nvPr/>
        </p:nvPicPr>
        <p:blipFill>
          <a:blip r:embed="rId5"/>
          <a:stretch/>
        </p:blipFill>
        <p:spPr>
          <a:xfrm>
            <a:off x="4015080" y="3096000"/>
            <a:ext cx="1240920" cy="1058400"/>
          </a:xfrm>
          <a:prstGeom prst="rect">
            <a:avLst/>
          </a:prstGeom>
          <a:ln w="9360">
            <a:noFill/>
          </a:ln>
        </p:spPr>
      </p:pic>
      <p:pic>
        <p:nvPicPr>
          <p:cNvPr id="657" name="Picture 4"/>
          <p:cNvPicPr/>
          <p:nvPr/>
        </p:nvPicPr>
        <p:blipFill>
          <a:blip r:embed="rId6"/>
          <a:stretch/>
        </p:blipFill>
        <p:spPr>
          <a:xfrm>
            <a:off x="271440" y="2689560"/>
            <a:ext cx="1240920" cy="766440"/>
          </a:xfrm>
          <a:prstGeom prst="rect">
            <a:avLst/>
          </a:prstGeom>
          <a:ln w="9360">
            <a:noFill/>
          </a:ln>
        </p:spPr>
      </p:pic>
      <p:pic>
        <p:nvPicPr>
          <p:cNvPr id="658" name="Picture 5"/>
          <p:cNvPicPr/>
          <p:nvPr/>
        </p:nvPicPr>
        <p:blipFill>
          <a:blip r:embed="rId7"/>
          <a:stretch/>
        </p:blipFill>
        <p:spPr>
          <a:xfrm>
            <a:off x="2057400" y="2665440"/>
            <a:ext cx="1240920" cy="590040"/>
          </a:xfrm>
          <a:prstGeom prst="rect">
            <a:avLst/>
          </a:prstGeom>
          <a:ln w="9360">
            <a:noFill/>
          </a:ln>
        </p:spPr>
      </p:pic>
      <p:sp>
        <p:nvSpPr>
          <p:cNvPr id="659" name="CustomShape 5"/>
          <p:cNvSpPr/>
          <p:nvPr/>
        </p:nvSpPr>
        <p:spPr>
          <a:xfrm>
            <a:off x="3232080" y="2284920"/>
            <a:ext cx="2839680" cy="423360"/>
          </a:xfrm>
          <a:custGeom>
            <a:avLst/>
            <a:gdLst/>
            <a:ahLst/>
            <a:cxnLst/>
            <a:rect l="l" t="t" r="r" b="b"/>
            <a:pathLst>
              <a:path w="7890" h="1179">
                <a:moveTo>
                  <a:pt x="0" y="1216"/>
                </a:moveTo>
                <a:lnTo>
                  <a:pt x="1216" y="1216"/>
                </a:lnTo>
                <a:lnTo>
                  <a:pt x="180" y="90"/>
                </a:lnTo>
                <a:lnTo>
                  <a:pt x="6673" y="0"/>
                </a:lnTo>
                <a:lnTo>
                  <a:pt x="1216" y="1216"/>
                </a:lnTo>
                <a:lnTo>
                  <a:pt x="270" y="90"/>
                </a:lnTo>
                <a:lnTo>
                  <a:pt x="7889" y="-39"/>
                </a:lnTo>
                <a:lnTo>
                  <a:pt x="1216" y="1216"/>
                </a:lnTo>
                <a:close/>
              </a:path>
            </a:pathLst>
          </a:cu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/>
          <a:lstStyle/>
          <a:p>
            <a:pPr algn="ctr">
              <a:lnSpc>
                <a:spcPct val="100000"/>
              </a:lnSpc>
            </a:pP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MINISTRIES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 PUBLIC SECTOR –SERVICES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0" name="CustomShape 6"/>
          <p:cNvSpPr/>
          <p:nvPr/>
        </p:nvSpPr>
        <p:spPr>
          <a:xfrm>
            <a:off x="5786280" y="1484640"/>
            <a:ext cx="2450880" cy="547200"/>
          </a:xfrm>
          <a:custGeom>
            <a:avLst/>
            <a:gdLst/>
            <a:ahLst/>
            <a:cxnLst/>
            <a:rect l="l" t="t" r="r" b="b"/>
            <a:pathLst>
              <a:path w="4869" h="1523">
                <a:moveTo>
                  <a:pt x="0" y="1571"/>
                </a:moveTo>
                <a:lnTo>
                  <a:pt x="1571" y="1571"/>
                </a:lnTo>
                <a:lnTo>
                  <a:pt x="180" y="90"/>
                </a:lnTo>
                <a:lnTo>
                  <a:pt x="3297" y="0"/>
                </a:lnTo>
                <a:lnTo>
                  <a:pt x="1571" y="1571"/>
                </a:lnTo>
                <a:lnTo>
                  <a:pt x="270" y="90"/>
                </a:lnTo>
                <a:lnTo>
                  <a:pt x="4868" y="-50"/>
                </a:lnTo>
                <a:lnTo>
                  <a:pt x="1571" y="1571"/>
                </a:lnTo>
                <a:close/>
              </a:path>
            </a:pathLst>
          </a:cu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/>
          <a:lstStyle/>
          <a:p>
            <a:pPr algn="ctr">
              <a:lnSpc>
                <a:spcPct val="100000"/>
              </a:lnSpc>
            </a:pPr>
            <a:r>
              <a:rPr lang="el-GR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NATIONAL 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INDUSTRY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1" name="CustomShape 7"/>
          <p:cNvSpPr/>
          <p:nvPr/>
        </p:nvSpPr>
        <p:spPr>
          <a:xfrm>
            <a:off x="4103640" y="4678920"/>
            <a:ext cx="1150560" cy="255240"/>
          </a:xfrm>
          <a:custGeom>
            <a:avLst/>
            <a:gdLst/>
            <a:ahLst/>
            <a:cxnLst/>
            <a:rect l="l" t="t" r="r" b="b"/>
            <a:pathLst>
              <a:path w="3198" h="711">
                <a:moveTo>
                  <a:pt x="0" y="733"/>
                </a:moveTo>
                <a:lnTo>
                  <a:pt x="733" y="733"/>
                </a:lnTo>
                <a:lnTo>
                  <a:pt x="180" y="90"/>
                </a:lnTo>
                <a:lnTo>
                  <a:pt x="2464" y="0"/>
                </a:lnTo>
                <a:lnTo>
                  <a:pt x="733" y="733"/>
                </a:lnTo>
                <a:lnTo>
                  <a:pt x="270" y="90"/>
                </a:lnTo>
                <a:lnTo>
                  <a:pt x="3197" y="-23"/>
                </a:lnTo>
                <a:lnTo>
                  <a:pt x="733" y="733"/>
                </a:lnTo>
                <a:close/>
              </a:path>
            </a:pathLst>
          </a:cu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2" name="CustomShape 8"/>
          <p:cNvSpPr/>
          <p:nvPr/>
        </p:nvSpPr>
        <p:spPr>
          <a:xfrm>
            <a:off x="4076640" y="1992960"/>
            <a:ext cx="1221840" cy="261720"/>
          </a:xfrm>
          <a:custGeom>
            <a:avLst/>
            <a:gdLst/>
            <a:ahLst/>
            <a:cxnLst/>
            <a:rect l="l" t="t" r="r" b="b"/>
            <a:pathLst>
              <a:path w="3397" h="728">
                <a:moveTo>
                  <a:pt x="0" y="752"/>
                </a:moveTo>
                <a:lnTo>
                  <a:pt x="752" y="752"/>
                </a:lnTo>
                <a:lnTo>
                  <a:pt x="180" y="90"/>
                </a:lnTo>
                <a:lnTo>
                  <a:pt x="2643" y="0"/>
                </a:lnTo>
                <a:lnTo>
                  <a:pt x="752" y="752"/>
                </a:lnTo>
                <a:lnTo>
                  <a:pt x="270" y="90"/>
                </a:lnTo>
                <a:lnTo>
                  <a:pt x="3395" y="-24"/>
                </a:lnTo>
                <a:lnTo>
                  <a:pt x="752" y="752"/>
                </a:lnTo>
                <a:close/>
              </a:path>
            </a:pathLst>
          </a:cu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/>
          <a:lstStyle/>
          <a:p>
            <a:pPr algn="ctr">
              <a:lnSpc>
                <a:spcPct val="100000"/>
              </a:lnSpc>
            </a:pPr>
            <a:r>
              <a:rPr lang="el-G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DEFENCE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3" name="CustomShape 9"/>
          <p:cNvSpPr/>
          <p:nvPr/>
        </p:nvSpPr>
        <p:spPr>
          <a:xfrm>
            <a:off x="5072040" y="3389760"/>
            <a:ext cx="2928600" cy="423360"/>
          </a:xfrm>
          <a:custGeom>
            <a:avLst/>
            <a:gdLst/>
            <a:ahLst/>
            <a:cxnLst/>
            <a:rect l="l" t="t" r="r" b="b"/>
            <a:pathLst>
              <a:path w="5333" h="1178">
                <a:moveTo>
                  <a:pt x="0" y="1216"/>
                </a:moveTo>
                <a:lnTo>
                  <a:pt x="1216" y="1216"/>
                </a:lnTo>
                <a:lnTo>
                  <a:pt x="180" y="90"/>
                </a:lnTo>
                <a:lnTo>
                  <a:pt x="4115" y="0"/>
                </a:lnTo>
                <a:lnTo>
                  <a:pt x="1216" y="1216"/>
                </a:lnTo>
                <a:lnTo>
                  <a:pt x="270" y="90"/>
                </a:lnTo>
                <a:lnTo>
                  <a:pt x="5331" y="-39"/>
                </a:lnTo>
                <a:lnTo>
                  <a:pt x="1216" y="1216"/>
                </a:lnTo>
                <a:close/>
              </a:path>
            </a:pathLst>
          </a:cu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64" name="Picture 13"/>
          <p:cNvPicPr/>
          <p:nvPr/>
        </p:nvPicPr>
        <p:blipFill>
          <a:blip r:embed="rId8"/>
          <a:stretch/>
        </p:blipFill>
        <p:spPr>
          <a:xfrm>
            <a:off x="307800" y="3456360"/>
            <a:ext cx="1204560" cy="474480"/>
          </a:xfrm>
          <a:prstGeom prst="rect">
            <a:avLst/>
          </a:prstGeom>
          <a:ln w="9360">
            <a:noFill/>
          </a:ln>
        </p:spPr>
      </p:pic>
      <p:pic>
        <p:nvPicPr>
          <p:cNvPr id="665" name="Picture 14"/>
          <p:cNvPicPr/>
          <p:nvPr/>
        </p:nvPicPr>
        <p:blipFill>
          <a:blip r:embed="rId9"/>
          <a:stretch/>
        </p:blipFill>
        <p:spPr>
          <a:xfrm>
            <a:off x="2092320" y="4168800"/>
            <a:ext cx="1204560" cy="456840"/>
          </a:xfrm>
          <a:prstGeom prst="rect">
            <a:avLst/>
          </a:prstGeom>
          <a:ln w="9360">
            <a:noFill/>
          </a:ln>
        </p:spPr>
      </p:pic>
      <p:pic>
        <p:nvPicPr>
          <p:cNvPr id="666" name="Picture 15"/>
          <p:cNvPicPr/>
          <p:nvPr/>
        </p:nvPicPr>
        <p:blipFill>
          <a:blip r:embed="rId10"/>
          <a:stretch/>
        </p:blipFill>
        <p:spPr>
          <a:xfrm>
            <a:off x="2055960" y="3256200"/>
            <a:ext cx="1242720" cy="437760"/>
          </a:xfrm>
          <a:prstGeom prst="rect">
            <a:avLst/>
          </a:prstGeom>
          <a:ln w="9360">
            <a:noFill/>
          </a:ln>
        </p:spPr>
      </p:pic>
      <p:pic>
        <p:nvPicPr>
          <p:cNvPr id="667" name="Picture 16"/>
          <p:cNvPicPr/>
          <p:nvPr/>
        </p:nvPicPr>
        <p:blipFill>
          <a:blip r:embed="rId11"/>
          <a:stretch/>
        </p:blipFill>
        <p:spPr>
          <a:xfrm>
            <a:off x="307800" y="3931200"/>
            <a:ext cx="1204560" cy="361440"/>
          </a:xfrm>
          <a:prstGeom prst="rect">
            <a:avLst/>
          </a:prstGeom>
          <a:ln w="9360">
            <a:noFill/>
          </a:ln>
        </p:spPr>
      </p:pic>
      <p:sp>
        <p:nvSpPr>
          <p:cNvPr id="668" name="CustomShape 10"/>
          <p:cNvSpPr/>
          <p:nvPr/>
        </p:nvSpPr>
        <p:spPr>
          <a:xfrm>
            <a:off x="1728720" y="1845000"/>
            <a:ext cx="1918800" cy="423360"/>
          </a:xfrm>
          <a:custGeom>
            <a:avLst/>
            <a:gdLst/>
            <a:ahLst/>
            <a:cxnLst/>
            <a:rect l="l" t="t" r="r" b="b"/>
            <a:pathLst>
              <a:path w="5332" h="1178">
                <a:moveTo>
                  <a:pt x="0" y="1216"/>
                </a:moveTo>
                <a:lnTo>
                  <a:pt x="1216" y="1216"/>
                </a:lnTo>
                <a:lnTo>
                  <a:pt x="180" y="90"/>
                </a:lnTo>
                <a:lnTo>
                  <a:pt x="4115" y="0"/>
                </a:lnTo>
                <a:lnTo>
                  <a:pt x="1216" y="1216"/>
                </a:lnTo>
                <a:lnTo>
                  <a:pt x="270" y="90"/>
                </a:lnTo>
                <a:lnTo>
                  <a:pt x="5331" y="-39"/>
                </a:lnTo>
                <a:lnTo>
                  <a:pt x="1216" y="1216"/>
                </a:lnTo>
                <a:close/>
              </a:path>
            </a:pathLst>
          </a:cu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/>
          <a:lstStyle/>
          <a:p>
            <a:pPr algn="ctr">
              <a:lnSpc>
                <a:spcPct val="100000"/>
              </a:lnSpc>
            </a:pPr>
            <a:r>
              <a:rPr lang="el-GR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EUROPEAN 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DOMAIN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9" name="Picture 18"/>
          <p:cNvPicPr/>
          <p:nvPr/>
        </p:nvPicPr>
        <p:blipFill>
          <a:blip r:embed="rId12"/>
          <a:stretch/>
        </p:blipFill>
        <p:spPr>
          <a:xfrm>
            <a:off x="2092320" y="3694320"/>
            <a:ext cx="1204560" cy="455400"/>
          </a:xfrm>
          <a:prstGeom prst="rect">
            <a:avLst/>
          </a:prstGeom>
          <a:ln w="9360">
            <a:noFill/>
          </a:ln>
        </p:spPr>
      </p:pic>
      <p:pic>
        <p:nvPicPr>
          <p:cNvPr id="670" name="Picture 19"/>
          <p:cNvPicPr/>
          <p:nvPr/>
        </p:nvPicPr>
        <p:blipFill>
          <a:blip r:embed="rId13"/>
          <a:stretch/>
        </p:blipFill>
        <p:spPr>
          <a:xfrm>
            <a:off x="6332400" y="5461560"/>
            <a:ext cx="739440" cy="399600"/>
          </a:xfrm>
          <a:prstGeom prst="rect">
            <a:avLst/>
          </a:prstGeom>
          <a:ln w="9360">
            <a:noFill/>
          </a:ln>
        </p:spPr>
      </p:pic>
      <p:pic>
        <p:nvPicPr>
          <p:cNvPr id="671" name="Picture 20"/>
          <p:cNvPicPr/>
          <p:nvPr/>
        </p:nvPicPr>
        <p:blipFill>
          <a:blip r:embed="rId14"/>
          <a:stretch/>
        </p:blipFill>
        <p:spPr>
          <a:xfrm>
            <a:off x="5856120" y="4932720"/>
            <a:ext cx="729720" cy="501120"/>
          </a:xfrm>
          <a:prstGeom prst="rect">
            <a:avLst/>
          </a:prstGeom>
          <a:ln w="9360">
            <a:noFill/>
          </a:ln>
        </p:spPr>
      </p:pic>
      <p:pic>
        <p:nvPicPr>
          <p:cNvPr id="672" name="Picture 21"/>
          <p:cNvPicPr/>
          <p:nvPr/>
        </p:nvPicPr>
        <p:blipFill>
          <a:blip r:embed="rId15"/>
          <a:stretch/>
        </p:blipFill>
        <p:spPr>
          <a:xfrm>
            <a:off x="6864480" y="4977360"/>
            <a:ext cx="802800" cy="399600"/>
          </a:xfrm>
          <a:prstGeom prst="rect">
            <a:avLst/>
          </a:prstGeom>
          <a:ln w="9360">
            <a:noFill/>
          </a:ln>
        </p:spPr>
      </p:pic>
      <p:pic>
        <p:nvPicPr>
          <p:cNvPr id="673" name="Picture 22"/>
          <p:cNvPicPr/>
          <p:nvPr/>
        </p:nvPicPr>
        <p:blipFill>
          <a:blip r:embed="rId16"/>
          <a:srcRect l="26026" t="10499" r="32610" b="50683"/>
          <a:stretch/>
        </p:blipFill>
        <p:spPr>
          <a:xfrm>
            <a:off x="6143760" y="4383720"/>
            <a:ext cx="944280" cy="663120"/>
          </a:xfrm>
          <a:prstGeom prst="rect">
            <a:avLst/>
          </a:prstGeom>
          <a:ln w="9360">
            <a:noFill/>
          </a:ln>
        </p:spPr>
      </p:pic>
      <p:pic>
        <p:nvPicPr>
          <p:cNvPr id="674" name="Picture 23"/>
          <p:cNvPicPr/>
          <p:nvPr/>
        </p:nvPicPr>
        <p:blipFill>
          <a:blip r:embed="rId17"/>
          <a:stretch/>
        </p:blipFill>
        <p:spPr>
          <a:xfrm>
            <a:off x="3564000" y="4989960"/>
            <a:ext cx="634680" cy="693360"/>
          </a:xfrm>
          <a:prstGeom prst="rect">
            <a:avLst/>
          </a:prstGeom>
          <a:ln w="9360">
            <a:noFill/>
          </a:ln>
        </p:spPr>
      </p:pic>
      <p:pic>
        <p:nvPicPr>
          <p:cNvPr id="675" name="Picture 24"/>
          <p:cNvPicPr/>
          <p:nvPr/>
        </p:nvPicPr>
        <p:blipFill>
          <a:blip r:embed="rId18"/>
          <a:stretch/>
        </p:blipFill>
        <p:spPr>
          <a:xfrm>
            <a:off x="4356000" y="4675680"/>
            <a:ext cx="591840" cy="637920"/>
          </a:xfrm>
          <a:prstGeom prst="rect">
            <a:avLst/>
          </a:prstGeom>
          <a:ln w="9360">
            <a:noFill/>
          </a:ln>
        </p:spPr>
      </p:pic>
      <p:pic>
        <p:nvPicPr>
          <p:cNvPr id="676" name="Picture 25"/>
          <p:cNvPicPr/>
          <p:nvPr/>
        </p:nvPicPr>
        <p:blipFill>
          <a:blip r:embed="rId19"/>
          <a:stretch/>
        </p:blipFill>
        <p:spPr>
          <a:xfrm>
            <a:off x="5102280" y="5099400"/>
            <a:ext cx="547200" cy="604440"/>
          </a:xfrm>
          <a:prstGeom prst="rect">
            <a:avLst/>
          </a:prstGeom>
          <a:ln w="9360">
            <a:noFill/>
          </a:ln>
        </p:spPr>
      </p:pic>
      <p:pic>
        <p:nvPicPr>
          <p:cNvPr id="677" name="Picture 26"/>
          <p:cNvPicPr/>
          <p:nvPr/>
        </p:nvPicPr>
        <p:blipFill>
          <a:blip r:embed="rId20"/>
          <a:stretch/>
        </p:blipFill>
        <p:spPr>
          <a:xfrm>
            <a:off x="4356000" y="5318640"/>
            <a:ext cx="685440" cy="685440"/>
          </a:xfrm>
          <a:prstGeom prst="rect">
            <a:avLst/>
          </a:prstGeom>
          <a:ln w="9360">
            <a:noFill/>
          </a:ln>
        </p:spPr>
      </p:pic>
      <p:pic>
        <p:nvPicPr>
          <p:cNvPr id="678" name="Picture 27"/>
          <p:cNvPicPr/>
          <p:nvPr/>
        </p:nvPicPr>
        <p:blipFill>
          <a:blip r:embed="rId21"/>
          <a:stretch/>
        </p:blipFill>
        <p:spPr>
          <a:xfrm>
            <a:off x="7705800" y="4207320"/>
            <a:ext cx="1152000" cy="539280"/>
          </a:xfrm>
          <a:prstGeom prst="rect">
            <a:avLst/>
          </a:prstGeom>
          <a:ln w="9360">
            <a:noFill/>
          </a:ln>
        </p:spPr>
      </p:pic>
      <p:pic>
        <p:nvPicPr>
          <p:cNvPr id="679" name="Picture 182"/>
          <p:cNvPicPr/>
          <p:nvPr/>
        </p:nvPicPr>
        <p:blipFill>
          <a:blip r:embed="rId22"/>
          <a:stretch/>
        </p:blipFill>
        <p:spPr>
          <a:xfrm>
            <a:off x="4104000" y="1455480"/>
            <a:ext cx="953640" cy="920520"/>
          </a:xfrm>
          <a:prstGeom prst="rect">
            <a:avLst/>
          </a:prstGeom>
          <a:ln w="9360">
            <a:noFill/>
          </a:ln>
        </p:spPr>
      </p:pic>
      <p:sp>
        <p:nvSpPr>
          <p:cNvPr id="680" name="CustomShape 11"/>
          <p:cNvSpPr/>
          <p:nvPr/>
        </p:nvSpPr>
        <p:spPr>
          <a:xfrm>
            <a:off x="3208320" y="5984640"/>
            <a:ext cx="2839680" cy="423360"/>
          </a:xfrm>
          <a:custGeom>
            <a:avLst/>
            <a:gdLst/>
            <a:ahLst/>
            <a:cxnLst/>
            <a:rect l="l" t="t" r="r" b="b"/>
            <a:pathLst>
              <a:path w="7890" h="1179">
                <a:moveTo>
                  <a:pt x="0" y="1216"/>
                </a:moveTo>
                <a:lnTo>
                  <a:pt x="1216" y="1216"/>
                </a:lnTo>
                <a:lnTo>
                  <a:pt x="180" y="90"/>
                </a:lnTo>
                <a:lnTo>
                  <a:pt x="6673" y="0"/>
                </a:lnTo>
                <a:lnTo>
                  <a:pt x="1216" y="1216"/>
                </a:lnTo>
                <a:lnTo>
                  <a:pt x="270" y="90"/>
                </a:lnTo>
                <a:lnTo>
                  <a:pt x="7889" y="-39"/>
                </a:lnTo>
                <a:lnTo>
                  <a:pt x="1216" y="1216"/>
                </a:lnTo>
                <a:close/>
              </a:path>
            </a:pathLst>
          </a:cu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/>
          <a:lstStyle/>
          <a:p>
            <a:pPr algn="ctr">
              <a:lnSpc>
                <a:spcPct val="100000"/>
              </a:lnSpc>
            </a:pP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SECURITY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FORCES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1" name="CustomShape 12"/>
          <p:cNvSpPr/>
          <p:nvPr/>
        </p:nvSpPr>
        <p:spPr>
          <a:xfrm>
            <a:off x="4068000" y="1628640"/>
            <a:ext cx="2839680" cy="215640"/>
          </a:xfrm>
          <a:custGeom>
            <a:avLst/>
            <a:gdLst/>
            <a:ahLst/>
            <a:cxnLst/>
            <a:rect l="l" t="t" r="r" b="b"/>
            <a:pathLst>
              <a:path w="7890" h="1179">
                <a:moveTo>
                  <a:pt x="0" y="1216"/>
                </a:moveTo>
                <a:lnTo>
                  <a:pt x="1216" y="1216"/>
                </a:lnTo>
                <a:lnTo>
                  <a:pt x="180" y="90"/>
                </a:lnTo>
                <a:lnTo>
                  <a:pt x="6673" y="0"/>
                </a:lnTo>
                <a:lnTo>
                  <a:pt x="1216" y="1216"/>
                </a:lnTo>
                <a:lnTo>
                  <a:pt x="270" y="90"/>
                </a:lnTo>
                <a:lnTo>
                  <a:pt x="7889" y="-39"/>
                </a:lnTo>
                <a:lnTo>
                  <a:pt x="1216" y="1216"/>
                </a:lnTo>
                <a:close/>
              </a:path>
            </a:pathLst>
          </a:cu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/>
          <a:lstStyle/>
          <a:p>
            <a:pPr algn="ctr">
              <a:lnSpc>
                <a:spcPct val="100000"/>
              </a:lnSpc>
            </a:pPr>
            <a:r>
              <a:rPr lang="el-G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ARMED 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FORCES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82" name="Picture 2"/>
          <p:cNvPicPr/>
          <p:nvPr/>
        </p:nvPicPr>
        <p:blipFill>
          <a:blip r:embed="rId4"/>
          <a:stretch/>
        </p:blipFill>
        <p:spPr>
          <a:xfrm>
            <a:off x="1136880" y="5250600"/>
            <a:ext cx="1058400" cy="1058400"/>
          </a:xfrm>
          <a:prstGeom prst="rect">
            <a:avLst/>
          </a:prstGeom>
          <a:ln w="9360">
            <a:noFill/>
          </a:ln>
        </p:spPr>
      </p:pic>
      <p:sp>
        <p:nvSpPr>
          <p:cNvPr id="683" name="TextShape 13"/>
          <p:cNvSpPr txBox="1"/>
          <p:nvPr/>
        </p:nvSpPr>
        <p:spPr>
          <a:xfrm>
            <a:off x="5472000" y="3929400"/>
            <a:ext cx="2193120" cy="46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NATIONAL QUALITY ORGANIZATIONS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CustomShape 10"/>
          <p:cNvSpPr/>
          <p:nvPr/>
        </p:nvSpPr>
        <p:spPr>
          <a:xfrm>
            <a:off x="15287" y="1952640"/>
            <a:ext cx="1918800" cy="423360"/>
          </a:xfrm>
          <a:custGeom>
            <a:avLst/>
            <a:gdLst/>
            <a:ahLst/>
            <a:cxnLst/>
            <a:rect l="l" t="t" r="r" b="b"/>
            <a:pathLst>
              <a:path w="5332" h="1178">
                <a:moveTo>
                  <a:pt x="0" y="1216"/>
                </a:moveTo>
                <a:lnTo>
                  <a:pt x="1216" y="1216"/>
                </a:lnTo>
                <a:lnTo>
                  <a:pt x="180" y="90"/>
                </a:lnTo>
                <a:lnTo>
                  <a:pt x="4115" y="0"/>
                </a:lnTo>
                <a:lnTo>
                  <a:pt x="1216" y="1216"/>
                </a:lnTo>
                <a:lnTo>
                  <a:pt x="270" y="90"/>
                </a:lnTo>
                <a:lnTo>
                  <a:pt x="5331" y="-39"/>
                </a:lnTo>
                <a:lnTo>
                  <a:pt x="1216" y="1216"/>
                </a:lnTo>
                <a:close/>
              </a:path>
            </a:pathLst>
          </a:cu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INTERNATIONAL</a:t>
            </a:r>
          </a:p>
          <a:p>
            <a:pPr algn="ctr">
              <a:lnSpc>
                <a:spcPct val="100000"/>
              </a:lnSpc>
            </a:pPr>
            <a:r>
              <a:rPr lang="en-US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DOMAIN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CustomShape 6"/>
          <p:cNvSpPr/>
          <p:nvPr/>
        </p:nvSpPr>
        <p:spPr>
          <a:xfrm>
            <a:off x="-26820" y="4665872"/>
            <a:ext cx="2450880" cy="547200"/>
          </a:xfrm>
          <a:custGeom>
            <a:avLst/>
            <a:gdLst/>
            <a:ahLst/>
            <a:cxnLst/>
            <a:rect l="l" t="t" r="r" b="b"/>
            <a:pathLst>
              <a:path w="4869" h="1523">
                <a:moveTo>
                  <a:pt x="0" y="1571"/>
                </a:moveTo>
                <a:lnTo>
                  <a:pt x="1571" y="1571"/>
                </a:lnTo>
                <a:lnTo>
                  <a:pt x="180" y="90"/>
                </a:lnTo>
                <a:lnTo>
                  <a:pt x="3297" y="0"/>
                </a:lnTo>
                <a:lnTo>
                  <a:pt x="1571" y="1571"/>
                </a:lnTo>
                <a:lnTo>
                  <a:pt x="270" y="90"/>
                </a:lnTo>
                <a:lnTo>
                  <a:pt x="4868" y="-50"/>
                </a:lnTo>
                <a:lnTo>
                  <a:pt x="1571" y="1571"/>
                </a:lnTo>
                <a:close/>
              </a:path>
            </a:pathLst>
          </a:cu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INTER</a:t>
            </a:r>
            <a:r>
              <a:rPr lang="el-GR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NATIONAL 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INDUSTRY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CustomShape 6"/>
          <p:cNvSpPr/>
          <p:nvPr/>
        </p:nvSpPr>
        <p:spPr>
          <a:xfrm>
            <a:off x="6991200" y="3591000"/>
            <a:ext cx="2224440" cy="547200"/>
          </a:xfrm>
          <a:custGeom>
            <a:avLst/>
            <a:gdLst/>
            <a:ahLst/>
            <a:cxnLst/>
            <a:rect l="l" t="t" r="r" b="b"/>
            <a:pathLst>
              <a:path w="4869" h="1523">
                <a:moveTo>
                  <a:pt x="0" y="1571"/>
                </a:moveTo>
                <a:lnTo>
                  <a:pt x="1571" y="1571"/>
                </a:lnTo>
                <a:lnTo>
                  <a:pt x="180" y="90"/>
                </a:lnTo>
                <a:lnTo>
                  <a:pt x="3297" y="0"/>
                </a:lnTo>
                <a:lnTo>
                  <a:pt x="1571" y="1571"/>
                </a:lnTo>
                <a:lnTo>
                  <a:pt x="270" y="90"/>
                </a:lnTo>
                <a:lnTo>
                  <a:pt x="4868" y="-50"/>
                </a:lnTo>
                <a:lnTo>
                  <a:pt x="1571" y="1571"/>
                </a:lnTo>
                <a:close/>
              </a:path>
            </a:pathLst>
          </a:cu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ACADEMIA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" name="Picture 11" descr="http://www.geetha.mil.gr/media/site-content/logo1.png">
            <a:extLst>
              <a:ext uri="{FF2B5EF4-FFF2-40B4-BE49-F238E27FC236}">
                <a16:creationId xmlns:a16="http://schemas.microsoft.com/office/drawing/2014/main" id="{30AB0A6E-7C48-472E-8C95-95619681A189}"/>
              </a:ext>
            </a:extLst>
          </p:cNvPr>
          <p:cNvPicPr/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86" y="-8678"/>
            <a:ext cx="1059814" cy="971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5205"/>
            <a:ext cx="9144000" cy="9655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el-GR" sz="3200" b="1" spc="97" dirty="0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</a:rPr>
              <a:t>C</a:t>
            </a:r>
            <a:r>
              <a:rPr lang="en-US" sz="3200" b="1" spc="97" dirty="0" err="1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</a:rPr>
              <a:t>onclusion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Image result for questions">
            <a:extLst>
              <a:ext uri="{FF2B5EF4-FFF2-40B4-BE49-F238E27FC236}">
                <a16:creationId xmlns:a16="http://schemas.microsoft.com/office/drawing/2014/main" id="{5EE0A362-76BD-43BA-852F-7E4086775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329161" y="1916832"/>
            <a:ext cx="4762500" cy="2771775"/>
          </a:xfrm>
          <a:prstGeom prst="rect">
            <a:avLst/>
          </a:prstGeom>
          <a:noFill/>
        </p:spPr>
      </p:pic>
      <p:pic>
        <p:nvPicPr>
          <p:cNvPr id="5" name="Picture 8" descr="Image result for ΕΡΩΤΉΣΕΙΣ">
            <a:extLst>
              <a:ext uri="{FF2B5EF4-FFF2-40B4-BE49-F238E27FC236}">
                <a16:creationId xmlns:a16="http://schemas.microsoft.com/office/drawing/2014/main" id="{41E45A04-8CB5-4034-B3A3-41A058D27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916832"/>
            <a:ext cx="925513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elated image">
            <a:extLst>
              <a:ext uri="{FF2B5EF4-FFF2-40B4-BE49-F238E27FC236}">
                <a16:creationId xmlns:a16="http://schemas.microsoft.com/office/drawing/2014/main" id="{CE28E447-A253-454B-86D6-8E9087D9E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2774082"/>
            <a:ext cx="912813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Related image">
            <a:extLst>
              <a:ext uri="{FF2B5EF4-FFF2-40B4-BE49-F238E27FC236}">
                <a16:creationId xmlns:a16="http://schemas.microsoft.com/office/drawing/2014/main" id="{62ED50D5-FB37-47FD-817B-1E3CBB298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3699594"/>
            <a:ext cx="91281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Related image">
            <a:extLst>
              <a:ext uri="{FF2B5EF4-FFF2-40B4-BE49-F238E27FC236}">
                <a16:creationId xmlns:a16="http://schemas.microsoft.com/office/drawing/2014/main" id="{A1999392-B4AF-471D-A362-74B99CC5C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04361" y="1916832"/>
            <a:ext cx="912812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Related image">
            <a:extLst>
              <a:ext uri="{FF2B5EF4-FFF2-40B4-BE49-F238E27FC236}">
                <a16:creationId xmlns:a16="http://schemas.microsoft.com/office/drawing/2014/main" id="{83C09B18-223A-47E1-AD45-6EB464221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15473" y="2774082"/>
            <a:ext cx="9017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Related image">
            <a:extLst>
              <a:ext uri="{FF2B5EF4-FFF2-40B4-BE49-F238E27FC236}">
                <a16:creationId xmlns:a16="http://schemas.microsoft.com/office/drawing/2014/main" id="{B09A8806-6546-46B8-90FE-D976FC170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04361" y="3690069"/>
            <a:ext cx="99853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E55F6305-515E-437E-B8FF-2813D1326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2" name="Picture 11" descr="http://www.geetha.mil.gr/media/site-content/logo1.png">
            <a:extLst>
              <a:ext uri="{FF2B5EF4-FFF2-40B4-BE49-F238E27FC236}">
                <a16:creationId xmlns:a16="http://schemas.microsoft.com/office/drawing/2014/main" id="{2E24342B-D5BD-4C29-BE22-3C514D14B313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86" y="-8678"/>
            <a:ext cx="1059814" cy="971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706258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7560" y="2520"/>
            <a:ext cx="9143640" cy="1194840"/>
          </a:xfrm>
          <a:prstGeom prst="rect">
            <a:avLst/>
          </a:prstGeom>
          <a:solidFill>
            <a:srgbClr val="EAEDF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2"/>
          <p:cNvSpPr/>
          <p:nvPr/>
        </p:nvSpPr>
        <p:spPr>
          <a:xfrm>
            <a:off x="155520" y="-617400"/>
            <a:ext cx="1085400" cy="12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3"/>
          <p:cNvSpPr/>
          <p:nvPr/>
        </p:nvSpPr>
        <p:spPr>
          <a:xfrm>
            <a:off x="155520" y="-617400"/>
            <a:ext cx="1085400" cy="12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6" name="Picture 6"/>
          <p:cNvPicPr/>
          <p:nvPr/>
        </p:nvPicPr>
        <p:blipFill>
          <a:blip r:embed="rId3"/>
          <a:stretch/>
        </p:blipFill>
        <p:spPr>
          <a:xfrm>
            <a:off x="0" y="0"/>
            <a:ext cx="1971720" cy="1196280"/>
          </a:xfrm>
          <a:prstGeom prst="rect">
            <a:avLst/>
          </a:prstGeom>
          <a:ln>
            <a:noFill/>
          </a:ln>
        </p:spPr>
      </p:pic>
      <p:sp>
        <p:nvSpPr>
          <p:cNvPr id="127" name="CustomShape 4"/>
          <p:cNvSpPr/>
          <p:nvPr/>
        </p:nvSpPr>
        <p:spPr>
          <a:xfrm>
            <a:off x="1999440" y="-3600"/>
            <a:ext cx="71442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97" dirty="0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Standardization Structure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5"/>
          <p:cNvSpPr/>
          <p:nvPr/>
        </p:nvSpPr>
        <p:spPr>
          <a:xfrm rot="16200000">
            <a:off x="7879320" y="3158640"/>
            <a:ext cx="401400" cy="66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00</a:t>
            </a:r>
          </a:p>
        </p:txBody>
      </p:sp>
      <p:sp>
        <p:nvSpPr>
          <p:cNvPr id="130" name="CustomShape 6"/>
          <p:cNvSpPr/>
          <p:nvPr/>
        </p:nvSpPr>
        <p:spPr>
          <a:xfrm>
            <a:off x="6854760" y="2771640"/>
            <a:ext cx="401400" cy="72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Line 7"/>
          <p:cNvSpPr/>
          <p:nvPr/>
        </p:nvSpPr>
        <p:spPr>
          <a:xfrm flipH="1">
            <a:off x="6229080" y="2709720"/>
            <a:ext cx="71640" cy="2340000"/>
          </a:xfrm>
          <a:prstGeom prst="line">
            <a:avLst/>
          </a:prstGeom>
          <a:ln w="25560" cap="rnd">
            <a:solidFill>
              <a:srgbClr val="FF0000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Line 8"/>
          <p:cNvSpPr/>
          <p:nvPr/>
        </p:nvSpPr>
        <p:spPr>
          <a:xfrm flipH="1">
            <a:off x="2282760" y="2709720"/>
            <a:ext cx="56880" cy="2519280"/>
          </a:xfrm>
          <a:prstGeom prst="line">
            <a:avLst/>
          </a:prstGeom>
          <a:ln w="25560" cap="rnd">
            <a:solidFill>
              <a:srgbClr val="FF0000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Line 9"/>
          <p:cNvSpPr/>
          <p:nvPr/>
        </p:nvSpPr>
        <p:spPr>
          <a:xfrm>
            <a:off x="4284360" y="2392200"/>
            <a:ext cx="360" cy="144360"/>
          </a:xfrm>
          <a:prstGeom prst="line">
            <a:avLst/>
          </a:prstGeom>
          <a:ln w="442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Line 10"/>
          <p:cNvSpPr/>
          <p:nvPr/>
        </p:nvSpPr>
        <p:spPr>
          <a:xfrm>
            <a:off x="2339640" y="2565360"/>
            <a:ext cx="3959280" cy="360"/>
          </a:xfrm>
          <a:prstGeom prst="line">
            <a:avLst/>
          </a:prstGeom>
          <a:ln w="381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Line 11"/>
          <p:cNvSpPr/>
          <p:nvPr/>
        </p:nvSpPr>
        <p:spPr>
          <a:xfrm>
            <a:off x="2354040" y="2549520"/>
            <a:ext cx="360" cy="122040"/>
          </a:xfrm>
          <a:prstGeom prst="line">
            <a:avLst/>
          </a:prstGeom>
          <a:ln w="442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Line 12"/>
          <p:cNvSpPr/>
          <p:nvPr/>
        </p:nvSpPr>
        <p:spPr>
          <a:xfrm>
            <a:off x="6286320" y="2550960"/>
            <a:ext cx="360" cy="122040"/>
          </a:xfrm>
          <a:prstGeom prst="line">
            <a:avLst/>
          </a:prstGeom>
          <a:ln w="442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Line 13"/>
          <p:cNvSpPr/>
          <p:nvPr/>
        </p:nvSpPr>
        <p:spPr>
          <a:xfrm>
            <a:off x="2063520" y="6165720"/>
            <a:ext cx="4676400" cy="360"/>
          </a:xfrm>
          <a:prstGeom prst="line">
            <a:avLst/>
          </a:prstGeom>
          <a:ln w="38160">
            <a:solidFill>
              <a:srgbClr val="3399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Line 14"/>
          <p:cNvSpPr/>
          <p:nvPr/>
        </p:nvSpPr>
        <p:spPr>
          <a:xfrm flipH="1" flipV="1">
            <a:off x="4328640" y="3404880"/>
            <a:ext cx="48960" cy="2457720"/>
          </a:xfrm>
          <a:prstGeom prst="line">
            <a:avLst/>
          </a:prstGeom>
          <a:ln w="34920">
            <a:solidFill>
              <a:srgbClr val="3399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Line 15"/>
          <p:cNvSpPr/>
          <p:nvPr/>
        </p:nvSpPr>
        <p:spPr>
          <a:xfrm>
            <a:off x="2031840" y="3408120"/>
            <a:ext cx="4676400" cy="360"/>
          </a:xfrm>
          <a:prstGeom prst="line">
            <a:avLst/>
          </a:prstGeom>
          <a:ln w="34920">
            <a:solidFill>
              <a:srgbClr val="3399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Line 16"/>
          <p:cNvSpPr/>
          <p:nvPr/>
        </p:nvSpPr>
        <p:spPr>
          <a:xfrm flipV="1">
            <a:off x="2031840" y="3284280"/>
            <a:ext cx="360" cy="122400"/>
          </a:xfrm>
          <a:prstGeom prst="line">
            <a:avLst/>
          </a:prstGeom>
          <a:ln w="34920">
            <a:solidFill>
              <a:srgbClr val="3399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Line 17"/>
          <p:cNvSpPr/>
          <p:nvPr/>
        </p:nvSpPr>
        <p:spPr>
          <a:xfrm flipV="1">
            <a:off x="6710040" y="3284280"/>
            <a:ext cx="360" cy="122400"/>
          </a:xfrm>
          <a:prstGeom prst="line">
            <a:avLst/>
          </a:prstGeom>
          <a:ln w="34920">
            <a:solidFill>
              <a:srgbClr val="3399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Line 18"/>
          <p:cNvSpPr/>
          <p:nvPr/>
        </p:nvSpPr>
        <p:spPr>
          <a:xfrm>
            <a:off x="975960" y="5733720"/>
            <a:ext cx="6718320" cy="360"/>
          </a:xfrm>
          <a:prstGeom prst="line">
            <a:avLst/>
          </a:prstGeom>
          <a:ln w="34920">
            <a:solidFill>
              <a:srgbClr val="3399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Line 19"/>
          <p:cNvSpPr/>
          <p:nvPr/>
        </p:nvSpPr>
        <p:spPr>
          <a:xfrm>
            <a:off x="975960" y="5733720"/>
            <a:ext cx="360" cy="122400"/>
          </a:xfrm>
          <a:prstGeom prst="line">
            <a:avLst/>
          </a:prstGeom>
          <a:ln w="34920">
            <a:solidFill>
              <a:srgbClr val="3399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Line 20"/>
          <p:cNvSpPr/>
          <p:nvPr/>
        </p:nvSpPr>
        <p:spPr>
          <a:xfrm>
            <a:off x="7694280" y="5733720"/>
            <a:ext cx="360" cy="122400"/>
          </a:xfrm>
          <a:prstGeom prst="line">
            <a:avLst/>
          </a:prstGeom>
          <a:ln w="34920">
            <a:solidFill>
              <a:srgbClr val="3399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21"/>
          <p:cNvSpPr/>
          <p:nvPr/>
        </p:nvSpPr>
        <p:spPr>
          <a:xfrm>
            <a:off x="2859120" y="1773360"/>
            <a:ext cx="2879280" cy="601200"/>
          </a:xfrm>
          <a:prstGeom prst="roundRect">
            <a:avLst>
              <a:gd name="adj" fmla="val 16667"/>
            </a:avLst>
          </a:prstGeom>
          <a:solidFill>
            <a:srgbClr val="8FAAD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8480" tIns="39240" rIns="78480" bIns="39240" anchor="ctr"/>
          <a:lstStyle/>
          <a:p>
            <a:pPr algn="ctr">
              <a:lnSpc>
                <a:spcPct val="100000"/>
              </a:lnSpc>
            </a:pPr>
            <a:r>
              <a:rPr lang="el-GR" sz="3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22"/>
          <p:cNvSpPr/>
          <p:nvPr/>
        </p:nvSpPr>
        <p:spPr>
          <a:xfrm>
            <a:off x="847800" y="2682720"/>
            <a:ext cx="2879280" cy="601200"/>
          </a:xfrm>
          <a:prstGeom prst="roundRect">
            <a:avLst>
              <a:gd name="adj" fmla="val 16667"/>
            </a:avLst>
          </a:prstGeom>
          <a:solidFill>
            <a:srgbClr val="8FAADC"/>
          </a:solidFill>
          <a:ln w="9360">
            <a:solidFill>
              <a:srgbClr val="FF66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8480" tIns="39240" rIns="78480" bIns="39240" anchor="ctr"/>
          <a:lstStyle/>
          <a:p>
            <a:pPr algn="ctr">
              <a:lnSpc>
                <a:spcPct val="100000"/>
              </a:lnSpc>
            </a:pPr>
            <a:r>
              <a:rPr lang="el-GR" sz="21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ARMAMENTS 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l-GR" sz="21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DIRECTORATE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23"/>
          <p:cNvSpPr/>
          <p:nvPr/>
        </p:nvSpPr>
        <p:spPr>
          <a:xfrm>
            <a:off x="847800" y="3657600"/>
            <a:ext cx="2879280" cy="533160"/>
          </a:xfrm>
          <a:prstGeom prst="roundRect">
            <a:avLst>
              <a:gd name="adj" fmla="val 16667"/>
            </a:avLst>
          </a:prstGeom>
          <a:solidFill>
            <a:srgbClr val="8FAADC"/>
          </a:solidFill>
          <a:ln w="9360">
            <a:solidFill>
              <a:srgbClr val="FF9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8480" tIns="39240" rIns="78480" bIns="39240" anchor="ctr"/>
          <a:lstStyle/>
          <a:p>
            <a:pPr algn="ctr">
              <a:lnSpc>
                <a:spcPct val="100000"/>
              </a:lnSpc>
            </a:pPr>
            <a:r>
              <a:rPr lang="en-US" sz="17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LIFE CYCLE MANAGMENT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CustomShape 24"/>
          <p:cNvSpPr/>
          <p:nvPr/>
        </p:nvSpPr>
        <p:spPr>
          <a:xfrm>
            <a:off x="847800" y="4292640"/>
            <a:ext cx="2879280" cy="385560"/>
          </a:xfrm>
          <a:prstGeom prst="roundRect">
            <a:avLst>
              <a:gd name="adj" fmla="val 16667"/>
            </a:avLst>
          </a:prstGeom>
          <a:solidFill>
            <a:srgbClr val="8FAADC"/>
          </a:solidFill>
          <a:ln w="9360">
            <a:solidFill>
              <a:srgbClr val="FF9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8480" tIns="39240" rIns="78480" bIns="39240" anchor="ctr"/>
          <a:lstStyle/>
          <a:p>
            <a:pPr algn="ctr">
              <a:lnSpc>
                <a:spcPct val="100000"/>
              </a:lnSpc>
            </a:pPr>
            <a:r>
              <a:rPr lang="el-GR" sz="17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QUALITY ASSURANCE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25"/>
          <p:cNvSpPr/>
          <p:nvPr/>
        </p:nvSpPr>
        <p:spPr>
          <a:xfrm>
            <a:off x="847800" y="4869000"/>
            <a:ext cx="2879280" cy="385560"/>
          </a:xfrm>
          <a:prstGeom prst="roundRect">
            <a:avLst>
              <a:gd name="adj" fmla="val 16667"/>
            </a:avLst>
          </a:prstGeom>
          <a:solidFill>
            <a:srgbClr val="8FAADC"/>
          </a:solidFill>
          <a:ln w="9360">
            <a:solidFill>
              <a:srgbClr val="FF9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8480" tIns="39240" rIns="78480" bIns="39240" anchor="ctr"/>
          <a:lstStyle/>
          <a:p>
            <a:pPr algn="ctr">
              <a:lnSpc>
                <a:spcPct val="100000"/>
              </a:lnSpc>
            </a:pPr>
            <a:r>
              <a:rPr lang="el-GR" sz="17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CODIFICATION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26"/>
          <p:cNvSpPr/>
          <p:nvPr/>
        </p:nvSpPr>
        <p:spPr>
          <a:xfrm>
            <a:off x="4876920" y="3906720"/>
            <a:ext cx="2879280" cy="601200"/>
          </a:xfrm>
          <a:prstGeom prst="roundRect">
            <a:avLst>
              <a:gd name="adj" fmla="val 16667"/>
            </a:avLst>
          </a:prstGeom>
          <a:solidFill>
            <a:srgbClr val="8FAADC"/>
          </a:solidFill>
          <a:ln w="9360">
            <a:solidFill>
              <a:srgbClr val="FF9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8480" tIns="39240" rIns="78480" bIns="39240" anchor="ctr"/>
          <a:lstStyle/>
          <a:p>
            <a:pPr algn="ctr">
              <a:lnSpc>
                <a:spcPct val="100000"/>
              </a:lnSpc>
            </a:pPr>
            <a:r>
              <a:rPr lang="el-GR" sz="17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OPERATIONAL 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l-GR" sz="17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STANDARDIZATION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27"/>
          <p:cNvSpPr/>
          <p:nvPr/>
        </p:nvSpPr>
        <p:spPr>
          <a:xfrm>
            <a:off x="4876920" y="4627440"/>
            <a:ext cx="2879280" cy="601200"/>
          </a:xfrm>
          <a:prstGeom prst="roundRect">
            <a:avLst>
              <a:gd name="adj" fmla="val 16667"/>
            </a:avLst>
          </a:prstGeom>
          <a:solidFill>
            <a:srgbClr val="8FAADC"/>
          </a:solidFill>
          <a:ln w="9360">
            <a:solidFill>
              <a:srgbClr val="FF9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8480" tIns="39240" rIns="78480" bIns="39240" anchor="ctr"/>
          <a:lstStyle/>
          <a:p>
            <a:pPr algn="ctr">
              <a:lnSpc>
                <a:spcPct val="100000"/>
              </a:lnSpc>
            </a:pPr>
            <a:r>
              <a:rPr lang="el-GR" sz="17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ADMINISTRATIVE 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l-GR" sz="17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STANDARDIZATION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28"/>
          <p:cNvSpPr/>
          <p:nvPr/>
        </p:nvSpPr>
        <p:spPr>
          <a:xfrm>
            <a:off x="81000" y="1573200"/>
            <a:ext cx="541080" cy="568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29"/>
          <p:cNvSpPr/>
          <p:nvPr/>
        </p:nvSpPr>
        <p:spPr>
          <a:xfrm>
            <a:off x="686520" y="1420920"/>
            <a:ext cx="2197080" cy="27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Direction - Policy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CustomShape 30"/>
          <p:cNvSpPr/>
          <p:nvPr/>
        </p:nvSpPr>
        <p:spPr>
          <a:xfrm>
            <a:off x="81000" y="1968480"/>
            <a:ext cx="541080" cy="56880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CustomShape 31"/>
          <p:cNvSpPr/>
          <p:nvPr/>
        </p:nvSpPr>
        <p:spPr>
          <a:xfrm>
            <a:off x="619920" y="1817640"/>
            <a:ext cx="2046240" cy="54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800" b="1" strike="noStrike" spc="-1">
                <a:solidFill>
                  <a:srgbClr val="44546A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Stakeholders  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l-GR" sz="1800" b="1" strike="noStrike" spc="-1">
                <a:solidFill>
                  <a:srgbClr val="44546A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Implementation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6" name="Picture 4"/>
          <p:cNvPicPr/>
          <p:nvPr/>
        </p:nvPicPr>
        <p:blipFill>
          <a:blip r:embed="rId4"/>
          <a:stretch/>
        </p:blipFill>
        <p:spPr>
          <a:xfrm>
            <a:off x="957240" y="5583240"/>
            <a:ext cx="1168200" cy="1077480"/>
          </a:xfrm>
          <a:prstGeom prst="rect">
            <a:avLst/>
          </a:prstGeom>
          <a:ln>
            <a:noFill/>
          </a:ln>
        </p:spPr>
      </p:pic>
      <p:sp>
        <p:nvSpPr>
          <p:cNvPr id="160" name="CustomShape 35"/>
          <p:cNvSpPr/>
          <p:nvPr/>
        </p:nvSpPr>
        <p:spPr>
          <a:xfrm>
            <a:off x="5858640" y="2759040"/>
            <a:ext cx="55080" cy="56520"/>
          </a:xfrm>
          <a:custGeom>
            <a:avLst/>
            <a:gdLst/>
            <a:ahLst/>
            <a:cxnLst/>
            <a:rect l="l" t="t" r="r" b="b"/>
            <a:pathLst>
              <a:path w="126" h="146">
                <a:moveTo>
                  <a:pt x="0" y="145"/>
                </a:moveTo>
                <a:lnTo>
                  <a:pt x="32" y="0"/>
                </a:lnTo>
                <a:lnTo>
                  <a:pt x="125" y="106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36"/>
          <p:cNvSpPr/>
          <p:nvPr/>
        </p:nvSpPr>
        <p:spPr>
          <a:xfrm>
            <a:off x="5863320" y="2785320"/>
            <a:ext cx="33480" cy="18360"/>
          </a:xfrm>
          <a:custGeom>
            <a:avLst/>
            <a:gdLst/>
            <a:ahLst/>
            <a:cxnLst/>
            <a:rect l="l" t="t" r="r" b="b"/>
            <a:pathLst>
              <a:path w="77" h="48">
                <a:moveTo>
                  <a:pt x="0" y="47"/>
                </a:moveTo>
                <a:lnTo>
                  <a:pt x="76" y="0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37"/>
          <p:cNvSpPr/>
          <p:nvPr/>
        </p:nvSpPr>
        <p:spPr>
          <a:xfrm>
            <a:off x="5922360" y="2745000"/>
            <a:ext cx="14040" cy="48960"/>
          </a:xfrm>
          <a:custGeom>
            <a:avLst/>
            <a:gdLst/>
            <a:ahLst/>
            <a:cxnLst/>
            <a:rect l="l" t="t" r="r" b="b"/>
            <a:pathLst>
              <a:path w="33" h="126">
                <a:moveTo>
                  <a:pt x="0" y="0"/>
                </a:moveTo>
                <a:lnTo>
                  <a:pt x="32" y="125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38"/>
          <p:cNvSpPr/>
          <p:nvPr/>
        </p:nvSpPr>
        <p:spPr>
          <a:xfrm>
            <a:off x="5968800" y="2730960"/>
            <a:ext cx="32040" cy="50040"/>
          </a:xfrm>
          <a:custGeom>
            <a:avLst/>
            <a:gdLst/>
            <a:ahLst/>
            <a:cxnLst/>
            <a:rect l="l" t="t" r="r" b="b"/>
            <a:pathLst>
              <a:path w="74" h="129">
                <a:moveTo>
                  <a:pt x="57" y="0"/>
                </a:moveTo>
                <a:lnTo>
                  <a:pt x="0" y="78"/>
                </a:lnTo>
                <a:lnTo>
                  <a:pt x="73" y="128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39"/>
          <p:cNvSpPr/>
          <p:nvPr/>
        </p:nvSpPr>
        <p:spPr>
          <a:xfrm>
            <a:off x="5970240" y="2757960"/>
            <a:ext cx="26280" cy="6120"/>
          </a:xfrm>
          <a:custGeom>
            <a:avLst/>
            <a:gdLst/>
            <a:ahLst/>
            <a:cxnLst/>
            <a:rect l="l" t="t" r="r" b="b"/>
            <a:pathLst>
              <a:path w="61" h="17">
                <a:moveTo>
                  <a:pt x="0" y="16"/>
                </a:moveTo>
                <a:lnTo>
                  <a:pt x="60" y="0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40"/>
          <p:cNvSpPr/>
          <p:nvPr/>
        </p:nvSpPr>
        <p:spPr>
          <a:xfrm>
            <a:off x="6026400" y="2725920"/>
            <a:ext cx="43560" cy="48600"/>
          </a:xfrm>
          <a:custGeom>
            <a:avLst/>
            <a:gdLst/>
            <a:ahLst/>
            <a:cxnLst/>
            <a:rect l="l" t="t" r="r" b="b"/>
            <a:pathLst>
              <a:path w="100" h="125">
                <a:moveTo>
                  <a:pt x="19" y="124"/>
                </a:moveTo>
                <a:lnTo>
                  <a:pt x="0" y="14"/>
                </a:lnTo>
                <a:lnTo>
                  <a:pt x="99" y="105"/>
                </a:lnTo>
                <a:lnTo>
                  <a:pt x="86" y="0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41"/>
          <p:cNvSpPr/>
          <p:nvPr/>
        </p:nvSpPr>
        <p:spPr>
          <a:xfrm>
            <a:off x="6158520" y="2707920"/>
            <a:ext cx="53640" cy="52560"/>
          </a:xfrm>
          <a:custGeom>
            <a:avLst/>
            <a:gdLst/>
            <a:ahLst/>
            <a:cxnLst/>
            <a:rect l="l" t="t" r="r" b="b"/>
            <a:pathLst>
              <a:path w="123" h="135">
                <a:moveTo>
                  <a:pt x="0" y="134"/>
                </a:moveTo>
                <a:lnTo>
                  <a:pt x="48" y="0"/>
                </a:lnTo>
                <a:lnTo>
                  <a:pt x="122" y="114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42"/>
          <p:cNvSpPr/>
          <p:nvPr/>
        </p:nvSpPr>
        <p:spPr>
          <a:xfrm>
            <a:off x="6165720" y="2737440"/>
            <a:ext cx="33480" cy="13320"/>
          </a:xfrm>
          <a:custGeom>
            <a:avLst/>
            <a:gdLst/>
            <a:ahLst/>
            <a:cxnLst/>
            <a:rect l="l" t="t" r="r" b="b"/>
            <a:pathLst>
              <a:path w="77" h="35">
                <a:moveTo>
                  <a:pt x="0" y="34"/>
                </a:moveTo>
                <a:lnTo>
                  <a:pt x="76" y="0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43"/>
          <p:cNvSpPr/>
          <p:nvPr/>
        </p:nvSpPr>
        <p:spPr>
          <a:xfrm>
            <a:off x="6231600" y="2705760"/>
            <a:ext cx="360" cy="48960"/>
          </a:xfrm>
          <a:custGeom>
            <a:avLst/>
            <a:gdLst/>
            <a:ahLst/>
            <a:cxnLst/>
            <a:rect l="l" t="t" r="r" b="b"/>
            <a:pathLst>
              <a:path w="1" h="126">
                <a:moveTo>
                  <a:pt x="0" y="0"/>
                </a:moveTo>
                <a:lnTo>
                  <a:pt x="0" y="125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44"/>
          <p:cNvSpPr/>
          <p:nvPr/>
        </p:nvSpPr>
        <p:spPr>
          <a:xfrm>
            <a:off x="6231600" y="2705760"/>
            <a:ext cx="28440" cy="33480"/>
          </a:xfrm>
          <a:custGeom>
            <a:avLst/>
            <a:gdLst/>
            <a:ahLst/>
            <a:cxnLst/>
            <a:rect l="l" t="t" r="r" b="b"/>
            <a:pathLst>
              <a:path w="66" h="87">
                <a:moveTo>
                  <a:pt x="0" y="0"/>
                </a:moveTo>
                <a:lnTo>
                  <a:pt x="65" y="42"/>
                </a:lnTo>
                <a:lnTo>
                  <a:pt x="0" y="86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45"/>
          <p:cNvSpPr/>
          <p:nvPr/>
        </p:nvSpPr>
        <p:spPr>
          <a:xfrm>
            <a:off x="6297840" y="2705760"/>
            <a:ext cx="360" cy="47880"/>
          </a:xfrm>
          <a:custGeom>
            <a:avLst/>
            <a:gdLst/>
            <a:ahLst/>
            <a:cxnLst/>
            <a:rect l="l" t="t" r="r" b="b"/>
            <a:pathLst>
              <a:path w="1" h="123">
                <a:moveTo>
                  <a:pt x="0" y="0"/>
                </a:moveTo>
                <a:lnTo>
                  <a:pt x="0" y="122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46"/>
          <p:cNvSpPr/>
          <p:nvPr/>
        </p:nvSpPr>
        <p:spPr>
          <a:xfrm>
            <a:off x="6333840" y="2700720"/>
            <a:ext cx="30240" cy="50400"/>
          </a:xfrm>
          <a:custGeom>
            <a:avLst/>
            <a:gdLst/>
            <a:ahLst/>
            <a:cxnLst/>
            <a:rect l="l" t="t" r="r" b="b"/>
            <a:pathLst>
              <a:path w="70" h="130">
                <a:moveTo>
                  <a:pt x="69" y="0"/>
                </a:moveTo>
                <a:lnTo>
                  <a:pt x="19" y="44"/>
                </a:lnTo>
                <a:lnTo>
                  <a:pt x="69" y="80"/>
                </a:lnTo>
                <a:lnTo>
                  <a:pt x="0" y="129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47"/>
          <p:cNvSpPr/>
          <p:nvPr/>
        </p:nvSpPr>
        <p:spPr>
          <a:xfrm>
            <a:off x="6385320" y="2705040"/>
            <a:ext cx="50400" cy="6120"/>
          </a:xfrm>
          <a:custGeom>
            <a:avLst/>
            <a:gdLst/>
            <a:ahLst/>
            <a:cxnLst/>
            <a:rect l="l" t="t" r="r" b="b"/>
            <a:pathLst>
              <a:path w="116" h="17">
                <a:moveTo>
                  <a:pt x="0" y="0"/>
                </a:moveTo>
                <a:lnTo>
                  <a:pt x="115" y="16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48"/>
          <p:cNvSpPr/>
          <p:nvPr/>
        </p:nvSpPr>
        <p:spPr>
          <a:xfrm>
            <a:off x="6408360" y="2705760"/>
            <a:ext cx="9360" cy="50040"/>
          </a:xfrm>
          <a:custGeom>
            <a:avLst/>
            <a:gdLst/>
            <a:ahLst/>
            <a:cxnLst/>
            <a:rect l="l" t="t" r="r" b="b"/>
            <a:pathLst>
              <a:path w="22" h="129">
                <a:moveTo>
                  <a:pt x="21" y="0"/>
                </a:moveTo>
                <a:lnTo>
                  <a:pt x="0" y="128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49"/>
          <p:cNvSpPr/>
          <p:nvPr/>
        </p:nvSpPr>
        <p:spPr>
          <a:xfrm>
            <a:off x="6457680" y="2712600"/>
            <a:ext cx="27720" cy="46440"/>
          </a:xfrm>
          <a:custGeom>
            <a:avLst/>
            <a:gdLst/>
            <a:ahLst/>
            <a:cxnLst/>
            <a:rect l="l" t="t" r="r" b="b"/>
            <a:pathLst>
              <a:path w="64" h="120">
                <a:moveTo>
                  <a:pt x="63" y="0"/>
                </a:moveTo>
                <a:lnTo>
                  <a:pt x="0" y="55"/>
                </a:lnTo>
                <a:lnTo>
                  <a:pt x="37" y="119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50"/>
          <p:cNvSpPr/>
          <p:nvPr/>
        </p:nvSpPr>
        <p:spPr>
          <a:xfrm>
            <a:off x="6457680" y="2732760"/>
            <a:ext cx="23040" cy="6120"/>
          </a:xfrm>
          <a:custGeom>
            <a:avLst/>
            <a:gdLst/>
            <a:ahLst/>
            <a:cxnLst/>
            <a:rect l="l" t="t" r="r" b="b"/>
            <a:pathLst>
              <a:path w="53" h="17">
                <a:moveTo>
                  <a:pt x="0" y="0"/>
                </a:moveTo>
                <a:lnTo>
                  <a:pt x="52" y="16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51"/>
          <p:cNvSpPr/>
          <p:nvPr/>
        </p:nvSpPr>
        <p:spPr>
          <a:xfrm>
            <a:off x="6515280" y="2718000"/>
            <a:ext cx="17640" cy="30600"/>
          </a:xfrm>
          <a:custGeom>
            <a:avLst/>
            <a:gdLst/>
            <a:ahLst/>
            <a:cxnLst/>
            <a:rect l="l" t="t" r="r" b="b"/>
            <a:pathLst>
              <a:path w="41" h="79">
                <a:moveTo>
                  <a:pt x="0" y="0"/>
                </a:moveTo>
                <a:lnTo>
                  <a:pt x="40" y="78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52"/>
          <p:cNvSpPr/>
          <p:nvPr/>
        </p:nvSpPr>
        <p:spPr>
          <a:xfrm>
            <a:off x="6521040" y="2724480"/>
            <a:ext cx="34560" cy="42120"/>
          </a:xfrm>
          <a:custGeom>
            <a:avLst/>
            <a:gdLst/>
            <a:ahLst/>
            <a:cxnLst/>
            <a:rect l="l" t="t" r="r" b="b"/>
            <a:pathLst>
              <a:path w="80" h="109">
                <a:moveTo>
                  <a:pt x="79" y="0"/>
                </a:moveTo>
                <a:lnTo>
                  <a:pt x="0" y="108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53"/>
          <p:cNvSpPr/>
          <p:nvPr/>
        </p:nvSpPr>
        <p:spPr>
          <a:xfrm>
            <a:off x="6582240" y="2732760"/>
            <a:ext cx="30240" cy="43560"/>
          </a:xfrm>
          <a:custGeom>
            <a:avLst/>
            <a:gdLst/>
            <a:ahLst/>
            <a:cxnLst/>
            <a:rect l="l" t="t" r="r" b="b"/>
            <a:pathLst>
              <a:path w="70" h="112">
                <a:moveTo>
                  <a:pt x="69" y="0"/>
                </a:moveTo>
                <a:lnTo>
                  <a:pt x="0" y="44"/>
                </a:lnTo>
                <a:lnTo>
                  <a:pt x="29" y="111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54"/>
          <p:cNvSpPr/>
          <p:nvPr/>
        </p:nvSpPr>
        <p:spPr>
          <a:xfrm>
            <a:off x="6584760" y="2751120"/>
            <a:ext cx="20520" cy="6120"/>
          </a:xfrm>
          <a:custGeom>
            <a:avLst/>
            <a:gdLst/>
            <a:ahLst/>
            <a:cxnLst/>
            <a:rect l="l" t="t" r="r" b="b"/>
            <a:pathLst>
              <a:path w="48" h="17">
                <a:moveTo>
                  <a:pt x="0" y="0"/>
                </a:moveTo>
                <a:lnTo>
                  <a:pt x="47" y="16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55"/>
          <p:cNvSpPr/>
          <p:nvPr/>
        </p:nvSpPr>
        <p:spPr>
          <a:xfrm>
            <a:off x="6629400" y="2742840"/>
            <a:ext cx="17280" cy="43560"/>
          </a:xfrm>
          <a:custGeom>
            <a:avLst/>
            <a:gdLst/>
            <a:ahLst/>
            <a:cxnLst/>
            <a:rect l="l" t="t" r="r" b="b"/>
            <a:pathLst>
              <a:path w="40" h="112">
                <a:moveTo>
                  <a:pt x="39" y="0"/>
                </a:moveTo>
                <a:lnTo>
                  <a:pt x="0" y="111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56"/>
          <p:cNvSpPr/>
          <p:nvPr/>
        </p:nvSpPr>
        <p:spPr>
          <a:xfrm>
            <a:off x="6652440" y="2749680"/>
            <a:ext cx="65520" cy="52920"/>
          </a:xfrm>
          <a:custGeom>
            <a:avLst/>
            <a:gdLst/>
            <a:ahLst/>
            <a:cxnLst/>
            <a:rect l="l" t="t" r="r" b="b"/>
            <a:pathLst>
              <a:path w="150" h="136">
                <a:moveTo>
                  <a:pt x="0" y="116"/>
                </a:moveTo>
                <a:lnTo>
                  <a:pt x="45" y="0"/>
                </a:lnTo>
                <a:lnTo>
                  <a:pt x="97" y="135"/>
                </a:lnTo>
                <a:lnTo>
                  <a:pt x="149" y="19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4" name="Picture 6"/>
          <p:cNvPicPr/>
          <p:nvPr/>
        </p:nvPicPr>
        <p:blipFill>
          <a:blip r:embed="rId5"/>
          <a:stretch/>
        </p:blipFill>
        <p:spPr>
          <a:xfrm>
            <a:off x="3732120" y="5546880"/>
            <a:ext cx="1277640" cy="1131480"/>
          </a:xfrm>
          <a:prstGeom prst="rect">
            <a:avLst/>
          </a:prstGeom>
          <a:ln>
            <a:noFill/>
          </a:ln>
        </p:spPr>
      </p:pic>
      <p:pic>
        <p:nvPicPr>
          <p:cNvPr id="225" name="Picture 8"/>
          <p:cNvPicPr/>
          <p:nvPr/>
        </p:nvPicPr>
        <p:blipFill>
          <a:blip r:embed="rId6"/>
          <a:stretch/>
        </p:blipFill>
        <p:spPr>
          <a:xfrm>
            <a:off x="6689880" y="5583240"/>
            <a:ext cx="1204560" cy="1058400"/>
          </a:xfrm>
          <a:prstGeom prst="rect">
            <a:avLst/>
          </a:prstGeom>
          <a:ln>
            <a:noFill/>
          </a:ln>
        </p:spPr>
      </p:pic>
      <p:sp>
        <p:nvSpPr>
          <p:cNvPr id="226" name="CustomShape 99"/>
          <p:cNvSpPr/>
          <p:nvPr/>
        </p:nvSpPr>
        <p:spPr>
          <a:xfrm>
            <a:off x="7310520" y="3156120"/>
            <a:ext cx="1598400" cy="637920"/>
          </a:xfrm>
          <a:prstGeom prst="roundRect">
            <a:avLst>
              <a:gd name="adj" fmla="val 16667"/>
            </a:avLst>
          </a:prstGeom>
          <a:solidFill>
            <a:srgbClr val="8FAADC"/>
          </a:solidFill>
          <a:ln w="9360">
            <a:solidFill>
              <a:srgbClr val="FF9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8480" tIns="39240" rIns="78480" bIns="39240" anchor="ctr"/>
          <a:lstStyle/>
          <a:p>
            <a:pPr algn="ctr">
              <a:lnSpc>
                <a:spcPct val="100000"/>
              </a:lnSpc>
            </a:pPr>
            <a:r>
              <a:rPr lang="el-GR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INTEROPERABILITY 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STANDARDIZATION 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SECTION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100"/>
          <p:cNvSpPr/>
          <p:nvPr/>
        </p:nvSpPr>
        <p:spPr>
          <a:xfrm>
            <a:off x="7164360" y="2443320"/>
            <a:ext cx="1898280" cy="637920"/>
          </a:xfrm>
          <a:prstGeom prst="roundRect">
            <a:avLst>
              <a:gd name="adj" fmla="val 16667"/>
            </a:avLst>
          </a:prstGeom>
          <a:solidFill>
            <a:srgbClr val="8FAADC"/>
          </a:solidFill>
          <a:ln w="9360">
            <a:solidFill>
              <a:srgbClr val="FF99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8480" tIns="39240" rIns="78480" bIns="39240" anchor="ctr"/>
          <a:lstStyle/>
          <a:p>
            <a:pPr algn="ctr">
              <a:lnSpc>
                <a:spcPct val="100000"/>
              </a:lnSpc>
            </a:pPr>
            <a:r>
              <a:rPr lang="el-GR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DEFENCE PLANNING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CAPABILITIES TARGETS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DIRECTORATE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7" name="Picture 11" descr="http://www.geetha.mil.gr/media/site-content/logo1.png">
            <a:extLst>
              <a:ext uri="{FF2B5EF4-FFF2-40B4-BE49-F238E27FC236}">
                <a16:creationId xmlns:a16="http://schemas.microsoft.com/office/drawing/2014/main" id="{61EEA2D7-266D-490B-BED3-67FBBC0A7BC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86" y="-8678"/>
            <a:ext cx="1059814" cy="971639"/>
          </a:xfrm>
          <a:prstGeom prst="rect">
            <a:avLst/>
          </a:prstGeom>
          <a:noFill/>
        </p:spPr>
      </p:pic>
      <p:pic>
        <p:nvPicPr>
          <p:cNvPr id="108" name="Picture 11" descr="http://www.geetha.mil.gr/media/site-content/logo1.png">
            <a:extLst>
              <a:ext uri="{FF2B5EF4-FFF2-40B4-BE49-F238E27FC236}">
                <a16:creationId xmlns:a16="http://schemas.microsoft.com/office/drawing/2014/main" id="{1E958560-141D-4106-92A6-771204C327D3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060" y="2595420"/>
            <a:ext cx="1059814" cy="971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7560" y="2520"/>
            <a:ext cx="9143640" cy="1194840"/>
          </a:xfrm>
          <a:prstGeom prst="rect">
            <a:avLst/>
          </a:prstGeom>
          <a:solidFill>
            <a:srgbClr val="EAEDF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2"/>
          <p:cNvSpPr/>
          <p:nvPr/>
        </p:nvSpPr>
        <p:spPr>
          <a:xfrm>
            <a:off x="155520" y="-617400"/>
            <a:ext cx="1085400" cy="12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8" name="CustomShape 3"/>
          <p:cNvSpPr/>
          <p:nvPr/>
        </p:nvSpPr>
        <p:spPr>
          <a:xfrm>
            <a:off x="155520" y="-617400"/>
            <a:ext cx="1085400" cy="12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9" name="Picture 6"/>
          <p:cNvPicPr/>
          <p:nvPr/>
        </p:nvPicPr>
        <p:blipFill>
          <a:blip r:embed="rId3"/>
          <a:stretch/>
        </p:blipFill>
        <p:spPr>
          <a:xfrm>
            <a:off x="0" y="0"/>
            <a:ext cx="1971720" cy="1196280"/>
          </a:xfrm>
          <a:prstGeom prst="rect">
            <a:avLst/>
          </a:prstGeom>
          <a:ln>
            <a:noFill/>
          </a:ln>
        </p:spPr>
      </p:pic>
      <p:sp>
        <p:nvSpPr>
          <p:cNvPr id="320" name="CustomShape 4"/>
          <p:cNvSpPr/>
          <p:nvPr/>
        </p:nvSpPr>
        <p:spPr>
          <a:xfrm>
            <a:off x="1979640" y="5967"/>
            <a:ext cx="71442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97" dirty="0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Standardization Structure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2" name="Picture 4"/>
          <p:cNvPicPr/>
          <p:nvPr/>
        </p:nvPicPr>
        <p:blipFill>
          <a:blip r:embed="rId4"/>
          <a:stretch/>
        </p:blipFill>
        <p:spPr>
          <a:xfrm>
            <a:off x="2859840" y="2070720"/>
            <a:ext cx="1236240" cy="1213920"/>
          </a:xfrm>
          <a:prstGeom prst="rect">
            <a:avLst/>
          </a:prstGeom>
          <a:ln w="9360">
            <a:noFill/>
          </a:ln>
          <a:effectLst>
            <a:outerShdw dist="37674" dir="8100000">
              <a:srgbClr val="000000">
                <a:alpha val="40000"/>
              </a:srgbClr>
            </a:outerShdw>
          </a:effectLst>
        </p:spPr>
      </p:pic>
      <p:pic>
        <p:nvPicPr>
          <p:cNvPr id="323" name="Picture 6"/>
          <p:cNvPicPr/>
          <p:nvPr/>
        </p:nvPicPr>
        <p:blipFill>
          <a:blip r:embed="rId5"/>
          <a:stretch/>
        </p:blipFill>
        <p:spPr>
          <a:xfrm>
            <a:off x="4678920" y="2084760"/>
            <a:ext cx="1290240" cy="1184040"/>
          </a:xfrm>
          <a:prstGeom prst="rect">
            <a:avLst/>
          </a:prstGeom>
          <a:ln w="9360">
            <a:noFill/>
          </a:ln>
          <a:effectLst>
            <a:outerShdw dist="37674" dir="8100000">
              <a:srgbClr val="000000">
                <a:alpha val="40000"/>
              </a:srgbClr>
            </a:outerShdw>
          </a:effectLst>
        </p:spPr>
      </p:pic>
      <p:sp>
        <p:nvSpPr>
          <p:cNvPr id="325" name="Line 5"/>
          <p:cNvSpPr/>
          <p:nvPr/>
        </p:nvSpPr>
        <p:spPr>
          <a:xfrm>
            <a:off x="1432080" y="3068640"/>
            <a:ext cx="360" cy="3586320"/>
          </a:xfrm>
          <a:prstGeom prst="line">
            <a:avLst/>
          </a:prstGeom>
          <a:ln w="25560" cap="rnd">
            <a:solidFill>
              <a:srgbClr val="FF0000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6"/>
          <p:cNvSpPr/>
          <p:nvPr/>
        </p:nvSpPr>
        <p:spPr>
          <a:xfrm>
            <a:off x="484560" y="6245640"/>
            <a:ext cx="1820520" cy="5122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9933"/>
              </a:gs>
              <a:gs pos="50000">
                <a:srgbClr val="FFCC66"/>
              </a:gs>
              <a:gs pos="100000">
                <a:srgbClr val="FF9933"/>
              </a:gs>
            </a:gsLst>
            <a:lin ang="2700000"/>
          </a:gradFill>
          <a:ln w="19080">
            <a:solidFill>
              <a:srgbClr val="FF9900"/>
            </a:solidFill>
            <a:round/>
          </a:ln>
          <a:effectLst>
            <a:outerShdw dist="3816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8480" tIns="39240" rIns="78480" bIns="39240" anchor="ctr"/>
          <a:lstStyle/>
          <a:p>
            <a:pPr algn="ctr">
              <a:lnSpc>
                <a:spcPct val="100000"/>
              </a:lnSpc>
            </a:pPr>
            <a:r>
              <a:rPr lang="en-US" sz="17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PC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CustomShape 7"/>
          <p:cNvSpPr/>
          <p:nvPr/>
        </p:nvSpPr>
        <p:spPr>
          <a:xfrm>
            <a:off x="460800" y="3375360"/>
            <a:ext cx="1829880" cy="5252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9933"/>
              </a:gs>
              <a:gs pos="50000">
                <a:srgbClr val="FFCC66"/>
              </a:gs>
              <a:gs pos="100000">
                <a:srgbClr val="FF9933"/>
              </a:gs>
            </a:gsLst>
            <a:lin ang="2700000"/>
          </a:gradFill>
          <a:ln w="19080">
            <a:solidFill>
              <a:srgbClr val="FF9900"/>
            </a:solidFill>
            <a:round/>
          </a:ln>
          <a:effectLst>
            <a:outerShdw dist="3816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8480" tIns="39240" rIns="78480" bIns="39240" anchor="ctr"/>
          <a:lstStyle/>
          <a:p>
            <a:pPr algn="ctr">
              <a:lnSpc>
                <a:spcPct val="100000"/>
              </a:lnSpc>
            </a:pPr>
            <a:r>
              <a:rPr lang="en-US" sz="17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MCJSB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CustomShape 8"/>
          <p:cNvSpPr/>
          <p:nvPr/>
        </p:nvSpPr>
        <p:spPr>
          <a:xfrm>
            <a:off x="460800" y="4078440"/>
            <a:ext cx="1829880" cy="576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9933"/>
              </a:gs>
              <a:gs pos="50000">
                <a:srgbClr val="FFCC66"/>
              </a:gs>
              <a:gs pos="100000">
                <a:srgbClr val="FF9933"/>
              </a:gs>
            </a:gsLst>
            <a:lin ang="2700000"/>
          </a:gradFill>
          <a:ln w="19080">
            <a:solidFill>
              <a:srgbClr val="FF9900"/>
            </a:solidFill>
            <a:round/>
          </a:ln>
          <a:effectLst>
            <a:outerShdw dist="3816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8480" tIns="39240" rIns="78480" bIns="39240" anchor="ctr"/>
          <a:lstStyle/>
          <a:p>
            <a:pPr algn="ctr">
              <a:lnSpc>
                <a:spcPct val="100000"/>
              </a:lnSpc>
            </a:pPr>
            <a:r>
              <a:rPr lang="en-US" sz="17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MCMedSB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CustomShape 9"/>
          <p:cNvSpPr/>
          <p:nvPr/>
        </p:nvSpPr>
        <p:spPr>
          <a:xfrm>
            <a:off x="460800" y="4789800"/>
            <a:ext cx="1844280" cy="588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9933"/>
              </a:gs>
              <a:gs pos="50000">
                <a:srgbClr val="FFCC66"/>
              </a:gs>
              <a:gs pos="100000">
                <a:srgbClr val="FF9933"/>
              </a:gs>
            </a:gsLst>
            <a:lin ang="2700000"/>
          </a:gradFill>
          <a:ln w="19080">
            <a:solidFill>
              <a:srgbClr val="FF9900"/>
            </a:solidFill>
            <a:round/>
          </a:ln>
          <a:effectLst>
            <a:outerShdw dist="3816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8480" tIns="39240" rIns="78480" bIns="39240" anchor="ctr"/>
          <a:lstStyle/>
          <a:p>
            <a:pPr algn="ctr">
              <a:lnSpc>
                <a:spcPct val="100000"/>
              </a:lnSpc>
            </a:pPr>
            <a:r>
              <a:rPr lang="en-US" sz="17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C3B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CustomShape 10"/>
          <p:cNvSpPr/>
          <p:nvPr/>
        </p:nvSpPr>
        <p:spPr>
          <a:xfrm>
            <a:off x="481320" y="5544000"/>
            <a:ext cx="1823760" cy="482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9933"/>
              </a:gs>
              <a:gs pos="50000">
                <a:srgbClr val="FFCC66"/>
              </a:gs>
              <a:gs pos="100000">
                <a:srgbClr val="FF9933"/>
              </a:gs>
            </a:gsLst>
            <a:lin ang="2700000"/>
          </a:gradFill>
          <a:ln w="19080">
            <a:solidFill>
              <a:srgbClr val="FF9900"/>
            </a:solidFill>
            <a:round/>
          </a:ln>
          <a:effectLst>
            <a:outerShdw dist="3816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8480" tIns="39240" rIns="78480" bIns="39240" anchor="ctr"/>
          <a:lstStyle/>
          <a:p>
            <a:pPr algn="ctr">
              <a:lnSpc>
                <a:spcPct val="100000"/>
              </a:lnSpc>
            </a:pPr>
            <a:r>
              <a:rPr lang="en-US" sz="1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LC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Line 11"/>
          <p:cNvSpPr/>
          <p:nvPr/>
        </p:nvSpPr>
        <p:spPr>
          <a:xfrm>
            <a:off x="3472560" y="3160080"/>
            <a:ext cx="360" cy="1792440"/>
          </a:xfrm>
          <a:prstGeom prst="line">
            <a:avLst/>
          </a:prstGeom>
          <a:ln w="25560" cap="rnd">
            <a:solidFill>
              <a:srgbClr val="FF0000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12"/>
          <p:cNvSpPr/>
          <p:nvPr/>
        </p:nvSpPr>
        <p:spPr>
          <a:xfrm>
            <a:off x="2612160" y="3428640"/>
            <a:ext cx="1688760" cy="563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9933"/>
              </a:gs>
              <a:gs pos="50000">
                <a:srgbClr val="FFCC66"/>
              </a:gs>
              <a:gs pos="100000">
                <a:srgbClr val="FF9933"/>
              </a:gs>
            </a:gsLst>
            <a:lin ang="2700000"/>
          </a:gradFill>
          <a:ln w="19080">
            <a:solidFill>
              <a:srgbClr val="FF9900"/>
            </a:solidFill>
            <a:round/>
          </a:ln>
          <a:effectLst>
            <a:outerShdw dist="3816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8480" tIns="39240" rIns="78480" bIns="39240" anchor="ctr"/>
          <a:lstStyle/>
          <a:p>
            <a:pPr algn="ctr">
              <a:lnSpc>
                <a:spcPct val="100000"/>
              </a:lnSpc>
            </a:pPr>
            <a:r>
              <a:rPr lang="en-US" sz="1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MCLSB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CustomShape 13"/>
          <p:cNvSpPr/>
          <p:nvPr/>
        </p:nvSpPr>
        <p:spPr>
          <a:xfrm>
            <a:off x="2524680" y="4457520"/>
            <a:ext cx="1717200" cy="547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9933"/>
              </a:gs>
              <a:gs pos="50000">
                <a:srgbClr val="FFCC66"/>
              </a:gs>
              <a:gs pos="100000">
                <a:srgbClr val="FF9933"/>
              </a:gs>
            </a:gsLst>
            <a:lin ang="2700000"/>
          </a:gradFill>
          <a:ln w="19080">
            <a:solidFill>
              <a:srgbClr val="FF9900"/>
            </a:solidFill>
            <a:round/>
          </a:ln>
          <a:effectLst>
            <a:outerShdw dist="3816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8480" tIns="39240" rIns="78480" bIns="39240" anchor="ctr"/>
          <a:lstStyle/>
          <a:p>
            <a:pPr algn="ctr">
              <a:lnSpc>
                <a:spcPct val="100000"/>
              </a:lnSpc>
            </a:pPr>
            <a:r>
              <a:rPr lang="en-US" sz="1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NAAG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Line 14"/>
          <p:cNvSpPr/>
          <p:nvPr/>
        </p:nvSpPr>
        <p:spPr>
          <a:xfrm>
            <a:off x="5344200" y="3160080"/>
            <a:ext cx="360" cy="1792440"/>
          </a:xfrm>
          <a:prstGeom prst="line">
            <a:avLst/>
          </a:prstGeom>
          <a:ln w="25560" cap="rnd">
            <a:solidFill>
              <a:srgbClr val="FF0000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15"/>
          <p:cNvSpPr/>
          <p:nvPr/>
        </p:nvSpPr>
        <p:spPr>
          <a:xfrm>
            <a:off x="4517280" y="3435120"/>
            <a:ext cx="1618920" cy="55692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9933"/>
              </a:gs>
              <a:gs pos="50000">
                <a:srgbClr val="FFCC66"/>
              </a:gs>
              <a:gs pos="100000">
                <a:srgbClr val="FF9933"/>
              </a:gs>
            </a:gsLst>
            <a:lin ang="2700000"/>
          </a:gradFill>
          <a:ln w="19080">
            <a:solidFill>
              <a:srgbClr val="FF9900"/>
            </a:solidFill>
            <a:round/>
          </a:ln>
          <a:effectLst>
            <a:outerShdw dist="3816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8480" tIns="39240" rIns="78480" bIns="39240" anchor="ctr"/>
          <a:lstStyle/>
          <a:p>
            <a:pPr algn="ctr">
              <a:lnSpc>
                <a:spcPct val="100000"/>
              </a:lnSpc>
            </a:pPr>
            <a:r>
              <a:rPr lang="en-US" sz="17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MCMSB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CustomShape 16"/>
          <p:cNvSpPr/>
          <p:nvPr/>
        </p:nvSpPr>
        <p:spPr>
          <a:xfrm>
            <a:off x="4485240" y="4457520"/>
            <a:ext cx="1650600" cy="547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9933"/>
              </a:gs>
              <a:gs pos="50000">
                <a:srgbClr val="FFCC66"/>
              </a:gs>
              <a:gs pos="100000">
                <a:srgbClr val="FF9933"/>
              </a:gs>
            </a:gsLst>
            <a:lin ang="2700000"/>
          </a:gradFill>
          <a:ln w="19080">
            <a:solidFill>
              <a:srgbClr val="FF9900"/>
            </a:solidFill>
            <a:round/>
          </a:ln>
          <a:effectLst>
            <a:outerShdw dist="3816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8480" tIns="39240" rIns="78480" bIns="39240" anchor="ctr"/>
          <a:lstStyle/>
          <a:p>
            <a:pPr algn="ctr">
              <a:lnSpc>
                <a:spcPct val="100000"/>
              </a:lnSpc>
            </a:pPr>
            <a:r>
              <a:rPr lang="en-US" sz="17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NNAG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Line 17"/>
          <p:cNvSpPr/>
          <p:nvPr/>
        </p:nvSpPr>
        <p:spPr>
          <a:xfrm>
            <a:off x="7409520" y="3174480"/>
            <a:ext cx="360" cy="2454120"/>
          </a:xfrm>
          <a:prstGeom prst="line">
            <a:avLst/>
          </a:prstGeom>
          <a:ln w="25560" cap="rnd">
            <a:solidFill>
              <a:srgbClr val="FF0000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18"/>
          <p:cNvSpPr/>
          <p:nvPr/>
        </p:nvSpPr>
        <p:spPr>
          <a:xfrm>
            <a:off x="6617520" y="3428640"/>
            <a:ext cx="1657080" cy="563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9933"/>
              </a:gs>
              <a:gs pos="50000">
                <a:srgbClr val="FFCC66"/>
              </a:gs>
              <a:gs pos="100000">
                <a:srgbClr val="FF9933"/>
              </a:gs>
            </a:gsLst>
            <a:lin ang="2700000"/>
          </a:gradFill>
          <a:ln w="19080">
            <a:solidFill>
              <a:srgbClr val="FF9900"/>
            </a:solidFill>
            <a:round/>
          </a:ln>
          <a:effectLst>
            <a:outerShdw dist="3816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8480" tIns="39240" rIns="78480" bIns="39240" anchor="ctr"/>
          <a:lstStyle/>
          <a:p>
            <a:pPr algn="ctr">
              <a:lnSpc>
                <a:spcPct val="100000"/>
              </a:lnSpc>
            </a:pPr>
            <a:r>
              <a:rPr lang="en-US" sz="1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MCASB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CustomShape 19"/>
          <p:cNvSpPr/>
          <p:nvPr/>
        </p:nvSpPr>
        <p:spPr>
          <a:xfrm>
            <a:off x="6617520" y="4208040"/>
            <a:ext cx="1657080" cy="6141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9933"/>
              </a:gs>
              <a:gs pos="50000">
                <a:srgbClr val="FFCC66"/>
              </a:gs>
              <a:gs pos="100000">
                <a:srgbClr val="FF9933"/>
              </a:gs>
            </a:gsLst>
            <a:lin ang="2700000"/>
          </a:gradFill>
          <a:ln w="19080">
            <a:solidFill>
              <a:srgbClr val="FF9900"/>
            </a:solidFill>
            <a:round/>
          </a:ln>
          <a:effectLst>
            <a:outerShdw dist="3816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8480" tIns="39240" rIns="78480" bIns="39240" anchor="ctr"/>
          <a:lstStyle/>
          <a:p>
            <a:pPr algn="ctr">
              <a:lnSpc>
                <a:spcPct val="100000"/>
              </a:lnSpc>
            </a:pPr>
            <a:r>
              <a:rPr lang="el-GR" sz="17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NAFAG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20"/>
          <p:cNvSpPr/>
          <p:nvPr/>
        </p:nvSpPr>
        <p:spPr>
          <a:xfrm>
            <a:off x="6617520" y="5084640"/>
            <a:ext cx="1657080" cy="6314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9933"/>
              </a:gs>
              <a:gs pos="50000">
                <a:srgbClr val="FFCC66"/>
              </a:gs>
              <a:gs pos="100000">
                <a:srgbClr val="FF9933"/>
              </a:gs>
            </a:gsLst>
            <a:lin ang="2700000"/>
          </a:gradFill>
          <a:ln w="19080">
            <a:solidFill>
              <a:srgbClr val="FF9900"/>
            </a:solidFill>
            <a:round/>
          </a:ln>
          <a:effectLst>
            <a:outerShdw dist="3816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8480" tIns="39240" rIns="78480" bIns="39240" anchor="ctr"/>
          <a:lstStyle/>
          <a:p>
            <a:pPr algn="ctr">
              <a:lnSpc>
                <a:spcPct val="100000"/>
              </a:lnSpc>
            </a:pPr>
            <a:r>
              <a:rPr lang="en-US" sz="17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AVC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CustomShape 24"/>
          <p:cNvSpPr/>
          <p:nvPr/>
        </p:nvSpPr>
        <p:spPr>
          <a:xfrm>
            <a:off x="956880" y="2116800"/>
            <a:ext cx="59400" cy="64080"/>
          </a:xfrm>
          <a:custGeom>
            <a:avLst/>
            <a:gdLst/>
            <a:ahLst/>
            <a:cxnLst/>
            <a:rect l="l" t="t" r="r" b="b"/>
            <a:pathLst>
              <a:path w="126" h="146">
                <a:moveTo>
                  <a:pt x="0" y="145"/>
                </a:moveTo>
                <a:lnTo>
                  <a:pt x="32" y="0"/>
                </a:lnTo>
                <a:lnTo>
                  <a:pt x="125" y="106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25"/>
          <p:cNvSpPr/>
          <p:nvPr/>
        </p:nvSpPr>
        <p:spPr>
          <a:xfrm>
            <a:off x="961920" y="2146320"/>
            <a:ext cx="36360" cy="20880"/>
          </a:xfrm>
          <a:custGeom>
            <a:avLst/>
            <a:gdLst/>
            <a:ahLst/>
            <a:cxnLst/>
            <a:rect l="l" t="t" r="r" b="b"/>
            <a:pathLst>
              <a:path w="77" h="48">
                <a:moveTo>
                  <a:pt x="0" y="47"/>
                </a:moveTo>
                <a:lnTo>
                  <a:pt x="76" y="0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26"/>
          <p:cNvSpPr/>
          <p:nvPr/>
        </p:nvSpPr>
        <p:spPr>
          <a:xfrm>
            <a:off x="1026000" y="2100960"/>
            <a:ext cx="15480" cy="55080"/>
          </a:xfrm>
          <a:custGeom>
            <a:avLst/>
            <a:gdLst/>
            <a:ahLst/>
            <a:cxnLst/>
            <a:rect l="l" t="t" r="r" b="b"/>
            <a:pathLst>
              <a:path w="33" h="126">
                <a:moveTo>
                  <a:pt x="0" y="0"/>
                </a:moveTo>
                <a:lnTo>
                  <a:pt x="32" y="125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CustomShape 27"/>
          <p:cNvSpPr/>
          <p:nvPr/>
        </p:nvSpPr>
        <p:spPr>
          <a:xfrm>
            <a:off x="1076400" y="2085120"/>
            <a:ext cx="34920" cy="56520"/>
          </a:xfrm>
          <a:custGeom>
            <a:avLst/>
            <a:gdLst/>
            <a:ahLst/>
            <a:cxnLst/>
            <a:rect l="l" t="t" r="r" b="b"/>
            <a:pathLst>
              <a:path w="74" h="129">
                <a:moveTo>
                  <a:pt x="57" y="0"/>
                </a:moveTo>
                <a:lnTo>
                  <a:pt x="0" y="78"/>
                </a:lnTo>
                <a:lnTo>
                  <a:pt x="73" y="128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28"/>
          <p:cNvSpPr/>
          <p:nvPr/>
        </p:nvSpPr>
        <p:spPr>
          <a:xfrm>
            <a:off x="1077840" y="2115720"/>
            <a:ext cx="28440" cy="7200"/>
          </a:xfrm>
          <a:custGeom>
            <a:avLst/>
            <a:gdLst/>
            <a:ahLst/>
            <a:cxnLst/>
            <a:rect l="l" t="t" r="r" b="b"/>
            <a:pathLst>
              <a:path w="61" h="17">
                <a:moveTo>
                  <a:pt x="0" y="16"/>
                </a:moveTo>
                <a:lnTo>
                  <a:pt x="60" y="0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29"/>
          <p:cNvSpPr/>
          <p:nvPr/>
        </p:nvSpPr>
        <p:spPr>
          <a:xfrm>
            <a:off x="1138320" y="2079360"/>
            <a:ext cx="47160" cy="54720"/>
          </a:xfrm>
          <a:custGeom>
            <a:avLst/>
            <a:gdLst/>
            <a:ahLst/>
            <a:cxnLst/>
            <a:rect l="l" t="t" r="r" b="b"/>
            <a:pathLst>
              <a:path w="100" h="125">
                <a:moveTo>
                  <a:pt x="19" y="124"/>
                </a:moveTo>
                <a:lnTo>
                  <a:pt x="0" y="14"/>
                </a:lnTo>
                <a:lnTo>
                  <a:pt x="99" y="105"/>
                </a:lnTo>
                <a:lnTo>
                  <a:pt x="86" y="0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CustomShape 30"/>
          <p:cNvSpPr/>
          <p:nvPr/>
        </p:nvSpPr>
        <p:spPr>
          <a:xfrm>
            <a:off x="1281600" y="2059200"/>
            <a:ext cx="57960" cy="59040"/>
          </a:xfrm>
          <a:custGeom>
            <a:avLst/>
            <a:gdLst/>
            <a:ahLst/>
            <a:cxnLst/>
            <a:rect l="l" t="t" r="r" b="b"/>
            <a:pathLst>
              <a:path w="123" h="135">
                <a:moveTo>
                  <a:pt x="0" y="134"/>
                </a:moveTo>
                <a:lnTo>
                  <a:pt x="48" y="0"/>
                </a:lnTo>
                <a:lnTo>
                  <a:pt x="122" y="114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31"/>
          <p:cNvSpPr/>
          <p:nvPr/>
        </p:nvSpPr>
        <p:spPr>
          <a:xfrm>
            <a:off x="1289520" y="2092680"/>
            <a:ext cx="36360" cy="15120"/>
          </a:xfrm>
          <a:custGeom>
            <a:avLst/>
            <a:gdLst/>
            <a:ahLst/>
            <a:cxnLst/>
            <a:rect l="l" t="t" r="r" b="b"/>
            <a:pathLst>
              <a:path w="77" h="35">
                <a:moveTo>
                  <a:pt x="0" y="34"/>
                </a:moveTo>
                <a:lnTo>
                  <a:pt x="76" y="0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32"/>
          <p:cNvSpPr/>
          <p:nvPr/>
        </p:nvSpPr>
        <p:spPr>
          <a:xfrm>
            <a:off x="1360800" y="2057040"/>
            <a:ext cx="360" cy="55080"/>
          </a:xfrm>
          <a:custGeom>
            <a:avLst/>
            <a:gdLst/>
            <a:ahLst/>
            <a:cxnLst/>
            <a:rect l="l" t="t" r="r" b="b"/>
            <a:pathLst>
              <a:path w="1" h="126">
                <a:moveTo>
                  <a:pt x="0" y="0"/>
                </a:moveTo>
                <a:lnTo>
                  <a:pt x="0" y="125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CustomShape 33"/>
          <p:cNvSpPr/>
          <p:nvPr/>
        </p:nvSpPr>
        <p:spPr>
          <a:xfrm>
            <a:off x="1360800" y="2057040"/>
            <a:ext cx="30960" cy="38160"/>
          </a:xfrm>
          <a:custGeom>
            <a:avLst/>
            <a:gdLst/>
            <a:ahLst/>
            <a:cxnLst/>
            <a:rect l="l" t="t" r="r" b="b"/>
            <a:pathLst>
              <a:path w="66" h="87">
                <a:moveTo>
                  <a:pt x="0" y="0"/>
                </a:moveTo>
                <a:lnTo>
                  <a:pt x="65" y="42"/>
                </a:lnTo>
                <a:lnTo>
                  <a:pt x="0" y="86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CustomShape 34"/>
          <p:cNvSpPr/>
          <p:nvPr/>
        </p:nvSpPr>
        <p:spPr>
          <a:xfrm>
            <a:off x="1432440" y="2057040"/>
            <a:ext cx="360" cy="54000"/>
          </a:xfrm>
          <a:custGeom>
            <a:avLst/>
            <a:gdLst/>
            <a:ahLst/>
            <a:cxnLst/>
            <a:rect l="l" t="t" r="r" b="b"/>
            <a:pathLst>
              <a:path w="1" h="123">
                <a:moveTo>
                  <a:pt x="0" y="0"/>
                </a:moveTo>
                <a:lnTo>
                  <a:pt x="0" y="122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35"/>
          <p:cNvSpPr/>
          <p:nvPr/>
        </p:nvSpPr>
        <p:spPr>
          <a:xfrm>
            <a:off x="1471320" y="2051280"/>
            <a:ext cx="32760" cy="56880"/>
          </a:xfrm>
          <a:custGeom>
            <a:avLst/>
            <a:gdLst/>
            <a:ahLst/>
            <a:cxnLst/>
            <a:rect l="l" t="t" r="r" b="b"/>
            <a:pathLst>
              <a:path w="70" h="130">
                <a:moveTo>
                  <a:pt x="69" y="0"/>
                </a:moveTo>
                <a:lnTo>
                  <a:pt x="19" y="44"/>
                </a:lnTo>
                <a:lnTo>
                  <a:pt x="69" y="80"/>
                </a:lnTo>
                <a:lnTo>
                  <a:pt x="0" y="129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CustomShape 36"/>
          <p:cNvSpPr/>
          <p:nvPr/>
        </p:nvSpPr>
        <p:spPr>
          <a:xfrm>
            <a:off x="1527120" y="2055960"/>
            <a:ext cx="54720" cy="7200"/>
          </a:xfrm>
          <a:custGeom>
            <a:avLst/>
            <a:gdLst/>
            <a:ahLst/>
            <a:cxnLst/>
            <a:rect l="l" t="t" r="r" b="b"/>
            <a:pathLst>
              <a:path w="116" h="17">
                <a:moveTo>
                  <a:pt x="0" y="0"/>
                </a:moveTo>
                <a:lnTo>
                  <a:pt x="115" y="16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CustomShape 37"/>
          <p:cNvSpPr/>
          <p:nvPr/>
        </p:nvSpPr>
        <p:spPr>
          <a:xfrm>
            <a:off x="1552320" y="2057040"/>
            <a:ext cx="10080" cy="56520"/>
          </a:xfrm>
          <a:custGeom>
            <a:avLst/>
            <a:gdLst/>
            <a:ahLst/>
            <a:cxnLst/>
            <a:rect l="l" t="t" r="r" b="b"/>
            <a:pathLst>
              <a:path w="22" h="129">
                <a:moveTo>
                  <a:pt x="21" y="0"/>
                </a:moveTo>
                <a:lnTo>
                  <a:pt x="0" y="128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38"/>
          <p:cNvSpPr/>
          <p:nvPr/>
        </p:nvSpPr>
        <p:spPr>
          <a:xfrm>
            <a:off x="1605600" y="2064240"/>
            <a:ext cx="29880" cy="52560"/>
          </a:xfrm>
          <a:custGeom>
            <a:avLst/>
            <a:gdLst/>
            <a:ahLst/>
            <a:cxnLst/>
            <a:rect l="l" t="t" r="r" b="b"/>
            <a:pathLst>
              <a:path w="64" h="120">
                <a:moveTo>
                  <a:pt x="63" y="0"/>
                </a:moveTo>
                <a:lnTo>
                  <a:pt x="0" y="55"/>
                </a:lnTo>
                <a:lnTo>
                  <a:pt x="37" y="119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39"/>
          <p:cNvSpPr/>
          <p:nvPr/>
        </p:nvSpPr>
        <p:spPr>
          <a:xfrm>
            <a:off x="1605600" y="2087280"/>
            <a:ext cx="24840" cy="7200"/>
          </a:xfrm>
          <a:custGeom>
            <a:avLst/>
            <a:gdLst/>
            <a:ahLst/>
            <a:cxnLst/>
            <a:rect l="l" t="t" r="r" b="b"/>
            <a:pathLst>
              <a:path w="53" h="17">
                <a:moveTo>
                  <a:pt x="0" y="0"/>
                </a:moveTo>
                <a:lnTo>
                  <a:pt x="52" y="16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CustomShape 40"/>
          <p:cNvSpPr/>
          <p:nvPr/>
        </p:nvSpPr>
        <p:spPr>
          <a:xfrm>
            <a:off x="1668240" y="2070720"/>
            <a:ext cx="19080" cy="34560"/>
          </a:xfrm>
          <a:custGeom>
            <a:avLst/>
            <a:gdLst/>
            <a:ahLst/>
            <a:cxnLst/>
            <a:rect l="l" t="t" r="r" b="b"/>
            <a:pathLst>
              <a:path w="41" h="79">
                <a:moveTo>
                  <a:pt x="0" y="0"/>
                </a:moveTo>
                <a:lnTo>
                  <a:pt x="40" y="78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CustomShape 41"/>
          <p:cNvSpPr/>
          <p:nvPr/>
        </p:nvSpPr>
        <p:spPr>
          <a:xfrm>
            <a:off x="1674360" y="2077920"/>
            <a:ext cx="37800" cy="47880"/>
          </a:xfrm>
          <a:custGeom>
            <a:avLst/>
            <a:gdLst/>
            <a:ahLst/>
            <a:cxnLst/>
            <a:rect l="l" t="t" r="r" b="b"/>
            <a:pathLst>
              <a:path w="80" h="109">
                <a:moveTo>
                  <a:pt x="79" y="0"/>
                </a:moveTo>
                <a:lnTo>
                  <a:pt x="0" y="108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2" name="CustomShape 42"/>
          <p:cNvSpPr/>
          <p:nvPr/>
        </p:nvSpPr>
        <p:spPr>
          <a:xfrm>
            <a:off x="1740240" y="2087280"/>
            <a:ext cx="32760" cy="48960"/>
          </a:xfrm>
          <a:custGeom>
            <a:avLst/>
            <a:gdLst/>
            <a:ahLst/>
            <a:cxnLst/>
            <a:rect l="l" t="t" r="r" b="b"/>
            <a:pathLst>
              <a:path w="70" h="112">
                <a:moveTo>
                  <a:pt x="69" y="0"/>
                </a:moveTo>
                <a:lnTo>
                  <a:pt x="0" y="44"/>
                </a:lnTo>
                <a:lnTo>
                  <a:pt x="29" y="111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3" name="CustomShape 43"/>
          <p:cNvSpPr/>
          <p:nvPr/>
        </p:nvSpPr>
        <p:spPr>
          <a:xfrm>
            <a:off x="1743120" y="2108160"/>
            <a:ext cx="22320" cy="7200"/>
          </a:xfrm>
          <a:custGeom>
            <a:avLst/>
            <a:gdLst/>
            <a:ahLst/>
            <a:cxnLst/>
            <a:rect l="l" t="t" r="r" b="b"/>
            <a:pathLst>
              <a:path w="48" h="17">
                <a:moveTo>
                  <a:pt x="0" y="0"/>
                </a:moveTo>
                <a:lnTo>
                  <a:pt x="47" y="16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4" name="CustomShape 44"/>
          <p:cNvSpPr/>
          <p:nvPr/>
        </p:nvSpPr>
        <p:spPr>
          <a:xfrm>
            <a:off x="1791720" y="2098800"/>
            <a:ext cx="18720" cy="48960"/>
          </a:xfrm>
          <a:custGeom>
            <a:avLst/>
            <a:gdLst/>
            <a:ahLst/>
            <a:cxnLst/>
            <a:rect l="l" t="t" r="r" b="b"/>
            <a:pathLst>
              <a:path w="40" h="112">
                <a:moveTo>
                  <a:pt x="39" y="0"/>
                </a:moveTo>
                <a:lnTo>
                  <a:pt x="0" y="111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CustomShape 45"/>
          <p:cNvSpPr/>
          <p:nvPr/>
        </p:nvSpPr>
        <p:spPr>
          <a:xfrm>
            <a:off x="1816200" y="2106360"/>
            <a:ext cx="70920" cy="59760"/>
          </a:xfrm>
          <a:custGeom>
            <a:avLst/>
            <a:gdLst/>
            <a:ahLst/>
            <a:cxnLst/>
            <a:rect l="l" t="t" r="r" b="b"/>
            <a:pathLst>
              <a:path w="150" h="136">
                <a:moveTo>
                  <a:pt x="0" y="116"/>
                </a:moveTo>
                <a:lnTo>
                  <a:pt x="45" y="0"/>
                </a:lnTo>
                <a:lnTo>
                  <a:pt x="97" y="135"/>
                </a:lnTo>
                <a:lnTo>
                  <a:pt x="149" y="19"/>
                </a:ln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CustomShape 88"/>
          <p:cNvSpPr/>
          <p:nvPr/>
        </p:nvSpPr>
        <p:spPr>
          <a:xfrm flipV="1">
            <a:off x="1380960" y="1377720"/>
            <a:ext cx="1606320" cy="745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5B9BD5"/>
            </a:solidFill>
            <a:miter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9" name="CustomShape 89"/>
          <p:cNvSpPr/>
          <p:nvPr/>
        </p:nvSpPr>
        <p:spPr>
          <a:xfrm flipH="1" flipV="1">
            <a:off x="3432240" y="1515420"/>
            <a:ext cx="45719" cy="5549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7520">
            <a:solidFill>
              <a:srgbClr val="5B9BD5"/>
            </a:solidFill>
            <a:miter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0" name="CustomShape 90"/>
          <p:cNvSpPr/>
          <p:nvPr/>
        </p:nvSpPr>
        <p:spPr>
          <a:xfrm flipH="1" flipV="1">
            <a:off x="5278681" y="1515420"/>
            <a:ext cx="45719" cy="5689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5B9BD5"/>
            </a:solidFill>
            <a:miter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1" name="CustomShape 91"/>
          <p:cNvSpPr/>
          <p:nvPr/>
        </p:nvSpPr>
        <p:spPr>
          <a:xfrm flipH="1" flipV="1">
            <a:off x="5650560" y="1402560"/>
            <a:ext cx="1628640" cy="739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5B9BD5"/>
            </a:solidFill>
            <a:miter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2" name="CustomShape 92"/>
          <p:cNvSpPr/>
          <p:nvPr/>
        </p:nvSpPr>
        <p:spPr>
          <a:xfrm>
            <a:off x="2524680" y="1156320"/>
            <a:ext cx="361116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9" name="Picture 11" descr="http://www.geetha.mil.gr/media/site-content/logo1.png">
            <a:extLst>
              <a:ext uri="{FF2B5EF4-FFF2-40B4-BE49-F238E27FC236}">
                <a16:creationId xmlns:a16="http://schemas.microsoft.com/office/drawing/2014/main" id="{D1EC5F47-35CA-427D-A078-86B632689CA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86" y="-8678"/>
            <a:ext cx="1059814" cy="971639"/>
          </a:xfrm>
          <a:prstGeom prst="rect">
            <a:avLst/>
          </a:prstGeom>
          <a:noFill/>
        </p:spPr>
      </p:pic>
      <p:pic>
        <p:nvPicPr>
          <p:cNvPr id="100" name="Picture 6">
            <a:extLst>
              <a:ext uri="{FF2B5EF4-FFF2-40B4-BE49-F238E27FC236}">
                <a16:creationId xmlns:a16="http://schemas.microsoft.com/office/drawing/2014/main" id="{68908B66-FD00-488E-9AF3-0E8E82E962F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967579" y="1103940"/>
            <a:ext cx="2671560" cy="648720"/>
          </a:xfrm>
          <a:prstGeom prst="rect">
            <a:avLst/>
          </a:prstGeom>
          <a:ln>
            <a:noFill/>
          </a:ln>
        </p:spPr>
      </p:pic>
      <p:pic>
        <p:nvPicPr>
          <p:cNvPr id="101" name="Picture 11" descr="http://www.geetha.mil.gr/media/site-content/logo1.png">
            <a:extLst>
              <a:ext uri="{FF2B5EF4-FFF2-40B4-BE49-F238E27FC236}">
                <a16:creationId xmlns:a16="http://schemas.microsoft.com/office/drawing/2014/main" id="{BDC28BF8-83A2-4D16-8522-167443995CB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20" y="1974960"/>
            <a:ext cx="1491120" cy="1359513"/>
          </a:xfrm>
          <a:prstGeom prst="rect">
            <a:avLst/>
          </a:prstGeom>
          <a:noFill/>
        </p:spPr>
      </p:pic>
      <p:pic>
        <p:nvPicPr>
          <p:cNvPr id="324" name="Picture 8"/>
          <p:cNvPicPr/>
          <p:nvPr/>
        </p:nvPicPr>
        <p:blipFill>
          <a:blip r:embed="rId7"/>
          <a:stretch/>
        </p:blipFill>
        <p:spPr>
          <a:xfrm>
            <a:off x="6731640" y="2084760"/>
            <a:ext cx="1317240" cy="1139400"/>
          </a:xfrm>
          <a:prstGeom prst="rect">
            <a:avLst/>
          </a:prstGeom>
          <a:ln w="9360">
            <a:noFill/>
          </a:ln>
          <a:effectLst>
            <a:outerShdw dist="37674" dir="8100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7560" y="2520"/>
            <a:ext cx="9143640" cy="1194840"/>
          </a:xfrm>
          <a:prstGeom prst="rect">
            <a:avLst/>
          </a:prstGeom>
          <a:solidFill>
            <a:srgbClr val="EAEDF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2"/>
          <p:cNvSpPr/>
          <p:nvPr/>
        </p:nvSpPr>
        <p:spPr>
          <a:xfrm>
            <a:off x="155520" y="-617400"/>
            <a:ext cx="1085400" cy="12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3"/>
          <p:cNvSpPr/>
          <p:nvPr/>
        </p:nvSpPr>
        <p:spPr>
          <a:xfrm>
            <a:off x="155520" y="-617400"/>
            <a:ext cx="1085400" cy="12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1" name="Picture 6"/>
          <p:cNvPicPr/>
          <p:nvPr/>
        </p:nvPicPr>
        <p:blipFill>
          <a:blip r:embed="rId3"/>
          <a:stretch/>
        </p:blipFill>
        <p:spPr>
          <a:xfrm>
            <a:off x="0" y="0"/>
            <a:ext cx="1971720" cy="1196280"/>
          </a:xfrm>
          <a:prstGeom prst="rect">
            <a:avLst/>
          </a:prstGeom>
          <a:ln>
            <a:noFill/>
          </a:ln>
        </p:spPr>
      </p:pic>
      <p:sp>
        <p:nvSpPr>
          <p:cNvPr id="232" name="CustomShape 4"/>
          <p:cNvSpPr/>
          <p:nvPr/>
        </p:nvSpPr>
        <p:spPr>
          <a:xfrm>
            <a:off x="1989000" y="-27360"/>
            <a:ext cx="71442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97" dirty="0">
                <a:solidFill>
                  <a:srgbClr val="44546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Standardization Directives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5"/>
          <p:cNvSpPr/>
          <p:nvPr/>
        </p:nvSpPr>
        <p:spPr>
          <a:xfrm>
            <a:off x="155520" y="1412640"/>
            <a:ext cx="9204480" cy="536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l-GR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National</a:t>
            </a:r>
            <a:r>
              <a:rPr lang="el-G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Military</a:t>
            </a:r>
            <a:r>
              <a:rPr lang="el-G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Strategy</a:t>
            </a:r>
            <a:r>
              <a:rPr lang="el-G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</a:t>
            </a:r>
            <a:r>
              <a:rPr lang="el-GR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Defence</a:t>
            </a:r>
            <a:r>
              <a:rPr lang="el-G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Planning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l-GR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Harmonization</a:t>
            </a:r>
            <a:r>
              <a:rPr lang="el-G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</a:t>
            </a:r>
            <a:r>
              <a:rPr lang="el-GR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National</a:t>
            </a:r>
            <a:r>
              <a:rPr lang="el-G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NATO </a:t>
            </a:r>
            <a:r>
              <a:rPr lang="el-GR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Capability</a:t>
            </a:r>
            <a:r>
              <a:rPr lang="el-G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Targets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l-GR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National</a:t>
            </a:r>
            <a:r>
              <a:rPr lang="el-G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Defence</a:t>
            </a:r>
            <a:r>
              <a:rPr lang="el-G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Council </a:t>
            </a:r>
            <a:r>
              <a:rPr lang="el-GR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Directive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l-GR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Incorporation</a:t>
            </a:r>
            <a:r>
              <a:rPr lang="el-G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NATO </a:t>
            </a:r>
            <a:r>
              <a:rPr lang="el-GR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Standards</a:t>
            </a:r>
            <a:r>
              <a:rPr lang="el-G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el-G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National</a:t>
            </a:r>
            <a:r>
              <a:rPr lang="el-G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Standards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l-GR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Defence</a:t>
            </a:r>
            <a:r>
              <a:rPr lang="el-G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Standardization</a:t>
            </a:r>
            <a:r>
              <a:rPr lang="el-G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Ministerial</a:t>
            </a:r>
            <a:r>
              <a:rPr lang="el-G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l-GR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Guidance</a:t>
            </a:r>
            <a:endParaRPr lang="en-US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National Representatives Ministerial Guidance</a:t>
            </a: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National Terminology Regulation</a:t>
            </a:r>
          </a:p>
        </p:txBody>
      </p:sp>
      <p:pic>
        <p:nvPicPr>
          <p:cNvPr id="9" name="Picture 11" descr="http://www.geetha.mil.gr/media/site-content/logo1.png">
            <a:extLst>
              <a:ext uri="{FF2B5EF4-FFF2-40B4-BE49-F238E27FC236}">
                <a16:creationId xmlns:a16="http://schemas.microsoft.com/office/drawing/2014/main" id="{05BE7A6B-B997-47A3-9EFA-883D25B2968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86" y="-8678"/>
            <a:ext cx="1059814" cy="971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5"/>
          <p:cNvSpPr/>
          <p:nvPr/>
        </p:nvSpPr>
        <p:spPr>
          <a:xfrm>
            <a:off x="4898614" y="1171161"/>
            <a:ext cx="2227015" cy="3047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2CC"/>
          </a:solidFill>
          <a:ln w="9360">
            <a:solidFill>
              <a:srgbClr val="000000"/>
            </a:solidFill>
            <a:miter/>
          </a:ln>
          <a:effectLst>
            <a:outerShdw dist="107423" dir="270000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ANNEX A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l-GR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NATO STANDARDIZATION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l-GR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INCORPORATION OF NATO STANDARDS TO NATIONAL STANDARDIZATION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1"/>
          <p:cNvSpPr/>
          <p:nvPr/>
        </p:nvSpPr>
        <p:spPr>
          <a:xfrm>
            <a:off x="7560" y="2520"/>
            <a:ext cx="9143640" cy="1194840"/>
          </a:xfrm>
          <a:prstGeom prst="rect">
            <a:avLst/>
          </a:prstGeom>
          <a:solidFill>
            <a:srgbClr val="EAEDF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2"/>
          <p:cNvSpPr/>
          <p:nvPr/>
        </p:nvSpPr>
        <p:spPr>
          <a:xfrm>
            <a:off x="155520" y="-617400"/>
            <a:ext cx="1085400" cy="12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3"/>
          <p:cNvSpPr/>
          <p:nvPr/>
        </p:nvSpPr>
        <p:spPr>
          <a:xfrm>
            <a:off x="155520" y="-617400"/>
            <a:ext cx="1085400" cy="12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8" name="Picture 6"/>
          <p:cNvPicPr/>
          <p:nvPr/>
        </p:nvPicPr>
        <p:blipFill>
          <a:blip r:embed="rId3"/>
          <a:stretch/>
        </p:blipFill>
        <p:spPr>
          <a:xfrm>
            <a:off x="0" y="0"/>
            <a:ext cx="1971720" cy="1196280"/>
          </a:xfrm>
          <a:prstGeom prst="rect">
            <a:avLst/>
          </a:prstGeom>
          <a:ln>
            <a:noFill/>
          </a:ln>
        </p:spPr>
      </p:pic>
      <p:sp>
        <p:nvSpPr>
          <p:cNvPr id="242" name="CustomShape 6"/>
          <p:cNvSpPr/>
          <p:nvPr/>
        </p:nvSpPr>
        <p:spPr>
          <a:xfrm>
            <a:off x="7019305" y="1190574"/>
            <a:ext cx="1968578" cy="3047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2CC"/>
          </a:solidFill>
          <a:ln w="9360">
            <a:solidFill>
              <a:srgbClr val="000000"/>
            </a:solidFill>
            <a:miter/>
          </a:ln>
          <a:effectLst>
            <a:outerShdw dist="107423" dir="270000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ANNEX B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l-GR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PROCEDURES FOR THE DEVELOPMENT OF HELLENIC ARMED FORCES TECHNICAL SPECIFICATIONS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7"/>
          <p:cNvSpPr/>
          <p:nvPr/>
        </p:nvSpPr>
        <p:spPr>
          <a:xfrm rot="21274200">
            <a:off x="355766" y="1736640"/>
            <a:ext cx="1837800" cy="5138280"/>
          </a:xfrm>
          <a:custGeom>
            <a:avLst/>
            <a:gdLst/>
            <a:ahLst/>
            <a:cxnLst/>
            <a:rect l="l" t="t" r="r" b="b"/>
            <a:pathLst>
              <a:path w="816" h="3072">
                <a:moveTo>
                  <a:pt x="816" y="2852"/>
                </a:moveTo>
                <a:lnTo>
                  <a:pt x="776" y="2916"/>
                </a:lnTo>
                <a:lnTo>
                  <a:pt x="784" y="3052"/>
                </a:lnTo>
                <a:lnTo>
                  <a:pt x="796" y="3072"/>
                </a:lnTo>
                <a:lnTo>
                  <a:pt x="764" y="3044"/>
                </a:lnTo>
                <a:lnTo>
                  <a:pt x="9" y="294"/>
                </a:lnTo>
                <a:lnTo>
                  <a:pt x="0" y="196"/>
                </a:lnTo>
                <a:lnTo>
                  <a:pt x="8" y="100"/>
                </a:lnTo>
                <a:lnTo>
                  <a:pt x="44" y="0"/>
                </a:lnTo>
                <a:lnTo>
                  <a:pt x="816" y="2852"/>
                </a:lnTo>
                <a:close/>
              </a:path>
            </a:pathLst>
          </a:custGeom>
          <a:solidFill>
            <a:srgbClr val="FFF2CC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8"/>
          <p:cNvSpPr/>
          <p:nvPr/>
        </p:nvSpPr>
        <p:spPr>
          <a:xfrm rot="21274200">
            <a:off x="2384366" y="5543640"/>
            <a:ext cx="4017600" cy="1034640"/>
          </a:xfrm>
          <a:custGeom>
            <a:avLst/>
            <a:gdLst/>
            <a:ahLst/>
            <a:cxnLst/>
            <a:rect l="l" t="t" r="r" b="b"/>
            <a:pathLst>
              <a:path w="1784" h="620">
                <a:moveTo>
                  <a:pt x="48" y="424"/>
                </a:moveTo>
                <a:lnTo>
                  <a:pt x="1784" y="0"/>
                </a:lnTo>
                <a:lnTo>
                  <a:pt x="1748" y="76"/>
                </a:lnTo>
                <a:lnTo>
                  <a:pt x="1748" y="160"/>
                </a:lnTo>
                <a:lnTo>
                  <a:pt x="1764" y="204"/>
                </a:lnTo>
                <a:lnTo>
                  <a:pt x="24" y="620"/>
                </a:lnTo>
                <a:lnTo>
                  <a:pt x="8" y="604"/>
                </a:lnTo>
                <a:lnTo>
                  <a:pt x="0" y="580"/>
                </a:lnTo>
                <a:lnTo>
                  <a:pt x="4" y="472"/>
                </a:lnTo>
                <a:lnTo>
                  <a:pt x="48" y="424"/>
                </a:lnTo>
                <a:close/>
              </a:path>
            </a:pathLst>
          </a:custGeom>
          <a:solidFill>
            <a:srgbClr val="FFF2CC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9"/>
          <p:cNvSpPr/>
          <p:nvPr/>
        </p:nvSpPr>
        <p:spPr>
          <a:xfrm rot="21274200">
            <a:off x="470575" y="1294364"/>
            <a:ext cx="5738400" cy="5065200"/>
          </a:xfrm>
          <a:custGeom>
            <a:avLst/>
            <a:gdLst/>
            <a:ahLst/>
            <a:cxnLst/>
            <a:rect l="l" t="t" r="r" b="b"/>
            <a:pathLst>
              <a:path w="2548" h="3028">
                <a:moveTo>
                  <a:pt x="0" y="184"/>
                </a:moveTo>
                <a:lnTo>
                  <a:pt x="1636" y="0"/>
                </a:lnTo>
                <a:lnTo>
                  <a:pt x="2548" y="2592"/>
                </a:lnTo>
                <a:lnTo>
                  <a:pt x="772" y="3028"/>
                </a:lnTo>
                <a:lnTo>
                  <a:pt x="0" y="184"/>
                </a:lnTo>
                <a:close/>
              </a:path>
            </a:pathLst>
          </a:custGeom>
          <a:solidFill>
            <a:srgbClr val="FFF2CC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10"/>
          <p:cNvSpPr/>
          <p:nvPr/>
        </p:nvSpPr>
        <p:spPr>
          <a:xfrm rot="20650800">
            <a:off x="1829160" y="3651480"/>
            <a:ext cx="3511080" cy="1322280"/>
          </a:xfrm>
          <a:prstGeom prst="rect">
            <a:avLst/>
          </a:prstGeom>
          <a:solidFill>
            <a:srgbClr val="FFF2C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2240" tIns="51120" rIns="102240" bIns="51120"/>
          <a:lstStyle/>
          <a:p>
            <a:pPr algn="ctr">
              <a:lnSpc>
                <a:spcPct val="100000"/>
              </a:lnSpc>
            </a:pPr>
            <a:r>
              <a:rPr lang="el-G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MINISTERIAL GUIDANCE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l-G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 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l-G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DEFENCE STANDARDIZATION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11"/>
          <p:cNvSpPr/>
          <p:nvPr/>
        </p:nvSpPr>
        <p:spPr>
          <a:xfrm rot="20981400">
            <a:off x="721080" y="1741680"/>
            <a:ext cx="3228480" cy="330840"/>
          </a:xfrm>
          <a:prstGeom prst="rect">
            <a:avLst/>
          </a:prstGeom>
          <a:solidFill>
            <a:srgbClr val="FFF2CC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2240" tIns="51120" rIns="102240" bIns="51120"/>
          <a:lstStyle/>
          <a:p>
            <a:pPr algn="ctr">
              <a:lnSpc>
                <a:spcPct val="100000"/>
              </a:lnSpc>
            </a:pPr>
            <a:r>
              <a:rPr lang="el-GR" sz="15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MINISTRY OF DEFENCE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8" name="Picture 98"/>
          <p:cNvPicPr/>
          <p:nvPr/>
        </p:nvPicPr>
        <p:blipFill>
          <a:blip r:embed="rId4"/>
          <a:stretch/>
        </p:blipFill>
        <p:spPr>
          <a:xfrm rot="20276400">
            <a:off x="2294640" y="2374560"/>
            <a:ext cx="1141200" cy="993240"/>
          </a:xfrm>
          <a:prstGeom prst="rect">
            <a:avLst/>
          </a:prstGeom>
          <a:ln>
            <a:noFill/>
          </a:ln>
        </p:spPr>
      </p:pic>
      <p:sp>
        <p:nvSpPr>
          <p:cNvPr id="249" name="CustomShape 12"/>
          <p:cNvSpPr/>
          <p:nvPr/>
        </p:nvSpPr>
        <p:spPr>
          <a:xfrm>
            <a:off x="1989000" y="-27360"/>
            <a:ext cx="71442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97" dirty="0">
                <a:solidFill>
                  <a:srgbClr val="44546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Standardization Directives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4"/>
          <p:cNvSpPr/>
          <p:nvPr/>
        </p:nvSpPr>
        <p:spPr>
          <a:xfrm>
            <a:off x="6052394" y="3643423"/>
            <a:ext cx="2484000" cy="273343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2CC"/>
          </a:solidFill>
          <a:ln w="9360">
            <a:solidFill>
              <a:srgbClr val="000000"/>
            </a:solidFill>
            <a:miter/>
          </a:ln>
          <a:effectLst>
            <a:outerShdw dist="107423" dir="270000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GENERAL GUIDELINES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l-GR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INTERGRATION OF EUROPEAN LEGISLATION  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l-GR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EU </a:t>
            </a:r>
            <a:r>
              <a:rPr lang="el-GR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Directive</a:t>
            </a:r>
            <a:r>
              <a:rPr lang="el-GR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81/2009 </a:t>
            </a:r>
            <a:r>
              <a:rPr lang="el-GR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National</a:t>
            </a:r>
            <a:r>
              <a:rPr lang="el-GR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Law 3978/2011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l-GR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NATO PROCESS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l-GR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AAP-03(K)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" name="Picture 11" descr="http://www.geetha.mil.gr/media/site-content/logo1.png">
            <a:extLst>
              <a:ext uri="{FF2B5EF4-FFF2-40B4-BE49-F238E27FC236}">
                <a16:creationId xmlns:a16="http://schemas.microsoft.com/office/drawing/2014/main" id="{2F25E300-7290-4FDF-AEAE-94CE7A6C9AA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86" y="-8678"/>
            <a:ext cx="1059814" cy="971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05"/>
            <a:ext cx="9144000" cy="965523"/>
          </a:xfrm>
          <a:prstGeom prst="rect">
            <a:avLst/>
          </a:prstGeom>
        </p:spPr>
        <p:txBody>
          <a:bodyPr anchor="ctr"/>
          <a:lstStyle/>
          <a:p>
            <a:r>
              <a:rPr lang="en-GB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Agenda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7584" y="1865856"/>
            <a:ext cx="7704856" cy="523220"/>
            <a:chOff x="251520" y="2276872"/>
            <a:chExt cx="8568952" cy="523220"/>
          </a:xfrm>
          <a:solidFill>
            <a:schemeClr val="accent1">
              <a:lumMod val="50000"/>
            </a:schemeClr>
          </a:solidFill>
        </p:grpSpPr>
        <p:sp>
          <p:nvSpPr>
            <p:cNvPr id="4" name="TextBox 3"/>
            <p:cNvSpPr txBox="1"/>
            <p:nvPr/>
          </p:nvSpPr>
          <p:spPr>
            <a:xfrm>
              <a:off x="864096" y="2276872"/>
              <a:ext cx="795637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INTRODUCTION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1520" y="2276872"/>
              <a:ext cx="49567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1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27584" y="2710645"/>
            <a:ext cx="7704856" cy="523220"/>
            <a:chOff x="251520" y="2276872"/>
            <a:chExt cx="8568952" cy="523220"/>
          </a:xfrm>
          <a:solidFill>
            <a:schemeClr val="accent1">
              <a:lumMod val="50000"/>
            </a:schemeClr>
          </a:solidFill>
        </p:grpSpPr>
        <p:sp>
          <p:nvSpPr>
            <p:cNvPr id="7" name="TextBox 6"/>
            <p:cNvSpPr txBox="1"/>
            <p:nvPr/>
          </p:nvSpPr>
          <p:spPr>
            <a:xfrm>
              <a:off x="864096" y="2276872"/>
              <a:ext cx="795637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/>
                  </a:solidFill>
                  <a:latin typeface="Calibri" panose="020F0502020204030204" pitchFamily="34" charset="0"/>
                </a:rPr>
                <a:t>RATIFICATION AND IMPLEMENTATION PLAN</a:t>
              </a:r>
              <a:endParaRPr lang="en-US" sz="28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1520" y="2276872"/>
              <a:ext cx="49567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  <a:endParaRPr lang="en-US" sz="28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27584" y="3573160"/>
            <a:ext cx="7704856" cy="523220"/>
            <a:chOff x="251520" y="2276872"/>
            <a:chExt cx="8568952" cy="523220"/>
          </a:xfrm>
          <a:solidFill>
            <a:schemeClr val="accent1">
              <a:lumMod val="50000"/>
            </a:schemeClr>
          </a:solidFill>
        </p:grpSpPr>
        <p:sp>
          <p:nvSpPr>
            <p:cNvPr id="13" name="TextBox 12"/>
            <p:cNvSpPr txBox="1"/>
            <p:nvPr/>
          </p:nvSpPr>
          <p:spPr>
            <a:xfrm>
              <a:off x="864096" y="2276872"/>
              <a:ext cx="795637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MANAGEMENT TOOLS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1520" y="2276872"/>
              <a:ext cx="49567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3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5" name="Picture 11" descr="http://www.geetha.mil.gr/media/site-content/logo1.png">
            <a:extLst>
              <a:ext uri="{FF2B5EF4-FFF2-40B4-BE49-F238E27FC236}">
                <a16:creationId xmlns:a16="http://schemas.microsoft.com/office/drawing/2014/main" id="{ECD5C12F-7498-4E94-8EBE-CE4AC9A8C0A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86" y="-8678"/>
            <a:ext cx="1059814" cy="971639"/>
          </a:xfrm>
          <a:prstGeom prst="rect">
            <a:avLst/>
          </a:prstGeom>
          <a:noFill/>
        </p:spPr>
      </p:pic>
      <p:grpSp>
        <p:nvGrpSpPr>
          <p:cNvPr id="16" name="Group 11">
            <a:extLst>
              <a:ext uri="{FF2B5EF4-FFF2-40B4-BE49-F238E27FC236}">
                <a16:creationId xmlns:a16="http://schemas.microsoft.com/office/drawing/2014/main" id="{8922374E-7CF9-4FCD-899B-3996F0097F7C}"/>
              </a:ext>
            </a:extLst>
          </p:cNvPr>
          <p:cNvGrpSpPr/>
          <p:nvPr/>
        </p:nvGrpSpPr>
        <p:grpSpPr>
          <a:xfrm>
            <a:off x="827584" y="4417949"/>
            <a:ext cx="7704856" cy="523220"/>
            <a:chOff x="251520" y="2276872"/>
            <a:chExt cx="8568952" cy="523220"/>
          </a:xfrm>
          <a:solidFill>
            <a:schemeClr val="accent1">
              <a:lumMod val="50000"/>
            </a:schemeClr>
          </a:solidFill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E2CA5E-F887-4E70-88A0-11A8CBD94DC4}"/>
                </a:ext>
              </a:extLst>
            </p:cNvPr>
            <p:cNvSpPr txBox="1"/>
            <p:nvPr/>
          </p:nvSpPr>
          <p:spPr>
            <a:xfrm>
              <a:off x="864096" y="2276872"/>
              <a:ext cx="795637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EDUCATION AND TRAINING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888DA01-1BC7-4F52-B1DC-E2A1E96524C2}"/>
                </a:ext>
              </a:extLst>
            </p:cNvPr>
            <p:cNvSpPr txBox="1"/>
            <p:nvPr/>
          </p:nvSpPr>
          <p:spPr>
            <a:xfrm>
              <a:off x="251520" y="2276872"/>
              <a:ext cx="49567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4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9" name="Group 11">
            <a:extLst>
              <a:ext uri="{FF2B5EF4-FFF2-40B4-BE49-F238E27FC236}">
                <a16:creationId xmlns:a16="http://schemas.microsoft.com/office/drawing/2014/main" id="{BA974E0A-1566-41E8-AA41-B7627A1088A7}"/>
              </a:ext>
            </a:extLst>
          </p:cNvPr>
          <p:cNvGrpSpPr/>
          <p:nvPr/>
        </p:nvGrpSpPr>
        <p:grpSpPr>
          <a:xfrm>
            <a:off x="827584" y="5262738"/>
            <a:ext cx="7704856" cy="523220"/>
            <a:chOff x="251520" y="2276872"/>
            <a:chExt cx="8568952" cy="523220"/>
          </a:xfrm>
          <a:solidFill>
            <a:schemeClr val="accent1">
              <a:lumMod val="50000"/>
            </a:schemeClr>
          </a:solidFill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A850F9-C5D5-4127-B39F-DA9209E574BF}"/>
                </a:ext>
              </a:extLst>
            </p:cNvPr>
            <p:cNvSpPr txBox="1"/>
            <p:nvPr/>
          </p:nvSpPr>
          <p:spPr>
            <a:xfrm>
              <a:off x="864096" y="2276872"/>
              <a:ext cx="795637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CONCLUSION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01DB3DA-3281-4FB5-B16F-9951251C21DF}"/>
                </a:ext>
              </a:extLst>
            </p:cNvPr>
            <p:cNvSpPr txBox="1"/>
            <p:nvPr/>
          </p:nvSpPr>
          <p:spPr>
            <a:xfrm>
              <a:off x="251520" y="2276872"/>
              <a:ext cx="49567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5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8461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7560" y="2520"/>
            <a:ext cx="9143640" cy="1194840"/>
          </a:xfrm>
          <a:prstGeom prst="rect">
            <a:avLst/>
          </a:prstGeom>
          <a:solidFill>
            <a:srgbClr val="EAEDF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2"/>
          <p:cNvSpPr/>
          <p:nvPr/>
        </p:nvSpPr>
        <p:spPr>
          <a:xfrm>
            <a:off x="155520" y="-617400"/>
            <a:ext cx="1085400" cy="12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3"/>
          <p:cNvSpPr/>
          <p:nvPr/>
        </p:nvSpPr>
        <p:spPr>
          <a:xfrm>
            <a:off x="155520" y="-617400"/>
            <a:ext cx="1085400" cy="12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3" name="Picture 6"/>
          <p:cNvPicPr/>
          <p:nvPr/>
        </p:nvPicPr>
        <p:blipFill>
          <a:blip r:embed="rId3"/>
          <a:stretch/>
        </p:blipFill>
        <p:spPr>
          <a:xfrm>
            <a:off x="0" y="0"/>
            <a:ext cx="1971720" cy="1196280"/>
          </a:xfrm>
          <a:prstGeom prst="rect">
            <a:avLst/>
          </a:prstGeom>
          <a:ln>
            <a:noFill/>
          </a:ln>
        </p:spPr>
      </p:pic>
      <p:sp>
        <p:nvSpPr>
          <p:cNvPr id="254" name="CustomShape 4"/>
          <p:cNvSpPr/>
          <p:nvPr/>
        </p:nvSpPr>
        <p:spPr>
          <a:xfrm>
            <a:off x="1979640" y="262440"/>
            <a:ext cx="71442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600" b="1" strike="noStrike" spc="97" dirty="0" err="1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STANAGs</a:t>
            </a:r>
            <a:r>
              <a:rPr lang="el-GR" sz="3600" b="1" strike="noStrike" spc="97" dirty="0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R</a:t>
            </a:r>
            <a:r>
              <a:rPr lang="en-US" sz="3600" b="1" strike="noStrike" spc="97" dirty="0" err="1">
                <a:solidFill>
                  <a:srgbClr val="2756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atification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Line 5"/>
          <p:cNvSpPr/>
          <p:nvPr/>
        </p:nvSpPr>
        <p:spPr>
          <a:xfrm>
            <a:off x="7560" y="2162966"/>
            <a:ext cx="9144000" cy="360"/>
          </a:xfrm>
          <a:prstGeom prst="line">
            <a:avLst/>
          </a:prstGeom>
          <a:ln w="38160" cap="rnd">
            <a:solidFill>
              <a:srgbClr val="C0504D"/>
            </a:solidFill>
            <a:custDash>
              <a:ds d="800000" sp="300000"/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6"/>
          <p:cNvSpPr/>
          <p:nvPr/>
        </p:nvSpPr>
        <p:spPr>
          <a:xfrm>
            <a:off x="6234840" y="1432800"/>
            <a:ext cx="2431440" cy="295200"/>
          </a:xfrm>
          <a:prstGeom prst="flowChartAlternateProcess">
            <a:avLst/>
          </a:prstGeom>
          <a:solidFill>
            <a:srgbClr val="CCFFFF"/>
          </a:solidFill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6000" tIns="36000" rIns="36000" bIns="36000"/>
          <a:lstStyle/>
          <a:p>
            <a:pPr algn="ctr">
              <a:lnSpc>
                <a:spcPct val="80000"/>
              </a:lnSpc>
            </a:pPr>
            <a:r>
              <a:rPr lang="el-G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Initiates ratification process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CustomShape 7"/>
          <p:cNvSpPr/>
          <p:nvPr/>
        </p:nvSpPr>
        <p:spPr>
          <a:xfrm>
            <a:off x="5267880" y="1341000"/>
            <a:ext cx="939960" cy="456480"/>
          </a:xfrm>
          <a:prstGeom prst="roundRect">
            <a:avLst>
              <a:gd name="adj" fmla="val 14400"/>
            </a:avLst>
          </a:prstGeom>
          <a:solidFill>
            <a:srgbClr val="D9D9D9"/>
          </a:solidFill>
          <a:ln w="25560">
            <a:solidFill>
              <a:srgbClr val="C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72000" rIns="72000" bIns="72000" anchor="ctr"/>
          <a:lstStyle/>
          <a:p>
            <a:pPr algn="ctr">
              <a:lnSpc>
                <a:spcPct val="100000"/>
              </a:lnSpc>
            </a:pPr>
            <a:r>
              <a:rPr lang="el-G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TA/DTA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9"/>
          <p:cNvSpPr/>
          <p:nvPr/>
        </p:nvSpPr>
        <p:spPr>
          <a:xfrm>
            <a:off x="7121056" y="2590200"/>
            <a:ext cx="2002784" cy="453240"/>
          </a:xfrm>
          <a:prstGeom prst="rect">
            <a:avLst/>
          </a:prstGeom>
          <a:solidFill>
            <a:srgbClr val="F2F2F2"/>
          </a:solidFill>
          <a:ln w="12600" cap="rnd">
            <a:solidFill>
              <a:srgbClr val="000000"/>
            </a:solidFill>
            <a:custDash>
              <a:ds d="2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72000" rIns="72000" bIns="72000" anchor="ctr"/>
          <a:lstStyle/>
          <a:p>
            <a:pPr>
              <a:lnSpc>
                <a:spcPct val="80000"/>
              </a:lnSpc>
            </a:pPr>
            <a:r>
              <a:rPr lang="en-US" sz="1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Identification</a:t>
            </a:r>
            <a:r>
              <a:rPr lang="el-GR" sz="1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en-US" sz="1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Responsible Directorate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10"/>
          <p:cNvSpPr/>
          <p:nvPr/>
        </p:nvSpPr>
        <p:spPr>
          <a:xfrm>
            <a:off x="6080789" y="4040551"/>
            <a:ext cx="3043051" cy="533160"/>
          </a:xfrm>
          <a:prstGeom prst="rect">
            <a:avLst/>
          </a:prstGeom>
          <a:solidFill>
            <a:srgbClr val="F2F2F2"/>
          </a:solidFill>
          <a:ln w="12600" cap="rnd">
            <a:solidFill>
              <a:srgbClr val="000000"/>
            </a:solidFill>
            <a:custDash>
              <a:ds d="2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72000" rIns="72000" bIns="72000" anchor="ctr"/>
          <a:lstStyle/>
          <a:p>
            <a:pPr marL="216000" indent="-21600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Designates a </a:t>
            </a:r>
            <a:r>
              <a:rPr lang="en-US" sz="1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NR</a:t>
            </a:r>
            <a:endParaRPr lang="en-US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Defines possible orders of action </a:t>
            </a:r>
          </a:p>
        </p:txBody>
      </p:sp>
      <p:sp>
        <p:nvSpPr>
          <p:cNvPr id="266" name="CustomShape 15"/>
          <p:cNvSpPr/>
          <p:nvPr/>
        </p:nvSpPr>
        <p:spPr>
          <a:xfrm>
            <a:off x="4302207" y="3960891"/>
            <a:ext cx="1781279" cy="734682"/>
          </a:xfrm>
          <a:prstGeom prst="roundRect">
            <a:avLst>
              <a:gd name="adj" fmla="val 14400"/>
            </a:avLst>
          </a:prstGeom>
          <a:solidFill>
            <a:srgbClr val="F2F2F2"/>
          </a:solidFill>
          <a:ln w="19080">
            <a:solidFill>
              <a:srgbClr val="00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Responsible </a:t>
            </a:r>
          </a:p>
          <a:p>
            <a:pPr algn="ctr">
              <a:lnSpc>
                <a:spcPct val="100000"/>
              </a:lnSpc>
            </a:pPr>
            <a:r>
              <a:rPr lang="en-US" b="1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Directorate</a:t>
            </a:r>
            <a:endParaRPr lang="el-GR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CustomShape 16"/>
          <p:cNvSpPr/>
          <p:nvPr/>
        </p:nvSpPr>
        <p:spPr>
          <a:xfrm>
            <a:off x="1378030" y="5585400"/>
            <a:ext cx="2731320" cy="794160"/>
          </a:xfrm>
          <a:prstGeom prst="roundRect">
            <a:avLst>
              <a:gd name="adj" fmla="val 14400"/>
            </a:avLst>
          </a:prstGeom>
          <a:solidFill>
            <a:srgbClr val="F2F2F2"/>
          </a:solidFill>
          <a:ln w="19080">
            <a:solidFill>
              <a:srgbClr val="00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National Representative </a:t>
            </a:r>
          </a:p>
          <a:p>
            <a:pPr algn="ctr">
              <a:lnSpc>
                <a:spcPct val="100000"/>
              </a:lnSpc>
            </a:pPr>
            <a:r>
              <a:rPr lang="en-US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en-US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NatRep</a:t>
            </a:r>
            <a:r>
              <a:rPr lang="en-US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lang="el-GR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19"/>
          <p:cNvSpPr/>
          <p:nvPr/>
        </p:nvSpPr>
        <p:spPr>
          <a:xfrm>
            <a:off x="1441080" y="1394640"/>
            <a:ext cx="2359800" cy="295200"/>
          </a:xfrm>
          <a:prstGeom prst="flowChartAlternateProcess">
            <a:avLst/>
          </a:prstGeom>
          <a:solidFill>
            <a:srgbClr val="CCFFFF"/>
          </a:solidFill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6000" tIns="36000" rIns="36000" bIns="36000"/>
          <a:lstStyle/>
          <a:p>
            <a:pPr algn="ctr">
              <a:lnSpc>
                <a:spcPct val="80000"/>
              </a:lnSpc>
            </a:pPr>
            <a:r>
              <a:rPr lang="el-GR" sz="1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Recommends promulgation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20"/>
          <p:cNvSpPr/>
          <p:nvPr/>
        </p:nvSpPr>
        <p:spPr>
          <a:xfrm>
            <a:off x="516600" y="1315080"/>
            <a:ext cx="939960" cy="456480"/>
          </a:xfrm>
          <a:prstGeom prst="roundRect">
            <a:avLst>
              <a:gd name="adj" fmla="val 14400"/>
            </a:avLst>
          </a:prstGeom>
          <a:solidFill>
            <a:srgbClr val="D9D9D9"/>
          </a:solidFill>
          <a:ln w="25560">
            <a:solidFill>
              <a:srgbClr val="C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72000" rIns="72000" bIns="72000" anchor="ctr"/>
          <a:lstStyle/>
          <a:p>
            <a:pPr algn="ctr">
              <a:lnSpc>
                <a:spcPct val="100000"/>
              </a:lnSpc>
            </a:pPr>
            <a:r>
              <a:rPr lang="el-G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TA/DTA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2" name="Picture 161"/>
          <p:cNvPicPr/>
          <p:nvPr/>
        </p:nvPicPr>
        <p:blipFill>
          <a:blip r:embed="rId4"/>
          <a:stretch/>
        </p:blipFill>
        <p:spPr>
          <a:xfrm>
            <a:off x="4154511" y="1298393"/>
            <a:ext cx="914040" cy="723600"/>
          </a:xfrm>
          <a:prstGeom prst="rect">
            <a:avLst/>
          </a:prstGeom>
          <a:ln>
            <a:noFill/>
          </a:ln>
        </p:spPr>
      </p:pic>
      <p:pic>
        <p:nvPicPr>
          <p:cNvPr id="273" name="Picture 162"/>
          <p:cNvPicPr/>
          <p:nvPr/>
        </p:nvPicPr>
        <p:blipFill>
          <a:blip r:embed="rId5"/>
          <a:stretch/>
        </p:blipFill>
        <p:spPr>
          <a:xfrm>
            <a:off x="4197607" y="2350922"/>
            <a:ext cx="870944" cy="593174"/>
          </a:xfrm>
          <a:prstGeom prst="rect">
            <a:avLst/>
          </a:prstGeom>
          <a:ln>
            <a:noFill/>
          </a:ln>
        </p:spPr>
      </p:pic>
      <p:sp>
        <p:nvSpPr>
          <p:cNvPr id="31" name="CustomShape 18">
            <a:extLst>
              <a:ext uri="{FF2B5EF4-FFF2-40B4-BE49-F238E27FC236}">
                <a16:creationId xmlns:a16="http://schemas.microsoft.com/office/drawing/2014/main" id="{78D70D54-D862-4429-9798-7D72C52E834D}"/>
              </a:ext>
            </a:extLst>
          </p:cNvPr>
          <p:cNvSpPr/>
          <p:nvPr/>
        </p:nvSpPr>
        <p:spPr>
          <a:xfrm>
            <a:off x="5317200" y="2529049"/>
            <a:ext cx="1781280" cy="555480"/>
          </a:xfrm>
          <a:prstGeom prst="roundRect">
            <a:avLst>
              <a:gd name="adj" fmla="val 14400"/>
            </a:avLst>
          </a:prstGeom>
          <a:gradFill>
            <a:gsLst>
              <a:gs pos="0">
                <a:srgbClr val="FFFFFF"/>
              </a:gs>
              <a:gs pos="50000">
                <a:srgbClr val="FFFFFF"/>
              </a:gs>
              <a:gs pos="100000">
                <a:srgbClr val="FFFFFF"/>
              </a:gs>
            </a:gsLst>
            <a:lin ang="0"/>
          </a:gradFill>
          <a:ln w="25560">
            <a:solidFill>
              <a:srgbClr val="C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72000" rIns="72000" bIns="72000" anchor="ctr"/>
          <a:lstStyle/>
          <a:p>
            <a:pPr algn="ctr">
              <a:lnSpc>
                <a:spcPct val="100000"/>
              </a:lnSpc>
            </a:pPr>
            <a:r>
              <a:rPr lang="el-GR" sz="18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Coordinating </a:t>
            </a:r>
          </a:p>
          <a:p>
            <a:pPr algn="ct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Directorate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Βέλος: Κάτω 1">
            <a:extLst>
              <a:ext uri="{FF2B5EF4-FFF2-40B4-BE49-F238E27FC236}">
                <a16:creationId xmlns:a16="http://schemas.microsoft.com/office/drawing/2014/main" id="{F75E8FE7-DB72-4426-88E2-C533ABAFA248}"/>
              </a:ext>
            </a:extLst>
          </p:cNvPr>
          <p:cNvSpPr/>
          <p:nvPr/>
        </p:nvSpPr>
        <p:spPr>
          <a:xfrm>
            <a:off x="7805530" y="3086491"/>
            <a:ext cx="556592" cy="9428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stomShape 10">
            <a:extLst>
              <a:ext uri="{FF2B5EF4-FFF2-40B4-BE49-F238E27FC236}">
                <a16:creationId xmlns:a16="http://schemas.microsoft.com/office/drawing/2014/main" id="{981F8144-1C51-4322-9666-66A4F6B89A28}"/>
              </a:ext>
            </a:extLst>
          </p:cNvPr>
          <p:cNvSpPr/>
          <p:nvPr/>
        </p:nvSpPr>
        <p:spPr>
          <a:xfrm>
            <a:off x="4113075" y="5517000"/>
            <a:ext cx="4765881" cy="987866"/>
          </a:xfrm>
          <a:prstGeom prst="rect">
            <a:avLst/>
          </a:prstGeom>
          <a:solidFill>
            <a:srgbClr val="F2F2F2"/>
          </a:solidFill>
          <a:ln w="12600" cap="rnd">
            <a:solidFill>
              <a:srgbClr val="000000"/>
            </a:solidFill>
            <a:custDash>
              <a:ds d="2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72000" rIns="72000" bIns="72000" anchor="ctr"/>
          <a:lstStyle/>
          <a:p>
            <a:pPr marL="216000" indent="-21600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Designates and coordinates SMEs</a:t>
            </a:r>
          </a:p>
          <a:p>
            <a:pPr marL="216000" indent="-21600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Harmonize actions with possible orders</a:t>
            </a:r>
          </a:p>
          <a:p>
            <a:pPr marL="216000" indent="-21600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Creates Action List and Timetable</a:t>
            </a:r>
          </a:p>
          <a:p>
            <a:pPr marL="216000" indent="-21600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Produce an Implementation Impact Analysis</a:t>
            </a:r>
            <a:endParaRPr lang="en-US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Suggests National Ratification Response</a:t>
            </a:r>
          </a:p>
        </p:txBody>
      </p:sp>
      <p:sp>
        <p:nvSpPr>
          <p:cNvPr id="36" name="CustomShape 10">
            <a:extLst>
              <a:ext uri="{FF2B5EF4-FFF2-40B4-BE49-F238E27FC236}">
                <a16:creationId xmlns:a16="http://schemas.microsoft.com/office/drawing/2014/main" id="{37424B4B-7C75-4D2A-B3DD-65CB8EF548C7}"/>
              </a:ext>
            </a:extLst>
          </p:cNvPr>
          <p:cNvSpPr/>
          <p:nvPr/>
        </p:nvSpPr>
        <p:spPr>
          <a:xfrm>
            <a:off x="1302332" y="4208457"/>
            <a:ext cx="2731320" cy="361612"/>
          </a:xfrm>
          <a:prstGeom prst="rect">
            <a:avLst/>
          </a:prstGeom>
          <a:solidFill>
            <a:srgbClr val="F2F2F2"/>
          </a:solidFill>
          <a:ln w="12600" cap="rnd">
            <a:solidFill>
              <a:srgbClr val="000000"/>
            </a:solidFill>
            <a:custDash>
              <a:ds d="2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72000" rIns="72000" bIns="72000" anchor="ctr"/>
          <a:lstStyle/>
          <a:p>
            <a:pPr>
              <a:lnSpc>
                <a:spcPct val="80000"/>
              </a:lnSpc>
              <a:buClr>
                <a:srgbClr val="000000"/>
              </a:buClr>
            </a:pPr>
            <a:r>
              <a:rPr lang="en-US" sz="16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Checks the submitted response </a:t>
            </a:r>
          </a:p>
        </p:txBody>
      </p:sp>
      <p:sp>
        <p:nvSpPr>
          <p:cNvPr id="37" name="Βέλος: Κάτω 36">
            <a:extLst>
              <a:ext uri="{FF2B5EF4-FFF2-40B4-BE49-F238E27FC236}">
                <a16:creationId xmlns:a16="http://schemas.microsoft.com/office/drawing/2014/main" id="{276E8F74-909C-4E8F-A588-2D109F4028EE}"/>
              </a:ext>
            </a:extLst>
          </p:cNvPr>
          <p:cNvSpPr/>
          <p:nvPr/>
        </p:nvSpPr>
        <p:spPr>
          <a:xfrm>
            <a:off x="6842760" y="4589851"/>
            <a:ext cx="556592" cy="9428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Βέλος: Κάτω 37">
            <a:extLst>
              <a:ext uri="{FF2B5EF4-FFF2-40B4-BE49-F238E27FC236}">
                <a16:creationId xmlns:a16="http://schemas.microsoft.com/office/drawing/2014/main" id="{EE9ABA86-71C4-4D13-8E4F-71C418B8F73E}"/>
              </a:ext>
            </a:extLst>
          </p:cNvPr>
          <p:cNvSpPr/>
          <p:nvPr/>
        </p:nvSpPr>
        <p:spPr>
          <a:xfrm rot="10800000">
            <a:off x="3175723" y="4619434"/>
            <a:ext cx="556592" cy="9428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stomShape 18">
            <a:extLst>
              <a:ext uri="{FF2B5EF4-FFF2-40B4-BE49-F238E27FC236}">
                <a16:creationId xmlns:a16="http://schemas.microsoft.com/office/drawing/2014/main" id="{CEC378EF-8672-4766-9D07-43DF5854FF57}"/>
              </a:ext>
            </a:extLst>
          </p:cNvPr>
          <p:cNvSpPr/>
          <p:nvPr/>
        </p:nvSpPr>
        <p:spPr>
          <a:xfrm>
            <a:off x="0" y="2661199"/>
            <a:ext cx="1781280" cy="555480"/>
          </a:xfrm>
          <a:prstGeom prst="roundRect">
            <a:avLst>
              <a:gd name="adj" fmla="val 14400"/>
            </a:avLst>
          </a:prstGeom>
          <a:gradFill>
            <a:gsLst>
              <a:gs pos="0">
                <a:srgbClr val="FFFFFF"/>
              </a:gs>
              <a:gs pos="50000">
                <a:srgbClr val="FFFFFF"/>
              </a:gs>
              <a:gs pos="100000">
                <a:srgbClr val="FFFFFF"/>
              </a:gs>
            </a:gsLst>
            <a:lin ang="0"/>
          </a:gradFill>
          <a:ln w="25560">
            <a:solidFill>
              <a:srgbClr val="C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72000" rIns="72000" bIns="72000" anchor="ctr"/>
          <a:lstStyle/>
          <a:p>
            <a:pPr algn="ctr">
              <a:lnSpc>
                <a:spcPct val="100000"/>
              </a:lnSpc>
            </a:pPr>
            <a:r>
              <a:rPr lang="el-GR" sz="18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Coordinating </a:t>
            </a:r>
          </a:p>
          <a:p>
            <a:pPr algn="ct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Directorate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CustomShape 15">
            <a:extLst>
              <a:ext uri="{FF2B5EF4-FFF2-40B4-BE49-F238E27FC236}">
                <a16:creationId xmlns:a16="http://schemas.microsoft.com/office/drawing/2014/main" id="{894593BC-7236-4412-9F79-6D1649488AEA}"/>
              </a:ext>
            </a:extLst>
          </p:cNvPr>
          <p:cNvSpPr/>
          <p:nvPr/>
        </p:nvSpPr>
        <p:spPr>
          <a:xfrm>
            <a:off x="20160" y="4029344"/>
            <a:ext cx="1282172" cy="734682"/>
          </a:xfrm>
          <a:prstGeom prst="roundRect">
            <a:avLst>
              <a:gd name="adj" fmla="val 14400"/>
            </a:avLst>
          </a:prstGeom>
          <a:solidFill>
            <a:srgbClr val="F2F2F2"/>
          </a:solidFill>
          <a:ln w="19080">
            <a:solidFill>
              <a:srgbClr val="00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Responsible </a:t>
            </a:r>
          </a:p>
          <a:p>
            <a:pPr algn="ctr">
              <a:lnSpc>
                <a:spcPct val="100000"/>
              </a:lnSpc>
            </a:pPr>
            <a:r>
              <a:rPr lang="en-US" b="1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Directorate</a:t>
            </a:r>
            <a:endParaRPr lang="el-GR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Βέλος: Κάτω 41">
            <a:extLst>
              <a:ext uri="{FF2B5EF4-FFF2-40B4-BE49-F238E27FC236}">
                <a16:creationId xmlns:a16="http://schemas.microsoft.com/office/drawing/2014/main" id="{53D5F9DB-0990-433C-87A7-BD9E036A20A4}"/>
              </a:ext>
            </a:extLst>
          </p:cNvPr>
          <p:cNvSpPr/>
          <p:nvPr/>
        </p:nvSpPr>
        <p:spPr>
          <a:xfrm rot="10800000">
            <a:off x="1863753" y="3229613"/>
            <a:ext cx="556592" cy="9428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stomShape 9">
            <a:extLst>
              <a:ext uri="{FF2B5EF4-FFF2-40B4-BE49-F238E27FC236}">
                <a16:creationId xmlns:a16="http://schemas.microsoft.com/office/drawing/2014/main" id="{D29B2734-0FB3-42CC-8788-91249E5EC827}"/>
              </a:ext>
            </a:extLst>
          </p:cNvPr>
          <p:cNvSpPr/>
          <p:nvPr/>
        </p:nvSpPr>
        <p:spPr>
          <a:xfrm>
            <a:off x="1798096" y="2717476"/>
            <a:ext cx="2311254" cy="453240"/>
          </a:xfrm>
          <a:prstGeom prst="rect">
            <a:avLst/>
          </a:prstGeom>
          <a:solidFill>
            <a:srgbClr val="F2F2F2"/>
          </a:solidFill>
          <a:ln w="12600" cap="rnd">
            <a:solidFill>
              <a:srgbClr val="000000"/>
            </a:solidFill>
            <a:custDash>
              <a:ds d="2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72000" rIns="72000" bIns="72000" anchor="ctr"/>
          <a:lstStyle/>
          <a:p>
            <a:pPr>
              <a:lnSpc>
                <a:spcPct val="80000"/>
              </a:lnSpc>
            </a:pPr>
            <a:r>
              <a:rPr lang="en-US" sz="1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Submits National Response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" name="Picture 11" descr="http://www.geetha.mil.gr/media/site-content/logo1.png">
            <a:extLst>
              <a:ext uri="{FF2B5EF4-FFF2-40B4-BE49-F238E27FC236}">
                <a16:creationId xmlns:a16="http://schemas.microsoft.com/office/drawing/2014/main" id="{93663BA4-2F4F-4A39-9152-73D0633FACE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86" y="-8678"/>
            <a:ext cx="1059814" cy="971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170515_NSO Template</Template>
  <TotalTime>1114</TotalTime>
  <Words>1251</Words>
  <Application>Microsoft Office PowerPoint</Application>
  <PresentationFormat>Προβολή στην οθόνη (4:3)</PresentationFormat>
  <Paragraphs>472</Paragraphs>
  <Slides>34</Slides>
  <Notes>33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34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Symbol</vt:lpstr>
      <vt:lpstr>Times New Roman</vt:lpstr>
      <vt:lpstr>Verdana</vt:lpstr>
      <vt:lpstr>Wingdings</vt:lpstr>
      <vt:lpstr>Office Theme</vt:lpstr>
      <vt:lpstr>Office Theme</vt:lpstr>
      <vt:lpstr>Παρουσίαση του PowerPoint</vt:lpstr>
      <vt:lpstr>    Agenda</vt:lpstr>
      <vt:lpstr>    Agenda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   Agenda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   Agenda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   Agenda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   Agenda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NATO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Kueck Christoph</dc:creator>
  <dc:description/>
  <cp:lastModifiedBy>KOSTAS HALKIAS</cp:lastModifiedBy>
  <cp:revision>213</cp:revision>
  <cp:lastPrinted>2017-01-18T14:48:18Z</cp:lastPrinted>
  <dcterms:created xsi:type="dcterms:W3CDTF">2017-05-19T07:49:27Z</dcterms:created>
  <dcterms:modified xsi:type="dcterms:W3CDTF">2019-09-08T08:03:26Z</dcterms:modified>
  <dc:language>el-GR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NATO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27</vt:i4>
  </property>
  <property fmtid="{D5CDD505-2E9C-101B-9397-08002B2CF9AE}" pid="9" name="PresentationFormat">
    <vt:lpwstr>Προβολή στην οθόνη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29</vt:i4>
  </property>
</Properties>
</file>