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26"/>
  </p:notesMasterIdLst>
  <p:handoutMasterIdLst>
    <p:handoutMasterId r:id="rId27"/>
  </p:handoutMasterIdLst>
  <p:sldIdLst>
    <p:sldId id="560" r:id="rId2"/>
    <p:sldId id="578" r:id="rId3"/>
    <p:sldId id="643" r:id="rId4"/>
    <p:sldId id="644" r:id="rId5"/>
    <p:sldId id="666" r:id="rId6"/>
    <p:sldId id="645" r:id="rId7"/>
    <p:sldId id="667" r:id="rId8"/>
    <p:sldId id="647" r:id="rId9"/>
    <p:sldId id="648" r:id="rId10"/>
    <p:sldId id="649" r:id="rId11"/>
    <p:sldId id="650" r:id="rId12"/>
    <p:sldId id="651" r:id="rId13"/>
    <p:sldId id="653" r:id="rId14"/>
    <p:sldId id="654" r:id="rId15"/>
    <p:sldId id="655" r:id="rId16"/>
    <p:sldId id="656" r:id="rId17"/>
    <p:sldId id="657" r:id="rId18"/>
    <p:sldId id="658" r:id="rId19"/>
    <p:sldId id="660" r:id="rId20"/>
    <p:sldId id="661" r:id="rId21"/>
    <p:sldId id="663" r:id="rId22"/>
    <p:sldId id="664" r:id="rId23"/>
    <p:sldId id="665" r:id="rId24"/>
    <p:sldId id="575" r:id="rId25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AEDF6"/>
    <a:srgbClr val="FFFFCC"/>
    <a:srgbClr val="FFFFFF"/>
    <a:srgbClr val="FFFF99"/>
    <a:srgbClr val="008000"/>
    <a:srgbClr val="99CCFF"/>
    <a:srgbClr val="5F5F5F"/>
    <a:srgbClr val="33CC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444" autoAdjust="0"/>
  </p:normalViewPr>
  <p:slideViewPr>
    <p:cSldViewPr>
      <p:cViewPr varScale="1">
        <p:scale>
          <a:sx n="84" d="100"/>
          <a:sy n="84" d="100"/>
        </p:scale>
        <p:origin x="1363" y="77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42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D3293-5E40-4471-AD51-73A6BB7EBE9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AE9E6A2-633B-4DD1-9363-EE33D05D6F20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Important references</a:t>
          </a:r>
          <a:endParaRPr lang="en-GB" sz="1300" b="1" dirty="0">
            <a:solidFill>
              <a:schemeClr val="tx1"/>
            </a:solidFill>
          </a:endParaRPr>
        </a:p>
      </dgm:t>
    </dgm:pt>
    <dgm:pt modelId="{12208B97-D4B3-44B5-A148-76C4445C86CE}" type="parTrans" cxnId="{944B2501-977B-451B-B79A-45A8CCDF781D}">
      <dgm:prSet/>
      <dgm:spPr/>
      <dgm:t>
        <a:bodyPr/>
        <a:lstStyle/>
        <a:p>
          <a:endParaRPr lang="en-GB"/>
        </a:p>
      </dgm:t>
    </dgm:pt>
    <dgm:pt modelId="{C1C7A918-A4C0-401D-8F20-1397158E16C6}" type="sibTrans" cxnId="{944B2501-977B-451B-B79A-45A8CCDF781D}">
      <dgm:prSet/>
      <dgm:spPr/>
      <dgm:t>
        <a:bodyPr/>
        <a:lstStyle/>
        <a:p>
          <a:endParaRPr lang="en-GB"/>
        </a:p>
      </dgm:t>
    </dgm:pt>
    <dgm:pt modelId="{4FA6E5F8-25A9-467D-82C5-A028F6C49961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Appointment of Chairpersons and Secretaries</a:t>
          </a:r>
          <a:endParaRPr lang="en-GB" sz="2000" b="1" dirty="0">
            <a:solidFill>
              <a:schemeClr val="tx1"/>
            </a:solidFill>
          </a:endParaRPr>
        </a:p>
      </dgm:t>
    </dgm:pt>
    <dgm:pt modelId="{453F229A-34F3-43D7-AF28-76A834FA187F}" type="parTrans" cxnId="{0DAE0186-FC87-46AA-A59B-CBCC69AF8514}">
      <dgm:prSet/>
      <dgm:spPr/>
      <dgm:t>
        <a:bodyPr/>
        <a:lstStyle/>
        <a:p>
          <a:endParaRPr lang="en-GB"/>
        </a:p>
      </dgm:t>
    </dgm:pt>
    <dgm:pt modelId="{3E5BFF28-E09B-40AF-8429-BE0859AF44EE}" type="sibTrans" cxnId="{0DAE0186-FC87-46AA-A59B-CBCC69AF8514}">
      <dgm:prSet/>
      <dgm:spPr/>
      <dgm:t>
        <a:bodyPr/>
        <a:lstStyle/>
        <a:p>
          <a:endParaRPr lang="en-GB"/>
        </a:p>
      </dgm:t>
    </dgm:pt>
    <dgm:pt modelId="{ACFE5127-5D62-443E-8732-05DE8A1DB3E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Summary of important Chairperson/Secretary functions</a:t>
          </a:r>
          <a:endParaRPr lang="en-GB" sz="2000" b="1" dirty="0">
            <a:solidFill>
              <a:schemeClr val="tx1"/>
            </a:solidFill>
          </a:endParaRPr>
        </a:p>
      </dgm:t>
    </dgm:pt>
    <dgm:pt modelId="{5569B9A3-4248-41EB-AD73-F24DB0B337A1}" type="parTrans" cxnId="{7B30D92B-104E-4524-B5B3-5B29FBF1C568}">
      <dgm:prSet/>
      <dgm:spPr/>
      <dgm:t>
        <a:bodyPr/>
        <a:lstStyle/>
        <a:p>
          <a:endParaRPr lang="en-US"/>
        </a:p>
      </dgm:t>
    </dgm:pt>
    <dgm:pt modelId="{09A2D7D2-1AE7-4BA5-A781-2E616FF28A1B}" type="sibTrans" cxnId="{7B30D92B-104E-4524-B5B3-5B29FBF1C568}">
      <dgm:prSet/>
      <dgm:spPr/>
      <dgm:t>
        <a:bodyPr/>
        <a:lstStyle/>
        <a:p>
          <a:endParaRPr lang="en-US"/>
        </a:p>
      </dgm:t>
    </dgm:pt>
    <dgm:pt modelId="{D50BC9D3-8288-4625-8D96-BB2BF149E597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Guidance and advice for WG/Panel Chairpersons</a:t>
          </a:r>
          <a:endParaRPr lang="en-GB" sz="2000" b="1" dirty="0">
            <a:solidFill>
              <a:schemeClr val="tx1"/>
            </a:solidFill>
          </a:endParaRPr>
        </a:p>
      </dgm:t>
    </dgm:pt>
    <dgm:pt modelId="{7C700070-7E17-4786-AE12-5F237D4373D7}" type="parTrans" cxnId="{EFAEDB0E-D9AD-4ADA-962D-94A3A26D6690}">
      <dgm:prSet/>
      <dgm:spPr/>
      <dgm:t>
        <a:bodyPr/>
        <a:lstStyle/>
        <a:p>
          <a:endParaRPr lang="en-US"/>
        </a:p>
      </dgm:t>
    </dgm:pt>
    <dgm:pt modelId="{3AEFDB3B-385C-46F9-BB5B-E5ACB0AC889D}" type="sibTrans" cxnId="{EFAEDB0E-D9AD-4ADA-962D-94A3A26D6690}">
      <dgm:prSet/>
      <dgm:spPr/>
      <dgm:t>
        <a:bodyPr/>
        <a:lstStyle/>
        <a:p>
          <a:endParaRPr lang="en-US"/>
        </a:p>
      </dgm:t>
    </dgm:pt>
    <dgm:pt modelId="{4A2BDF3F-06FA-4817-ABD5-0634AFCB8F20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Guidance and advice for WG/Panel Secretaries</a:t>
          </a:r>
          <a:endParaRPr lang="en-GB" sz="2000" b="1" dirty="0">
            <a:solidFill>
              <a:schemeClr val="tx1"/>
            </a:solidFill>
          </a:endParaRPr>
        </a:p>
      </dgm:t>
    </dgm:pt>
    <dgm:pt modelId="{5F9978DE-2630-4B3E-98C0-B6BF78827D04}" type="parTrans" cxnId="{FA923056-5A43-4003-A629-3FF62B9E720A}">
      <dgm:prSet/>
      <dgm:spPr/>
      <dgm:t>
        <a:bodyPr/>
        <a:lstStyle/>
        <a:p>
          <a:endParaRPr lang="en-US"/>
        </a:p>
      </dgm:t>
    </dgm:pt>
    <dgm:pt modelId="{802710DD-6818-4F99-AEDE-543A5C8FC041}" type="sibTrans" cxnId="{FA923056-5A43-4003-A629-3FF62B9E720A}">
      <dgm:prSet/>
      <dgm:spPr/>
      <dgm:t>
        <a:bodyPr/>
        <a:lstStyle/>
        <a:p>
          <a:endParaRPr lang="en-US"/>
        </a:p>
      </dgm:t>
    </dgm:pt>
    <dgm:pt modelId="{E1B5DFC4-8F31-4444-A088-7172D58DDA0C}" type="pres">
      <dgm:prSet presAssocID="{10DD3293-5E40-4471-AD51-73A6BB7EBE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C82BBDEE-11E3-41E3-AB06-E66B4C0BD5A2}" type="pres">
      <dgm:prSet presAssocID="{10DD3293-5E40-4471-AD51-73A6BB7EBE9C}" presName="Name1" presStyleCnt="0"/>
      <dgm:spPr/>
    </dgm:pt>
    <dgm:pt modelId="{EDFB93F1-B8D8-49F6-9F8C-D0C0F56E7EA1}" type="pres">
      <dgm:prSet presAssocID="{10DD3293-5E40-4471-AD51-73A6BB7EBE9C}" presName="cycle" presStyleCnt="0"/>
      <dgm:spPr/>
    </dgm:pt>
    <dgm:pt modelId="{62C9E5EA-F209-4FEE-999F-05D87F0DA733}" type="pres">
      <dgm:prSet presAssocID="{10DD3293-5E40-4471-AD51-73A6BB7EBE9C}" presName="srcNode" presStyleLbl="node1" presStyleIdx="0" presStyleCnt="5"/>
      <dgm:spPr/>
    </dgm:pt>
    <dgm:pt modelId="{5E2E7225-BB9F-44D8-B485-66F76F9314AC}" type="pres">
      <dgm:prSet presAssocID="{10DD3293-5E40-4471-AD51-73A6BB7EBE9C}" presName="conn" presStyleLbl="parChTrans1D2" presStyleIdx="0" presStyleCnt="1"/>
      <dgm:spPr/>
      <dgm:t>
        <a:bodyPr/>
        <a:lstStyle/>
        <a:p>
          <a:endParaRPr lang="en-GB"/>
        </a:p>
      </dgm:t>
    </dgm:pt>
    <dgm:pt modelId="{F119A7C0-71A1-4E20-B084-F7FA4F6397C0}" type="pres">
      <dgm:prSet presAssocID="{10DD3293-5E40-4471-AD51-73A6BB7EBE9C}" presName="extraNode" presStyleLbl="node1" presStyleIdx="0" presStyleCnt="5"/>
      <dgm:spPr/>
    </dgm:pt>
    <dgm:pt modelId="{E6AF22A5-237B-4173-B443-FAFDC9A62890}" type="pres">
      <dgm:prSet presAssocID="{10DD3293-5E40-4471-AD51-73A6BB7EBE9C}" presName="dstNode" presStyleLbl="node1" presStyleIdx="0" presStyleCnt="5"/>
      <dgm:spPr/>
    </dgm:pt>
    <dgm:pt modelId="{7F58FA0F-16FA-4E0F-9A51-ED18EBA53658}" type="pres">
      <dgm:prSet presAssocID="{FAE9E6A2-633B-4DD1-9363-EE33D05D6F2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11493-142B-4816-B169-1C80A11C43A1}" type="pres">
      <dgm:prSet presAssocID="{FAE9E6A2-633B-4DD1-9363-EE33D05D6F20}" presName="accent_1" presStyleCnt="0"/>
      <dgm:spPr/>
    </dgm:pt>
    <dgm:pt modelId="{5AB5156D-E5C7-4D39-A79A-759E5CFEFB1D}" type="pres">
      <dgm:prSet presAssocID="{FAE9E6A2-633B-4DD1-9363-EE33D05D6F20}" presName="accentRepeatNode" presStyleLbl="solidFgAcc1" presStyleIdx="0" presStyleCnt="5"/>
      <dgm:spPr/>
    </dgm:pt>
    <dgm:pt modelId="{D20D0B5E-193A-4D16-99FD-047F593F9046}" type="pres">
      <dgm:prSet presAssocID="{4FA6E5F8-25A9-467D-82C5-A028F6C4996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CE606-3F27-486C-849E-CD3F9357CCAA}" type="pres">
      <dgm:prSet presAssocID="{4FA6E5F8-25A9-467D-82C5-A028F6C49961}" presName="accent_2" presStyleCnt="0"/>
      <dgm:spPr/>
    </dgm:pt>
    <dgm:pt modelId="{D256EE9E-0E20-4430-85E3-6B747C6DCC94}" type="pres">
      <dgm:prSet presAssocID="{4FA6E5F8-25A9-467D-82C5-A028F6C49961}" presName="accentRepeatNode" presStyleLbl="solidFgAcc1" presStyleIdx="1" presStyleCnt="5"/>
      <dgm:spPr/>
    </dgm:pt>
    <dgm:pt modelId="{CFA1CE80-4D08-47AB-9B00-FAAD44775E19}" type="pres">
      <dgm:prSet presAssocID="{D50BC9D3-8288-4625-8D96-BB2BF149E59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49898-2D6B-4A89-90D4-B81B51C121A4}" type="pres">
      <dgm:prSet presAssocID="{D50BC9D3-8288-4625-8D96-BB2BF149E597}" presName="accent_3" presStyleCnt="0"/>
      <dgm:spPr/>
    </dgm:pt>
    <dgm:pt modelId="{A9CFB0A9-6D86-4A77-9855-59BE81A425D5}" type="pres">
      <dgm:prSet presAssocID="{D50BC9D3-8288-4625-8D96-BB2BF149E597}" presName="accentRepeatNode" presStyleLbl="solidFgAcc1" presStyleIdx="2" presStyleCnt="5"/>
      <dgm:spPr/>
    </dgm:pt>
    <dgm:pt modelId="{FCC35121-51B8-4B31-AFCE-C1CACE40148B}" type="pres">
      <dgm:prSet presAssocID="{4A2BDF3F-06FA-4817-ABD5-0634AFCB8F2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4667A-0D2D-4785-BBF4-5D6A2D07D22B}" type="pres">
      <dgm:prSet presAssocID="{4A2BDF3F-06FA-4817-ABD5-0634AFCB8F20}" presName="accent_4" presStyleCnt="0"/>
      <dgm:spPr/>
    </dgm:pt>
    <dgm:pt modelId="{B9F60619-5C37-4A25-900C-FA6845612F71}" type="pres">
      <dgm:prSet presAssocID="{4A2BDF3F-06FA-4817-ABD5-0634AFCB8F20}" presName="accentRepeatNode" presStyleLbl="solidFgAcc1" presStyleIdx="3" presStyleCnt="5"/>
      <dgm:spPr/>
    </dgm:pt>
    <dgm:pt modelId="{E305B102-A0AD-49A2-9E34-D9A4386B02C6}" type="pres">
      <dgm:prSet presAssocID="{ACFE5127-5D62-443E-8732-05DE8A1DB3E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437B0-C2CD-4BFC-9E53-CD8CBA317833}" type="pres">
      <dgm:prSet presAssocID="{ACFE5127-5D62-443E-8732-05DE8A1DB3E2}" presName="accent_5" presStyleCnt="0"/>
      <dgm:spPr/>
    </dgm:pt>
    <dgm:pt modelId="{775E05F8-1253-4A02-95B7-4A5EF5A138DF}" type="pres">
      <dgm:prSet presAssocID="{ACFE5127-5D62-443E-8732-05DE8A1DB3E2}" presName="accentRepeatNode" presStyleLbl="solidFgAcc1" presStyleIdx="4" presStyleCnt="5"/>
      <dgm:spPr/>
    </dgm:pt>
  </dgm:ptLst>
  <dgm:cxnLst>
    <dgm:cxn modelId="{15F0E1E3-10D8-4050-B2F8-36B1E1D92C3F}" type="presOf" srcId="{ACFE5127-5D62-443E-8732-05DE8A1DB3E2}" destId="{E305B102-A0AD-49A2-9E34-D9A4386B02C6}" srcOrd="0" destOrd="0" presId="urn:microsoft.com/office/officeart/2008/layout/VerticalCurvedList"/>
    <dgm:cxn modelId="{4B8584C9-C8A5-43D3-AD19-8757F669D7F6}" type="presOf" srcId="{10DD3293-5E40-4471-AD51-73A6BB7EBE9C}" destId="{E1B5DFC4-8F31-4444-A088-7172D58DDA0C}" srcOrd="0" destOrd="0" presId="urn:microsoft.com/office/officeart/2008/layout/VerticalCurvedList"/>
    <dgm:cxn modelId="{FE794F43-301A-4C8E-8A18-0C8C810E68B0}" type="presOf" srcId="{4FA6E5F8-25A9-467D-82C5-A028F6C49961}" destId="{D20D0B5E-193A-4D16-99FD-047F593F9046}" srcOrd="0" destOrd="0" presId="urn:microsoft.com/office/officeart/2008/layout/VerticalCurvedList"/>
    <dgm:cxn modelId="{510C89AD-1FCD-4A7B-B967-53203A1C0D81}" type="presOf" srcId="{4A2BDF3F-06FA-4817-ABD5-0634AFCB8F20}" destId="{FCC35121-51B8-4B31-AFCE-C1CACE40148B}" srcOrd="0" destOrd="0" presId="urn:microsoft.com/office/officeart/2008/layout/VerticalCurvedList"/>
    <dgm:cxn modelId="{D986B535-2976-428E-A209-55BB98E85363}" type="presOf" srcId="{FAE9E6A2-633B-4DD1-9363-EE33D05D6F20}" destId="{7F58FA0F-16FA-4E0F-9A51-ED18EBA53658}" srcOrd="0" destOrd="0" presId="urn:microsoft.com/office/officeart/2008/layout/VerticalCurvedList"/>
    <dgm:cxn modelId="{7D96A12E-26D5-43EB-9E52-8F9E1E3917D7}" type="presOf" srcId="{D50BC9D3-8288-4625-8D96-BB2BF149E597}" destId="{CFA1CE80-4D08-47AB-9B00-FAAD44775E19}" srcOrd="0" destOrd="0" presId="urn:microsoft.com/office/officeart/2008/layout/VerticalCurvedList"/>
    <dgm:cxn modelId="{0DAE0186-FC87-46AA-A59B-CBCC69AF8514}" srcId="{10DD3293-5E40-4471-AD51-73A6BB7EBE9C}" destId="{4FA6E5F8-25A9-467D-82C5-A028F6C49961}" srcOrd="1" destOrd="0" parTransId="{453F229A-34F3-43D7-AF28-76A834FA187F}" sibTransId="{3E5BFF28-E09B-40AF-8429-BE0859AF44EE}"/>
    <dgm:cxn modelId="{7B30D92B-104E-4524-B5B3-5B29FBF1C568}" srcId="{10DD3293-5E40-4471-AD51-73A6BB7EBE9C}" destId="{ACFE5127-5D62-443E-8732-05DE8A1DB3E2}" srcOrd="4" destOrd="0" parTransId="{5569B9A3-4248-41EB-AD73-F24DB0B337A1}" sibTransId="{09A2D7D2-1AE7-4BA5-A781-2E616FF28A1B}"/>
    <dgm:cxn modelId="{B35C3958-E1CF-4F2B-BD96-920DC1EE50C1}" type="presOf" srcId="{C1C7A918-A4C0-401D-8F20-1397158E16C6}" destId="{5E2E7225-BB9F-44D8-B485-66F76F9314AC}" srcOrd="0" destOrd="0" presId="urn:microsoft.com/office/officeart/2008/layout/VerticalCurvedList"/>
    <dgm:cxn modelId="{EFAEDB0E-D9AD-4ADA-962D-94A3A26D6690}" srcId="{10DD3293-5E40-4471-AD51-73A6BB7EBE9C}" destId="{D50BC9D3-8288-4625-8D96-BB2BF149E597}" srcOrd="2" destOrd="0" parTransId="{7C700070-7E17-4786-AE12-5F237D4373D7}" sibTransId="{3AEFDB3B-385C-46F9-BB5B-E5ACB0AC889D}"/>
    <dgm:cxn modelId="{944B2501-977B-451B-B79A-45A8CCDF781D}" srcId="{10DD3293-5E40-4471-AD51-73A6BB7EBE9C}" destId="{FAE9E6A2-633B-4DD1-9363-EE33D05D6F20}" srcOrd="0" destOrd="0" parTransId="{12208B97-D4B3-44B5-A148-76C4445C86CE}" sibTransId="{C1C7A918-A4C0-401D-8F20-1397158E16C6}"/>
    <dgm:cxn modelId="{FA923056-5A43-4003-A629-3FF62B9E720A}" srcId="{10DD3293-5E40-4471-AD51-73A6BB7EBE9C}" destId="{4A2BDF3F-06FA-4817-ABD5-0634AFCB8F20}" srcOrd="3" destOrd="0" parTransId="{5F9978DE-2630-4B3E-98C0-B6BF78827D04}" sibTransId="{802710DD-6818-4F99-AEDE-543A5C8FC041}"/>
    <dgm:cxn modelId="{28ED221C-F122-4D30-B0A7-DBB94A93506F}" type="presParOf" srcId="{E1B5DFC4-8F31-4444-A088-7172D58DDA0C}" destId="{C82BBDEE-11E3-41E3-AB06-E66B4C0BD5A2}" srcOrd="0" destOrd="0" presId="urn:microsoft.com/office/officeart/2008/layout/VerticalCurvedList"/>
    <dgm:cxn modelId="{6D3DED90-E358-4854-B004-39584666E473}" type="presParOf" srcId="{C82BBDEE-11E3-41E3-AB06-E66B4C0BD5A2}" destId="{EDFB93F1-B8D8-49F6-9F8C-D0C0F56E7EA1}" srcOrd="0" destOrd="0" presId="urn:microsoft.com/office/officeart/2008/layout/VerticalCurvedList"/>
    <dgm:cxn modelId="{B235BD3B-6481-40B8-98F7-F8FE2A203DD6}" type="presParOf" srcId="{EDFB93F1-B8D8-49F6-9F8C-D0C0F56E7EA1}" destId="{62C9E5EA-F209-4FEE-999F-05D87F0DA733}" srcOrd="0" destOrd="0" presId="urn:microsoft.com/office/officeart/2008/layout/VerticalCurvedList"/>
    <dgm:cxn modelId="{FDAC15D2-EAB1-4251-A0AE-2AFC4C3CB40C}" type="presParOf" srcId="{EDFB93F1-B8D8-49F6-9F8C-D0C0F56E7EA1}" destId="{5E2E7225-BB9F-44D8-B485-66F76F9314AC}" srcOrd="1" destOrd="0" presId="urn:microsoft.com/office/officeart/2008/layout/VerticalCurvedList"/>
    <dgm:cxn modelId="{0840AC25-516D-4B7C-9D0E-57B3EF080D55}" type="presParOf" srcId="{EDFB93F1-B8D8-49F6-9F8C-D0C0F56E7EA1}" destId="{F119A7C0-71A1-4E20-B084-F7FA4F6397C0}" srcOrd="2" destOrd="0" presId="urn:microsoft.com/office/officeart/2008/layout/VerticalCurvedList"/>
    <dgm:cxn modelId="{85765A9C-FBED-4E42-B4FE-9CA8710122B1}" type="presParOf" srcId="{EDFB93F1-B8D8-49F6-9F8C-D0C0F56E7EA1}" destId="{E6AF22A5-237B-4173-B443-FAFDC9A62890}" srcOrd="3" destOrd="0" presId="urn:microsoft.com/office/officeart/2008/layout/VerticalCurvedList"/>
    <dgm:cxn modelId="{B4AFCF24-2A46-4918-97A4-2FF2ADE68BC3}" type="presParOf" srcId="{C82BBDEE-11E3-41E3-AB06-E66B4C0BD5A2}" destId="{7F58FA0F-16FA-4E0F-9A51-ED18EBA53658}" srcOrd="1" destOrd="0" presId="urn:microsoft.com/office/officeart/2008/layout/VerticalCurvedList"/>
    <dgm:cxn modelId="{FD32A2E6-52D7-4D37-AE63-340F42534C99}" type="presParOf" srcId="{C82BBDEE-11E3-41E3-AB06-E66B4C0BD5A2}" destId="{28E11493-142B-4816-B169-1C80A11C43A1}" srcOrd="2" destOrd="0" presId="urn:microsoft.com/office/officeart/2008/layout/VerticalCurvedList"/>
    <dgm:cxn modelId="{D40F0E71-D56F-4796-BDC5-7E8A9FA7FBA5}" type="presParOf" srcId="{28E11493-142B-4816-B169-1C80A11C43A1}" destId="{5AB5156D-E5C7-4D39-A79A-759E5CFEFB1D}" srcOrd="0" destOrd="0" presId="urn:microsoft.com/office/officeart/2008/layout/VerticalCurvedList"/>
    <dgm:cxn modelId="{0141A5EF-53A3-4695-AA0E-EE4FFFB4FF09}" type="presParOf" srcId="{C82BBDEE-11E3-41E3-AB06-E66B4C0BD5A2}" destId="{D20D0B5E-193A-4D16-99FD-047F593F9046}" srcOrd="3" destOrd="0" presId="urn:microsoft.com/office/officeart/2008/layout/VerticalCurvedList"/>
    <dgm:cxn modelId="{191DB4A0-4076-4C26-8221-9887F26CCBA9}" type="presParOf" srcId="{C82BBDEE-11E3-41E3-AB06-E66B4C0BD5A2}" destId="{7F6CE606-3F27-486C-849E-CD3F9357CCAA}" srcOrd="4" destOrd="0" presId="urn:microsoft.com/office/officeart/2008/layout/VerticalCurvedList"/>
    <dgm:cxn modelId="{81F8333E-0366-464D-8558-1EE459186F55}" type="presParOf" srcId="{7F6CE606-3F27-486C-849E-CD3F9357CCAA}" destId="{D256EE9E-0E20-4430-85E3-6B747C6DCC94}" srcOrd="0" destOrd="0" presId="urn:microsoft.com/office/officeart/2008/layout/VerticalCurvedList"/>
    <dgm:cxn modelId="{49BE284A-C183-408D-A6FB-E447FA30DA40}" type="presParOf" srcId="{C82BBDEE-11E3-41E3-AB06-E66B4C0BD5A2}" destId="{CFA1CE80-4D08-47AB-9B00-FAAD44775E19}" srcOrd="5" destOrd="0" presId="urn:microsoft.com/office/officeart/2008/layout/VerticalCurvedList"/>
    <dgm:cxn modelId="{DC3976DA-5ABD-4CC5-8D11-23FCAB5B8392}" type="presParOf" srcId="{C82BBDEE-11E3-41E3-AB06-E66B4C0BD5A2}" destId="{98C49898-2D6B-4A89-90D4-B81B51C121A4}" srcOrd="6" destOrd="0" presId="urn:microsoft.com/office/officeart/2008/layout/VerticalCurvedList"/>
    <dgm:cxn modelId="{5ECEB58B-5269-4728-89E5-B991AA3B9BFF}" type="presParOf" srcId="{98C49898-2D6B-4A89-90D4-B81B51C121A4}" destId="{A9CFB0A9-6D86-4A77-9855-59BE81A425D5}" srcOrd="0" destOrd="0" presId="urn:microsoft.com/office/officeart/2008/layout/VerticalCurvedList"/>
    <dgm:cxn modelId="{E42727DF-7F72-41EA-A0A8-ACCAAC81AF19}" type="presParOf" srcId="{C82BBDEE-11E3-41E3-AB06-E66B4C0BD5A2}" destId="{FCC35121-51B8-4B31-AFCE-C1CACE40148B}" srcOrd="7" destOrd="0" presId="urn:microsoft.com/office/officeart/2008/layout/VerticalCurvedList"/>
    <dgm:cxn modelId="{4EA14154-8860-4ED8-9868-1A13C54BC8BF}" type="presParOf" srcId="{C82BBDEE-11E3-41E3-AB06-E66B4C0BD5A2}" destId="{7934667A-0D2D-4785-BBF4-5D6A2D07D22B}" srcOrd="8" destOrd="0" presId="urn:microsoft.com/office/officeart/2008/layout/VerticalCurvedList"/>
    <dgm:cxn modelId="{8F77E9F2-9B63-4845-A841-A4B51F542019}" type="presParOf" srcId="{7934667A-0D2D-4785-BBF4-5D6A2D07D22B}" destId="{B9F60619-5C37-4A25-900C-FA6845612F71}" srcOrd="0" destOrd="0" presId="urn:microsoft.com/office/officeart/2008/layout/VerticalCurvedList"/>
    <dgm:cxn modelId="{3D45C77E-5FD9-4FB4-8AC6-87941C24D2B1}" type="presParOf" srcId="{C82BBDEE-11E3-41E3-AB06-E66B4C0BD5A2}" destId="{E305B102-A0AD-49A2-9E34-D9A4386B02C6}" srcOrd="9" destOrd="0" presId="urn:microsoft.com/office/officeart/2008/layout/VerticalCurvedList"/>
    <dgm:cxn modelId="{71451FC1-2120-4ED3-8216-7B4899F5A0D1}" type="presParOf" srcId="{C82BBDEE-11E3-41E3-AB06-E66B4C0BD5A2}" destId="{A23437B0-C2CD-4BFC-9E53-CD8CBA317833}" srcOrd="10" destOrd="0" presId="urn:microsoft.com/office/officeart/2008/layout/VerticalCurvedList"/>
    <dgm:cxn modelId="{D8C7A65C-F707-4D91-AB05-185AA50FFCDD}" type="presParOf" srcId="{A23437B0-C2CD-4BFC-9E53-CD8CBA317833}" destId="{775E05F8-1253-4A02-95B7-4A5EF5A138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E7225-BB9F-44D8-B485-66F76F9314AC}">
      <dsp:nvSpPr>
        <dsp:cNvPr id="0" name=""/>
        <dsp:cNvSpPr/>
      </dsp:nvSpPr>
      <dsp:spPr>
        <a:xfrm>
          <a:off x="-6042920" y="-924631"/>
          <a:ext cx="7193630" cy="7193630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8FA0F-16FA-4E0F-9A51-ED18EBA53658}">
      <dsp:nvSpPr>
        <dsp:cNvPr id="0" name=""/>
        <dsp:cNvSpPr/>
      </dsp:nvSpPr>
      <dsp:spPr>
        <a:xfrm>
          <a:off x="502851" y="333916"/>
          <a:ext cx="7486635" cy="668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Important references</a:t>
          </a:r>
          <a:endParaRPr lang="en-GB" sz="1300" b="1" kern="1200" dirty="0">
            <a:solidFill>
              <a:schemeClr val="tx1"/>
            </a:solidFill>
          </a:endParaRPr>
        </a:p>
      </dsp:txBody>
      <dsp:txXfrm>
        <a:off x="502851" y="333916"/>
        <a:ext cx="7486635" cy="668259"/>
      </dsp:txXfrm>
    </dsp:sp>
    <dsp:sp modelId="{5AB5156D-E5C7-4D39-A79A-759E5CFEFB1D}">
      <dsp:nvSpPr>
        <dsp:cNvPr id="0" name=""/>
        <dsp:cNvSpPr/>
      </dsp:nvSpPr>
      <dsp:spPr>
        <a:xfrm>
          <a:off x="85189" y="250383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D0B5E-193A-4D16-99FD-047F593F9046}">
      <dsp:nvSpPr>
        <dsp:cNvPr id="0" name=""/>
        <dsp:cNvSpPr/>
      </dsp:nvSpPr>
      <dsp:spPr>
        <a:xfrm>
          <a:off x="981707" y="1335985"/>
          <a:ext cx="7007780" cy="668259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Appointment of Chairpersons and Secretaries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981707" y="1335985"/>
        <a:ext cx="7007780" cy="668259"/>
      </dsp:txXfrm>
    </dsp:sp>
    <dsp:sp modelId="{D256EE9E-0E20-4430-85E3-6B747C6DCC94}">
      <dsp:nvSpPr>
        <dsp:cNvPr id="0" name=""/>
        <dsp:cNvSpPr/>
      </dsp:nvSpPr>
      <dsp:spPr>
        <a:xfrm>
          <a:off x="564045" y="1252452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1CE80-4D08-47AB-9B00-FAAD44775E19}">
      <dsp:nvSpPr>
        <dsp:cNvPr id="0" name=""/>
        <dsp:cNvSpPr/>
      </dsp:nvSpPr>
      <dsp:spPr>
        <a:xfrm>
          <a:off x="1128677" y="2338054"/>
          <a:ext cx="6860809" cy="668259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Guidance and advice for WG/Panel Chairpersons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1128677" y="2338054"/>
        <a:ext cx="6860809" cy="668259"/>
      </dsp:txXfrm>
    </dsp:sp>
    <dsp:sp modelId="{A9CFB0A9-6D86-4A77-9855-59BE81A425D5}">
      <dsp:nvSpPr>
        <dsp:cNvPr id="0" name=""/>
        <dsp:cNvSpPr/>
      </dsp:nvSpPr>
      <dsp:spPr>
        <a:xfrm>
          <a:off x="711015" y="2254521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35121-51B8-4B31-AFCE-C1CACE40148B}">
      <dsp:nvSpPr>
        <dsp:cNvPr id="0" name=""/>
        <dsp:cNvSpPr/>
      </dsp:nvSpPr>
      <dsp:spPr>
        <a:xfrm>
          <a:off x="981707" y="3340123"/>
          <a:ext cx="7007780" cy="668259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Guidance and advice for WG/Panel Secretaries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981707" y="3340123"/>
        <a:ext cx="7007780" cy="668259"/>
      </dsp:txXfrm>
    </dsp:sp>
    <dsp:sp modelId="{B9F60619-5C37-4A25-900C-FA6845612F71}">
      <dsp:nvSpPr>
        <dsp:cNvPr id="0" name=""/>
        <dsp:cNvSpPr/>
      </dsp:nvSpPr>
      <dsp:spPr>
        <a:xfrm>
          <a:off x="564045" y="3256590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5B102-A0AD-49A2-9E34-D9A4386B02C6}">
      <dsp:nvSpPr>
        <dsp:cNvPr id="0" name=""/>
        <dsp:cNvSpPr/>
      </dsp:nvSpPr>
      <dsp:spPr>
        <a:xfrm>
          <a:off x="502851" y="4342192"/>
          <a:ext cx="7486635" cy="66825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Summary of important Chairperson/Secretary functions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502851" y="4342192"/>
        <a:ext cx="7486635" cy="668259"/>
      </dsp:txXfrm>
    </dsp:sp>
    <dsp:sp modelId="{775E05F8-1253-4A02-95B7-4A5EF5A138DF}">
      <dsp:nvSpPr>
        <dsp:cNvPr id="0" name=""/>
        <dsp:cNvSpPr/>
      </dsp:nvSpPr>
      <dsp:spPr>
        <a:xfrm>
          <a:off x="85189" y="4258659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2D4B437-A2B5-4E45-B374-BEEFD3602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0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6464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7BC759-7E54-41E5-A7AD-94B7ABD9B8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405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679606" y="4716464"/>
            <a:ext cx="5438464" cy="4467225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217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1950" indent="-3619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884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679606" y="4716464"/>
            <a:ext cx="5438464" cy="4467225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71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83" y="2379"/>
            <a:ext cx="9144000" cy="1195200"/>
          </a:xfrm>
          <a:prstGeom prst="rect">
            <a:avLst/>
          </a:prstGeom>
          <a:solidFill>
            <a:srgbClr val="EA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11560" y="15205"/>
            <a:ext cx="7886700" cy="118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407" y="-1"/>
            <a:ext cx="9145407" cy="3552498"/>
            <a:chOff x="-1407" y="-1"/>
            <a:chExt cx="9145407" cy="3552498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323473"/>
              <a:ext cx="9144000" cy="2229024"/>
              <a:chOff x="0" y="1323473"/>
              <a:chExt cx="9144000" cy="222902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1323473"/>
                <a:ext cx="9144000" cy="2225842"/>
                <a:chOff x="0" y="2141621"/>
                <a:chExt cx="9144000" cy="2225842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0" y="2141621"/>
                  <a:ext cx="9144000" cy="2225842"/>
                </a:xfrm>
                <a:prstGeom prst="rect">
                  <a:avLst/>
                </a:prstGeom>
                <a:solidFill>
                  <a:srgbClr val="EA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25623" y="2177714"/>
                  <a:ext cx="2999740" cy="2153654"/>
                </a:xfrm>
                <a:prstGeom prst="rect">
                  <a:avLst/>
                </a:prstGeom>
                <a:solidFill>
                  <a:srgbClr val="EAEDF6"/>
                </a:solidFill>
              </p:spPr>
            </p:pic>
            <p:sp>
              <p:nvSpPr>
                <p:cNvPr id="15" name="Rectangle 14"/>
                <p:cNvSpPr/>
                <p:nvPr/>
              </p:nvSpPr>
              <p:spPr>
                <a:xfrm>
                  <a:off x="1" y="2213809"/>
                  <a:ext cx="5787188" cy="2141622"/>
                </a:xfrm>
                <a:prstGeom prst="rect">
                  <a:avLst/>
                </a:prstGeom>
                <a:solidFill>
                  <a:srgbClr val="EA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2800" b="1" kern="1700" spc="100" dirty="0" smtClean="0">
                      <a:solidFill>
                        <a:srgbClr val="27568B"/>
                      </a:solidFill>
                    </a:rPr>
                    <a:t>NATO  STANDARDIZATION  OFFICE                                                                </a:t>
                  </a:r>
                  <a:endParaRPr lang="en-US" sz="2800" b="1" kern="1700" spc="100" dirty="0">
                    <a:solidFill>
                      <a:srgbClr val="27568B"/>
                    </a:solidFill>
                  </a:endParaRPr>
                </a:p>
              </p:txBody>
            </p:sp>
          </p:grpSp>
          <p:pic>
            <p:nvPicPr>
              <p:cNvPr id="12" name="Picture 11" descr="new NSO Logo_sans.png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13424" b="15647"/>
              <a:stretch/>
            </p:blipFill>
            <p:spPr>
              <a:xfrm>
                <a:off x="5931245" y="1323833"/>
                <a:ext cx="3142114" cy="2228664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-1407" y="-1"/>
              <a:ext cx="9143999" cy="13475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2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0" y="3551995"/>
            <a:ext cx="827584" cy="3306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57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2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7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948235" y="-27384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5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-2"/>
            <a:ext cx="617917" cy="6855889"/>
            <a:chOff x="1" y="-2"/>
            <a:chExt cx="617917" cy="6855889"/>
          </a:xfrm>
        </p:grpSpPr>
        <p:sp>
          <p:nvSpPr>
            <p:cNvPr id="14" name="Rectangle 13"/>
            <p:cNvSpPr/>
            <p:nvPr userDrawn="1"/>
          </p:nvSpPr>
          <p:spPr>
            <a:xfrm rot="16200000">
              <a:off x="-3118985" y="3118984"/>
              <a:ext cx="6855889" cy="617917"/>
            </a:xfrm>
            <a:prstGeom prst="rect">
              <a:avLst/>
            </a:prstGeom>
            <a:solidFill>
              <a:srgbClr val="EAE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4" descr="new NSO Logo_sans.png"/>
            <p:cNvPicPr>
              <a:picLocks noChangeAspect="1"/>
            </p:cNvPicPr>
            <p:nvPr userDrawn="1"/>
          </p:nvPicPr>
          <p:blipFill rotWithShape="1">
            <a:blip r:embed="rId5" cstate="print"/>
            <a:srcRect t="13424" b="15647"/>
            <a:stretch/>
          </p:blipFill>
          <p:spPr>
            <a:xfrm>
              <a:off x="8852" y="6417349"/>
              <a:ext cx="609066" cy="432000"/>
            </a:xfrm>
            <a:prstGeom prst="rect">
              <a:avLst/>
            </a:prstGeom>
          </p:spPr>
        </p:pic>
      </p:grp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 anchor="b"/>
          <a:lstStyle>
            <a:lvl1pPr algn="r">
              <a:defRPr sz="11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9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2" r:id="rId2"/>
    <p:sldLayoutId id="214748369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so.nato.int/protected/unclass/_BranchInfo/zzMisc/nsop/nsap-vol-2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so.nato.int/protected/UNCLASS/_BRANCHINFO/ZZMISC/AAP3(J)_RELATED/00%20AAP-03%20EDJ%20V3%20F.PDF" TargetMode="External"/><Relationship Id="rId2" Type="http://schemas.openxmlformats.org/officeDocument/2006/relationships/hyperlink" Target="https://nso.nato.int/protected/UNCLASS/_BRANCHINFO/ZZMISC/AAP3(J)_RELATED/00%20AAP-03%20EDJ%20V3%20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so.nato.int/" TargetMode="External"/><Relationship Id="rId4" Type="http://schemas.openxmlformats.org/officeDocument/2006/relationships/hyperlink" Target="https://nso.nato.int/protected/unclass/_BranchInfo/zzMisc/nsop/nsap-vol-2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6258798"/>
            <a:ext cx="218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Warsaw, </a:t>
            </a:r>
            <a:r>
              <a:rPr lang="en-GB" sz="160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18 Sep </a:t>
            </a: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2019</a:t>
            </a:r>
            <a:endParaRPr lang="en-US" sz="16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6012577"/>
            <a:ext cx="311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Dieter Schmaglowski</a:t>
            </a:r>
            <a:endParaRPr lang="en-GB" sz="16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Deputy Director NSO</a:t>
            </a:r>
            <a:endParaRPr lang="en-GB" sz="16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48" y="3956863"/>
            <a:ext cx="89871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INTEROPERABILITY AND STANDARDIZATION</a:t>
            </a:r>
          </a:p>
          <a:p>
            <a:pPr algn="ctr">
              <a:spcBef>
                <a:spcPts val="1200"/>
              </a:spcBef>
            </a:pP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Roles &amp; Responsibilities of </a:t>
            </a:r>
          </a:p>
          <a:p>
            <a:pPr algn="ctr">
              <a:spcBef>
                <a:spcPts val="1200"/>
              </a:spcBef>
            </a:pP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Working Group Chairpersons and Secretaries   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Pre-meeting 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3568" y="1463873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cs typeface="Arial" panose="020B0604020202020204" pitchFamily="34" charset="0"/>
              </a:rPr>
              <a:t>Calling Notice </a:t>
            </a:r>
            <a:r>
              <a:rPr 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about 6 months prior to the meeting)</a:t>
            </a:r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endParaRPr lang="en-US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Development 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of </a:t>
            </a: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WG Agenda and Convening </a:t>
            </a:r>
            <a:r>
              <a:rPr lang="en-US" b="1" dirty="0" smtClean="0">
                <a:solidFill>
                  <a:schemeClr val="tx2"/>
                </a:solidFill>
                <a:cs typeface="Arial" panose="020B0604020202020204" pitchFamily="34" charset="0"/>
              </a:rPr>
              <a:t>Order </a:t>
            </a:r>
            <a:r>
              <a:rPr 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(about 3 months prior to the meeting)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Consider</a:t>
            </a: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 Introductory Letter 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to the WG/Panel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1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Considerations for 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the Conduct of a Meeting (1)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11560" y="1700808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Early Arrival 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at the Meeting </a:t>
            </a: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Site</a:t>
            </a:r>
            <a:b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endParaRPr lang="en-US" sz="2400" dirty="0">
              <a:cs typeface="Arial" panose="020B0604020202020204" pitchFamily="34" charset="0"/>
            </a:endParaRPr>
          </a:p>
          <a:p>
            <a:pPr marL="361950" indent="-361950" eaLnBrk="1" hangingPunct="1">
              <a:buFont typeface="Arial" charset="0"/>
              <a:buNone/>
            </a:pPr>
            <a:endParaRPr lang="en-US" sz="800" dirty="0"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Chairing of the Meeting:</a:t>
            </a:r>
            <a:endParaRPr lang="cs-CZ" sz="24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827088" lvl="1" eaLnBrk="1" hangingPunct="1">
              <a:buSzPct val="50000"/>
              <a:buFont typeface="Wingdings" pitchFamily="2" charset="2"/>
              <a:buChar char="v"/>
            </a:pPr>
            <a:r>
              <a:rPr lang="en-US" sz="2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 consider </a:t>
            </a:r>
            <a:r>
              <a:rPr lang="en-US" sz="2000" i="1" dirty="0">
                <a:solidFill>
                  <a:schemeClr val="tx2"/>
                </a:solidFill>
                <a:cs typeface="Arial" panose="020B0604020202020204" pitchFamily="34" charset="0"/>
              </a:rPr>
              <a:t>the </a:t>
            </a:r>
            <a:r>
              <a:rPr lang="en-US" sz="2000" i="1" dirty="0">
                <a:solidFill>
                  <a:srgbClr val="C00000"/>
                </a:solidFill>
                <a:cs typeface="Arial" panose="020B0604020202020204" pitchFamily="34" charset="0"/>
              </a:rPr>
              <a:t>multinational composition </a:t>
            </a:r>
            <a:r>
              <a:rPr lang="en-US" sz="2000" i="1" dirty="0">
                <a:solidFill>
                  <a:schemeClr val="tx2"/>
                </a:solidFill>
                <a:cs typeface="Arial" panose="020B0604020202020204" pitchFamily="34" charset="0"/>
              </a:rPr>
              <a:t>of the WG/Panel</a:t>
            </a:r>
          </a:p>
          <a:p>
            <a:pPr marL="827088" lvl="1" eaLnBrk="1" hangingPunct="1">
              <a:buSzPct val="50000"/>
              <a:buFont typeface="Wingdings" pitchFamily="2" charset="2"/>
              <a:buChar char="v"/>
            </a:pPr>
            <a:r>
              <a:rPr lang="en-US" sz="2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 be </a:t>
            </a:r>
            <a:r>
              <a:rPr lang="en-US" sz="2000" i="1" dirty="0">
                <a:solidFill>
                  <a:schemeClr val="tx2"/>
                </a:solidFill>
                <a:cs typeface="Arial" panose="020B0604020202020204" pitchFamily="34" charset="0"/>
              </a:rPr>
              <a:t>diplomatic, yet firm in directing discussions </a:t>
            </a:r>
          </a:p>
          <a:p>
            <a:pPr marL="827088" lvl="1" eaLnBrk="1" hangingPunct="1">
              <a:buSzPct val="50000"/>
              <a:buFont typeface="Wingdings" pitchFamily="2" charset="2"/>
              <a:buChar char="v"/>
            </a:pPr>
            <a:r>
              <a:rPr lang="en-US" sz="2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 avoid </a:t>
            </a:r>
            <a:r>
              <a:rPr lang="en-US" sz="2000" i="1" dirty="0">
                <a:solidFill>
                  <a:schemeClr val="tx2"/>
                </a:solidFill>
                <a:cs typeface="Arial" panose="020B0604020202020204" pitchFamily="34" charset="0"/>
              </a:rPr>
              <a:t>direct confrontation if possible  </a:t>
            </a:r>
          </a:p>
          <a:p>
            <a:pPr marL="827088" lvl="1" eaLnBrk="1" hangingPunct="1">
              <a:buSzPct val="50000"/>
              <a:buFont typeface="Wingdings" pitchFamily="2" charset="2"/>
              <a:buChar char="v"/>
            </a:pPr>
            <a:r>
              <a:rPr lang="en-US" sz="2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solidFill>
                  <a:srgbClr val="C00000"/>
                </a:solidFill>
                <a:cs typeface="Arial" panose="020B0604020202020204" pitchFamily="34" charset="0"/>
              </a:rPr>
              <a:t>do </a:t>
            </a:r>
            <a:r>
              <a:rPr lang="en-US" sz="2000" i="1" dirty="0">
                <a:solidFill>
                  <a:srgbClr val="C00000"/>
                </a:solidFill>
                <a:cs typeface="Arial" panose="020B0604020202020204" pitchFamily="34" charset="0"/>
              </a:rPr>
              <a:t>not express national positions</a:t>
            </a:r>
          </a:p>
          <a:p>
            <a:pPr marL="827088" lvl="1" eaLnBrk="1" hangingPunct="1">
              <a:buSzPct val="50000"/>
              <a:buFont typeface="Wingdings" pitchFamily="2" charset="2"/>
              <a:buChar char="v"/>
            </a:pPr>
            <a:r>
              <a:rPr lang="en-US" sz="2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solidFill>
                  <a:srgbClr val="C00000"/>
                </a:solidFill>
                <a:cs typeface="Arial" panose="020B0604020202020204" pitchFamily="34" charset="0"/>
              </a:rPr>
              <a:t>ensure </a:t>
            </a:r>
            <a:r>
              <a:rPr lang="en-US" sz="2000" i="1" dirty="0">
                <a:solidFill>
                  <a:srgbClr val="C00000"/>
                </a:solidFill>
                <a:cs typeface="Arial" panose="020B0604020202020204" pitchFamily="34" charset="0"/>
              </a:rPr>
              <a:t>that all delegates are given the opportunity to engage</a:t>
            </a:r>
          </a:p>
          <a:p>
            <a:pPr marL="827088" lvl="1" eaLnBrk="1" hangingPunct="1">
              <a:buSzPct val="50000"/>
              <a:buFont typeface="Wingdings" pitchFamily="2" charset="2"/>
              <a:buChar char="v"/>
            </a:pPr>
            <a:r>
              <a:rPr lang="en-US" sz="2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 strive </a:t>
            </a:r>
            <a:r>
              <a:rPr lang="en-US" sz="2000" i="1" dirty="0">
                <a:solidFill>
                  <a:schemeClr val="tx2"/>
                </a:solidFill>
                <a:cs typeface="Arial" panose="020B0604020202020204" pitchFamily="34" charset="0"/>
              </a:rPr>
              <a:t>to achieve </a:t>
            </a:r>
            <a:r>
              <a:rPr lang="en-US" sz="2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agreement </a:t>
            </a:r>
            <a:r>
              <a:rPr lang="en-US" sz="2000" i="1" dirty="0">
                <a:solidFill>
                  <a:schemeClr val="tx2"/>
                </a:solidFill>
                <a:cs typeface="Arial" panose="020B0604020202020204" pitchFamily="34" charset="0"/>
              </a:rPr>
              <a:t>when producing recommendations</a:t>
            </a:r>
          </a:p>
          <a:p>
            <a:pPr marL="827088" lvl="1" eaLnBrk="1" hangingPunct="1">
              <a:buSzPct val="50000"/>
              <a:buFont typeface="Wingdings" pitchFamily="2" charset="2"/>
              <a:buChar char="v"/>
            </a:pPr>
            <a:r>
              <a:rPr lang="en-US" sz="2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 try </a:t>
            </a:r>
            <a:r>
              <a:rPr lang="en-US" sz="2000" i="1" dirty="0">
                <a:solidFill>
                  <a:schemeClr val="tx2"/>
                </a:solidFill>
                <a:cs typeface="Arial" panose="020B0604020202020204" pitchFamily="34" charset="0"/>
              </a:rPr>
              <a:t>to </a:t>
            </a:r>
            <a:r>
              <a:rPr lang="en-US" sz="2000" i="1" dirty="0">
                <a:solidFill>
                  <a:srgbClr val="C00000"/>
                </a:solidFill>
                <a:cs typeface="Arial" panose="020B0604020202020204" pitchFamily="34" charset="0"/>
              </a:rPr>
              <a:t>conclude the discussion of every agenda item with a short </a:t>
            </a:r>
            <a:r>
              <a:rPr lang="en-US" sz="2000" i="1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en-US" sz="2000" i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en-US" sz="2000" i="1" dirty="0" smtClean="0">
                <a:solidFill>
                  <a:srgbClr val="C00000"/>
                </a:solidFill>
                <a:cs typeface="Arial" panose="020B0604020202020204" pitchFamily="34" charset="0"/>
              </a:rPr>
              <a:t>  summary </a:t>
            </a:r>
            <a:r>
              <a:rPr lang="en-US" sz="2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endParaRPr lang="en-US" sz="2000" i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827088" lvl="1" eaLnBrk="1" hangingPunct="1">
              <a:buSzPct val="50000"/>
              <a:buFont typeface="Wingdings" pitchFamily="2" charset="2"/>
              <a:buChar char="v"/>
            </a:pPr>
            <a:r>
              <a:rPr lang="en-US" sz="20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 ensure </a:t>
            </a:r>
            <a:r>
              <a:rPr lang="en-US" sz="2000" i="1" dirty="0">
                <a:solidFill>
                  <a:schemeClr val="tx2"/>
                </a:solidFill>
                <a:cs typeface="Arial" panose="020B0604020202020204" pitchFamily="34" charset="0"/>
              </a:rPr>
              <a:t>that minutes are taken (usually by the secretary) </a:t>
            </a:r>
          </a:p>
        </p:txBody>
      </p:sp>
    </p:spTree>
    <p:extLst>
      <p:ext uri="{BB962C8B-B14F-4D97-AF65-F5344CB8AC3E}">
        <p14:creationId xmlns:p14="http://schemas.microsoft.com/office/powerpoint/2010/main" val="164738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Considerations for 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the Conduct of a Meeting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(2)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1196752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Social </a:t>
            </a: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event</a:t>
            </a:r>
          </a:p>
          <a:p>
            <a:pPr marL="361950" indent="-36195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Syndicate sessions</a:t>
            </a:r>
            <a:endParaRPr lang="en-US" sz="2400" i="1" dirty="0">
              <a:cs typeface="Arial" panose="020B0604020202020204" pitchFamily="34" charset="0"/>
            </a:endParaRPr>
          </a:p>
          <a:p>
            <a:pPr marL="361950" indent="-3619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Participation of </a:t>
            </a: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Partners</a:t>
            </a:r>
            <a:endParaRPr lang="en-US" sz="2400" i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61950" indent="-3619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TA/DTA representation</a:t>
            </a:r>
          </a:p>
          <a:p>
            <a:pPr marL="361950" indent="-3619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Chairman’s report and working group input to it</a:t>
            </a:r>
          </a:p>
          <a:p>
            <a:pPr marL="361950" indent="-3619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i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61950" indent="-361950" eaLnBrk="1" hangingPunct="1"/>
            <a:endParaRPr lang="cs-CZ" sz="2400" i="1" dirty="0">
              <a:cs typeface="Arial" panose="020B0604020202020204" pitchFamily="34" charset="0"/>
            </a:endParaRPr>
          </a:p>
          <a:p>
            <a:pPr marL="361950" indent="-361950" eaLnBrk="1" hangingPunct="1"/>
            <a:endParaRPr lang="en-US" sz="24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75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Considerations for 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the Conduct of a Meeting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(4)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1340768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Typical Meeting sequence (1):</a:t>
            </a:r>
          </a:p>
          <a:p>
            <a:pPr marL="0" indent="0" eaLnBrk="1" hangingPunct="1">
              <a:buNone/>
            </a:pPr>
            <a:endParaRPr lang="en-US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Introductions </a:t>
            </a:r>
            <a:b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(1)	open the meeting and give a chairman’s introduction</a:t>
            </a:r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	(2)	introduce </a:t>
            </a:r>
            <a:r>
              <a:rPr 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TA/DTA Representative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, who will </a:t>
            </a:r>
            <a:r>
              <a:rPr 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provide</a:t>
            </a:r>
            <a:br>
              <a:rPr lang="en-US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		</a:t>
            </a:r>
            <a:r>
              <a:rPr 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TA/DTA 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guidance</a:t>
            </a:r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	(3)	introduce WG Secretary, who will provide administrative 			instructions</a:t>
            </a:r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	(4)	review objectives for the meeting</a:t>
            </a:r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	(5)	invite each Head of Delegation (HOD) to introduce their</a:t>
            </a:r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		delegations</a:t>
            </a:r>
            <a:endParaRPr lang="en-US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Selection of a drafting team (if required)</a:t>
            </a:r>
          </a:p>
          <a:p>
            <a:pPr marL="457200" indent="-457200">
              <a:buAutoNum type="alphaLcPeriod"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Comments on the agenda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, additional items to be addressed under Any Other Business (AOB)</a:t>
            </a:r>
            <a:endParaRPr lang="en-US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Liaison Reports</a:t>
            </a:r>
          </a:p>
          <a:p>
            <a:pPr marL="457200" indent="-457200">
              <a:buAutoNum type="alphaLcPeriod"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Presentations to the plenary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457200" indent="-457200">
              <a:buAutoNum type="alphaLcPeriod"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Split into Syndicates, Panels or Teams 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(if required)   </a:t>
            </a:r>
          </a:p>
        </p:txBody>
      </p:sp>
    </p:spTree>
    <p:extLst>
      <p:ext uri="{BB962C8B-B14F-4D97-AF65-F5344CB8AC3E}">
        <p14:creationId xmlns:p14="http://schemas.microsoft.com/office/powerpoint/2010/main" val="3137823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Considerations for 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the Conduct of a Meeting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(5)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3568" y="1607889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Typical Meeting sequence (2):</a:t>
            </a:r>
            <a:b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endParaRPr lang="en-US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g.   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If necessary, </a:t>
            </a: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return to plenary sessions 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at times throughout the</a:t>
            </a:r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      week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h.   Final plenary session,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 normally held on the final day to cover</a:t>
            </a:r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	(1)	</a:t>
            </a: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reports from subordinate elements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	(2)	</a:t>
            </a: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Any Other Business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	(3)	review of the </a:t>
            </a: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WG TOR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	(4)	arrangements and dates for the </a:t>
            </a: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next meeting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	(5)	</a:t>
            </a: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tentative agenda 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for next meeting</a:t>
            </a:r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	(6)	review of recommendations for inclusion in the </a:t>
            </a: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chairman’s</a:t>
            </a:r>
            <a:b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		report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	(7)	closing remarks</a:t>
            </a:r>
            <a:r>
              <a:rPr 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7284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Post and Interim Meeting</a:t>
            </a:r>
            <a:r>
              <a:rPr lang="hu-H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hu-H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1596856"/>
            <a:ext cx="82089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Tx/>
              <a:buChar char="•"/>
            </a:pPr>
            <a:r>
              <a:rPr lang="en-US" b="1" dirty="0">
                <a:solidFill>
                  <a:schemeClr val="tx2"/>
                </a:solidFill>
              </a:rPr>
              <a:t>WG Chairman's Report </a:t>
            </a:r>
          </a:p>
          <a:p>
            <a:pPr marL="827088" lvl="1">
              <a:buSzPct val="50000"/>
              <a:buFont typeface="Wingdings" pitchFamily="2" charset="2"/>
              <a:buChar char="v"/>
            </a:pPr>
            <a:r>
              <a:rPr lang="en-US" i="1" dirty="0" smtClean="0">
                <a:solidFill>
                  <a:schemeClr val="tx2"/>
                </a:solidFill>
              </a:rPr>
              <a:t> provide </a:t>
            </a:r>
            <a:r>
              <a:rPr lang="en-US" i="1" u="sng" dirty="0">
                <a:solidFill>
                  <a:schemeClr val="tx2"/>
                </a:solidFill>
              </a:rPr>
              <a:t>guidance to Secretary</a:t>
            </a:r>
          </a:p>
          <a:p>
            <a:pPr marL="827088" lvl="1">
              <a:buSzPct val="50000"/>
              <a:buFont typeface="Wingdings" pitchFamily="2" charset="2"/>
              <a:buChar char="v"/>
            </a:pP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u="sng" dirty="0" smtClean="0">
                <a:solidFill>
                  <a:schemeClr val="tx2"/>
                </a:solidFill>
              </a:rPr>
              <a:t>review </a:t>
            </a:r>
            <a:r>
              <a:rPr lang="en-US" i="1" u="sng" dirty="0">
                <a:solidFill>
                  <a:schemeClr val="tx2"/>
                </a:solidFill>
              </a:rPr>
              <a:t>draft</a:t>
            </a:r>
            <a:r>
              <a:rPr lang="en-US" i="1" dirty="0">
                <a:solidFill>
                  <a:schemeClr val="tx2"/>
                </a:solidFill>
              </a:rPr>
              <a:t> of the report before it is posted on the WG forum for </a:t>
            </a:r>
            <a:r>
              <a:rPr lang="en-US" i="1" dirty="0" smtClean="0">
                <a:solidFill>
                  <a:schemeClr val="tx2"/>
                </a:solidFill>
              </a:rPr>
              <a:t/>
            </a:r>
            <a:br>
              <a:rPr lang="en-US" i="1" dirty="0" smtClean="0">
                <a:solidFill>
                  <a:schemeClr val="tx2"/>
                </a:solidFill>
              </a:rPr>
            </a:br>
            <a:r>
              <a:rPr lang="en-US" i="1" dirty="0" smtClean="0">
                <a:solidFill>
                  <a:schemeClr val="tx2"/>
                </a:solidFill>
              </a:rPr>
              <a:t>  comments</a:t>
            </a:r>
            <a:endParaRPr lang="en-US" i="1" dirty="0">
              <a:solidFill>
                <a:schemeClr val="tx2"/>
              </a:solidFill>
            </a:endParaRPr>
          </a:p>
          <a:p>
            <a:pPr marL="827088" lvl="1">
              <a:buSzPct val="50000"/>
              <a:buFont typeface="Wingdings" pitchFamily="2" charset="2"/>
              <a:buChar char="v"/>
            </a:pPr>
            <a:r>
              <a:rPr lang="en-US" i="1" dirty="0" smtClean="0">
                <a:solidFill>
                  <a:schemeClr val="tx2"/>
                </a:solidFill>
              </a:rPr>
              <a:t> ensure </a:t>
            </a:r>
            <a:r>
              <a:rPr lang="en-US" i="1" dirty="0">
                <a:solidFill>
                  <a:schemeClr val="tx2"/>
                </a:solidFill>
              </a:rPr>
              <a:t>that all key points are reflected in the executive summary</a:t>
            </a:r>
          </a:p>
          <a:p>
            <a:pPr marL="827088" lvl="1">
              <a:buSzPct val="50000"/>
              <a:buFont typeface="Wingdings" pitchFamily="2" charset="2"/>
              <a:buChar char="v"/>
            </a:pPr>
            <a:r>
              <a:rPr lang="en-US" i="1" dirty="0" smtClean="0">
                <a:solidFill>
                  <a:schemeClr val="tx2"/>
                </a:solidFill>
              </a:rPr>
              <a:t> provide </a:t>
            </a:r>
            <a:r>
              <a:rPr lang="en-US" i="1" u="sng" dirty="0">
                <a:solidFill>
                  <a:schemeClr val="tx2"/>
                </a:solidFill>
              </a:rPr>
              <a:t>guidance</a:t>
            </a:r>
            <a:r>
              <a:rPr lang="en-US" i="1" dirty="0">
                <a:solidFill>
                  <a:schemeClr val="tx2"/>
                </a:solidFill>
              </a:rPr>
              <a:t> to Secretary </a:t>
            </a:r>
            <a:r>
              <a:rPr lang="en-US" i="1" u="sng" dirty="0">
                <a:solidFill>
                  <a:schemeClr val="tx2"/>
                </a:solidFill>
              </a:rPr>
              <a:t>for</a:t>
            </a:r>
            <a:r>
              <a:rPr lang="en-US" i="1" dirty="0">
                <a:solidFill>
                  <a:schemeClr val="tx2"/>
                </a:solidFill>
              </a:rPr>
              <a:t> development of the </a:t>
            </a:r>
            <a:r>
              <a:rPr lang="hu-HU" i="1" u="sng" dirty="0">
                <a:solidFill>
                  <a:schemeClr val="tx2"/>
                </a:solidFill>
              </a:rPr>
              <a:t>Action </a:t>
            </a:r>
            <a:r>
              <a:rPr lang="en-US" i="1" u="sng" dirty="0">
                <a:solidFill>
                  <a:schemeClr val="tx2"/>
                </a:solidFill>
              </a:rPr>
              <a:t>L</a:t>
            </a:r>
            <a:r>
              <a:rPr lang="hu-HU" i="1" u="sng" dirty="0" err="1">
                <a:solidFill>
                  <a:schemeClr val="tx2"/>
                </a:solidFill>
              </a:rPr>
              <a:t>ist</a:t>
            </a:r>
            <a:endParaRPr lang="en-US" i="1" u="sng" dirty="0">
              <a:solidFill>
                <a:schemeClr val="tx2"/>
              </a:solidFill>
            </a:endParaRPr>
          </a:p>
          <a:p>
            <a:pPr marL="827088" lvl="1">
              <a:buSzPct val="50000"/>
              <a:buFont typeface="Wingdings" pitchFamily="2" charset="2"/>
              <a:buChar char="v"/>
            </a:pPr>
            <a:r>
              <a:rPr lang="en-US" i="1" dirty="0" smtClean="0">
                <a:solidFill>
                  <a:schemeClr val="tx2"/>
                </a:solidFill>
              </a:rPr>
              <a:t> review </a:t>
            </a:r>
            <a:r>
              <a:rPr lang="en-US" i="1" dirty="0">
                <a:solidFill>
                  <a:schemeClr val="tx2"/>
                </a:solidFill>
              </a:rPr>
              <a:t>Action List before submission to </a:t>
            </a:r>
            <a:r>
              <a:rPr lang="en-US" i="1" dirty="0" smtClean="0">
                <a:solidFill>
                  <a:schemeClr val="tx2"/>
                </a:solidFill>
              </a:rPr>
              <a:t>TA/DTA for </a:t>
            </a:r>
            <a:r>
              <a:rPr lang="en-US" i="1" dirty="0">
                <a:solidFill>
                  <a:schemeClr val="tx2"/>
                </a:solidFill>
              </a:rPr>
              <a:t>approval </a:t>
            </a:r>
            <a:r>
              <a:rPr lang="en-US" i="1" dirty="0" smtClean="0">
                <a:solidFill>
                  <a:schemeClr val="tx2"/>
                </a:solidFill>
              </a:rPr>
              <a:t>(for MC</a:t>
            </a:r>
            <a:br>
              <a:rPr lang="en-US" i="1" dirty="0" smtClean="0">
                <a:solidFill>
                  <a:schemeClr val="tx2"/>
                </a:solidFill>
              </a:rPr>
            </a:br>
            <a:r>
              <a:rPr lang="en-US" i="1" dirty="0" smtClean="0">
                <a:solidFill>
                  <a:schemeClr val="tx2"/>
                </a:solidFill>
              </a:rPr>
              <a:t>  WGs)</a:t>
            </a:r>
            <a:endParaRPr lang="en-US" i="1" dirty="0">
              <a:solidFill>
                <a:schemeClr val="tx2"/>
              </a:solidFill>
            </a:endParaRPr>
          </a:p>
          <a:p>
            <a:pPr marL="361950" indent="-361950" eaLnBrk="1" hangingPunct="1">
              <a:buFontTx/>
              <a:buChar char="•"/>
            </a:pPr>
            <a:r>
              <a:rPr lang="en-US" b="1" dirty="0">
                <a:solidFill>
                  <a:schemeClr val="tx2"/>
                </a:solidFill>
              </a:rPr>
              <a:t>Maintain contact with Secretary</a:t>
            </a:r>
          </a:p>
          <a:p>
            <a:pPr marL="361950" indent="-361950" eaLnBrk="1" hangingPunct="1">
              <a:buFontTx/>
              <a:buChar char="•"/>
            </a:pPr>
            <a:r>
              <a:rPr lang="en-US" b="1" dirty="0">
                <a:solidFill>
                  <a:schemeClr val="tx2"/>
                </a:solidFill>
              </a:rPr>
              <a:t>Review Action List periodically  and engage with WG </a:t>
            </a:r>
            <a:r>
              <a:rPr lang="en-US" sz="2000" dirty="0" smtClean="0">
                <a:solidFill>
                  <a:schemeClr val="tx2"/>
                </a:solidFill>
              </a:rPr>
              <a:t>(for MC WGs through </a:t>
            </a:r>
            <a:r>
              <a:rPr lang="en-US" sz="2000" dirty="0">
                <a:solidFill>
                  <a:schemeClr val="tx2"/>
                </a:solidFill>
              </a:rPr>
              <a:t>the forum) to ensure actions are progressed in accordance with due dates</a:t>
            </a:r>
          </a:p>
        </p:txBody>
      </p:sp>
    </p:spTree>
    <p:extLst>
      <p:ext uri="{BB962C8B-B14F-4D97-AF65-F5344CB8AC3E}">
        <p14:creationId xmlns:p14="http://schemas.microsoft.com/office/powerpoint/2010/main" val="2047139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WG/Panel Secretary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55576" y="198884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ctr" eaLnBrk="1" hangingPunct="1">
              <a:buFont typeface="Arial" charset="0"/>
              <a:buNone/>
            </a:pPr>
            <a:r>
              <a:rPr lang="en-US" sz="4000" b="1" dirty="0">
                <a:solidFill>
                  <a:schemeClr val="tx2"/>
                </a:solidFill>
                <a:cs typeface="Arial" panose="020B0604020202020204" pitchFamily="34" charset="0"/>
              </a:rPr>
              <a:t>Guidance </a:t>
            </a:r>
          </a:p>
          <a:p>
            <a:pPr marL="361950" indent="-361950" algn="ctr" eaLnBrk="1" hangingPunct="1">
              <a:buFont typeface="Arial" charset="0"/>
              <a:buNone/>
            </a:pPr>
            <a:r>
              <a:rPr lang="en-US" sz="4000" b="1" dirty="0">
                <a:solidFill>
                  <a:schemeClr val="tx2"/>
                </a:solidFill>
                <a:cs typeface="Arial" panose="020B0604020202020204" pitchFamily="34" charset="0"/>
              </a:rPr>
              <a:t>and Advice for WG/Panel Secretaries</a:t>
            </a:r>
            <a:r>
              <a:rPr lang="en-US" sz="4000" dirty="0">
                <a:solidFill>
                  <a:schemeClr val="tx2"/>
                </a:solidFill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30022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Secretary’s Responsibilities</a:t>
            </a: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166843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eaLnBrk="1" hangingPunct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Meeting preparation</a:t>
            </a:r>
            <a:b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endParaRPr 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61950" indent="-361950" eaLnBrk="1" hangingPunct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Maintenance of WG Action List</a:t>
            </a:r>
            <a:b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endParaRPr 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61950" indent="-361950" eaLnBrk="1" hangingPunct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Execution of tasks assigned to the secretary in the WG Action List</a:t>
            </a:r>
          </a:p>
          <a:p>
            <a:pPr marL="361950" indent="-361950" eaLnBrk="1" hangingPunct="1"/>
            <a:endParaRPr 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61950" indent="-361950" eaLnBrk="1" hangingPunct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Management of the approval and ratification process for standardization document development </a:t>
            </a:r>
          </a:p>
          <a:p>
            <a:pPr marL="361950" indent="-361950" eaLnBrk="1" hangingPunct="1"/>
            <a:endParaRPr 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61950" indent="-361950" eaLnBrk="1" hangingPunct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Liaison between </a:t>
            </a:r>
            <a:r>
              <a:rPr lang="en-US" sz="2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DTA (for MC WGs: MCSB), </a:t>
            </a: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NSO, WG and custodians</a:t>
            </a:r>
          </a:p>
          <a:p>
            <a:pPr marL="361950" indent="-361950" eaLnBrk="1" hangingPunct="1"/>
            <a:endParaRPr 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61950" indent="-361950" eaLnBrk="1" hangingPunct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Advisor regarding development and maintenance of </a:t>
            </a:r>
            <a:r>
              <a:rPr lang="en-US" sz="2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standards (if secretary is provided by NSO)</a:t>
            </a:r>
            <a:endParaRPr 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84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32040" y="6488936"/>
            <a:ext cx="4216942" cy="365125"/>
          </a:xfrm>
        </p:spPr>
        <p:txBody>
          <a:bodyPr/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(NSOP-VOL II applies to all secretaries provided by NSO)</a:t>
            </a:r>
          </a:p>
          <a:p>
            <a:fld id="{DB6E6061-A72F-467D-8B00-670F455A61A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Secretary’s Pre-meeting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731580"/>
            <a:ext cx="84969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Detailed Checklist designed to assist Secretaries with preparation and execution of WG meeting in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3"/>
              </a:rPr>
              <a:t>NSOP-VOL II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, Chapter 7, important actions include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  <a:b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endParaRPr 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Development </a:t>
            </a:r>
            <a:r>
              <a:rPr lang="en-US" sz="1600" b="1" dirty="0">
                <a:solidFill>
                  <a:schemeClr val="tx2"/>
                </a:solidFill>
                <a:cs typeface="Arial" panose="020B0604020202020204" pitchFamily="34" charset="0"/>
              </a:rPr>
              <a:t>of WG agenda and convening </a:t>
            </a:r>
            <a:r>
              <a:rPr lang="en-US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order</a:t>
            </a:r>
            <a:r>
              <a:rPr lang="en-US" sz="16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Confirm reservation of conference facilities (about 3 months prior to the meeting</a:t>
            </a:r>
            <a:r>
              <a:rPr lang="en-US" b="1" dirty="0" smtClean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  <a:endParaRPr lang="en-US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Submit request for IT equipment, if </a:t>
            </a:r>
            <a:r>
              <a:rPr lang="en-US" b="1" dirty="0" smtClean="0">
                <a:solidFill>
                  <a:schemeClr val="tx2"/>
                </a:solidFill>
                <a:cs typeface="Arial" panose="020B0604020202020204" pitchFamily="34" charset="0"/>
              </a:rPr>
              <a:t>required</a:t>
            </a:r>
            <a:endParaRPr lang="en-US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Review TOR, if </a:t>
            </a:r>
            <a:r>
              <a:rPr lang="en-US" b="1" dirty="0" smtClean="0">
                <a:solidFill>
                  <a:schemeClr val="tx2"/>
                </a:solidFill>
                <a:cs typeface="Arial" panose="020B0604020202020204" pitchFamily="34" charset="0"/>
              </a:rPr>
              <a:t>required</a:t>
            </a:r>
            <a:endParaRPr lang="en-US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Prepare skeleton report and meeting </a:t>
            </a:r>
            <a:r>
              <a:rPr lang="en-US" b="1" dirty="0" smtClean="0">
                <a:solidFill>
                  <a:schemeClr val="tx2"/>
                </a:solidFill>
                <a:cs typeface="Arial" panose="020B0604020202020204" pitchFamily="34" charset="0"/>
              </a:rPr>
              <a:t>notes</a:t>
            </a:r>
            <a:endParaRPr lang="en-US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Review liaison reports, custodian reports, presentations and statements received from WG </a:t>
            </a:r>
            <a:r>
              <a:rPr lang="en-US" b="1" dirty="0" smtClean="0">
                <a:solidFill>
                  <a:schemeClr val="tx2"/>
                </a:solidFill>
                <a:cs typeface="Arial" panose="020B0604020202020204" pitchFamily="34" charset="0"/>
              </a:rPr>
              <a:t>delegates</a:t>
            </a:r>
            <a:endParaRPr lang="en-US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Prepare draft outline of WG Chairman’s </a:t>
            </a:r>
            <a:r>
              <a:rPr lang="en-US" b="1" dirty="0" smtClean="0">
                <a:solidFill>
                  <a:schemeClr val="tx2"/>
                </a:solidFill>
                <a:cs typeface="Arial" panose="020B0604020202020204" pitchFamily="34" charset="0"/>
              </a:rPr>
              <a:t>Report</a:t>
            </a:r>
            <a:endParaRPr lang="en-US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/>
                </a:solidFill>
                <a:cs typeface="Arial" panose="020B0604020202020204" pitchFamily="34" charset="0"/>
              </a:rPr>
              <a:t>Prepare required administrative documents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6488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34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Secretary’s Post-meeting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endParaRPr lang="en-GB" sz="3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6488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3568" y="1859340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Complete and issue WG Chairman’s Report</a:t>
            </a:r>
          </a:p>
          <a:p>
            <a:pPr>
              <a:defRPr/>
            </a:pPr>
            <a:endParaRPr 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Prepare the Action List</a:t>
            </a:r>
          </a:p>
          <a:p>
            <a:pPr>
              <a:defRPr/>
            </a:pPr>
            <a:endParaRPr 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Update the WG forum</a:t>
            </a:r>
          </a:p>
          <a:p>
            <a:pPr>
              <a:defRPr/>
            </a:pPr>
            <a:endParaRPr 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Prepare an official letter to thank the host, if applicable</a:t>
            </a:r>
          </a:p>
          <a:p>
            <a:pPr>
              <a:defRPr/>
            </a:pPr>
            <a:endParaRPr 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Update the Terms of Reference</a:t>
            </a:r>
          </a:p>
        </p:txBody>
      </p:sp>
    </p:spTree>
    <p:extLst>
      <p:ext uri="{BB962C8B-B14F-4D97-AF65-F5344CB8AC3E}">
        <p14:creationId xmlns:p14="http://schemas.microsoft.com/office/powerpoint/2010/main" val="177875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498340"/>
              </p:ext>
            </p:extLst>
          </p:nvPr>
        </p:nvGraphicFramePr>
        <p:xfrm>
          <a:off x="539552" y="1052736"/>
          <a:ext cx="806489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Secretary’s 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Between Meetings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6488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3568" y="1443841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Monitor progress of all actions related to last meeting’s Action List</a:t>
            </a:r>
          </a:p>
          <a:p>
            <a:pPr>
              <a:defRPr/>
            </a:pPr>
            <a:endParaRPr 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Communicate with Chairman and WG members to ensure that tasks are completed on time</a:t>
            </a:r>
          </a:p>
          <a:p>
            <a:pPr>
              <a:defRPr/>
            </a:pPr>
            <a:endParaRPr 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Monitor posts on the WG forum and engage if required</a:t>
            </a:r>
          </a:p>
          <a:p>
            <a:pPr>
              <a:defRPr/>
            </a:pPr>
            <a:endParaRPr 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Ensure that standardization development and maintenance follows established procedures as addressed in AAP-03</a:t>
            </a:r>
          </a:p>
        </p:txBody>
      </p:sp>
    </p:spTree>
    <p:extLst>
      <p:ext uri="{BB962C8B-B14F-4D97-AF65-F5344CB8AC3E}">
        <p14:creationId xmlns:p14="http://schemas.microsoft.com/office/powerpoint/2010/main" val="4085732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28184" y="6488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3568" y="206084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Summary of important Chairperson/Secretary functions</a:t>
            </a: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9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28184" y="6488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3568" y="1393606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b="1" u="sng" dirty="0">
                <a:solidFill>
                  <a:schemeClr val="tx2"/>
                </a:solidFill>
                <a:cs typeface="Arial" panose="020B0604020202020204" pitchFamily="34" charset="0"/>
              </a:rPr>
              <a:t>The </a:t>
            </a:r>
            <a:r>
              <a:rPr lang="en-US" b="1" u="sng" dirty="0" smtClean="0">
                <a:solidFill>
                  <a:schemeClr val="tx2"/>
                </a:solidFill>
                <a:cs typeface="Arial" panose="020B0604020202020204" pitchFamily="34" charset="0"/>
              </a:rPr>
              <a:t>Chairperson</a:t>
            </a:r>
            <a:r>
              <a:rPr lang="en-US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endParaRPr lang="cs-CZ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8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Responsible to ensure:</a:t>
            </a:r>
          </a:p>
          <a:p>
            <a:pPr lvl="1" eaLnBrk="1" hangingPunct="1">
              <a:buSzPct val="50000"/>
              <a:buFont typeface="Wingdings" pitchFamily="2" charset="2"/>
              <a:buChar char="v"/>
              <a:defRPr/>
            </a:pPr>
            <a: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  <a:t> meetings </a:t>
            </a:r>
            <a:r>
              <a:rPr lang="en-US" i="1" dirty="0">
                <a:solidFill>
                  <a:schemeClr val="tx2"/>
                </a:solidFill>
                <a:cs typeface="Arial" panose="020B0604020202020204" pitchFamily="34" charset="0"/>
              </a:rPr>
              <a:t>agenda is followed and outstanding actions are addressed</a:t>
            </a:r>
          </a:p>
          <a:p>
            <a:pPr lvl="1" eaLnBrk="1" hangingPunct="1">
              <a:buSzPct val="50000"/>
              <a:buFont typeface="Wingdings" pitchFamily="2" charset="2"/>
              <a:buChar char="v"/>
              <a:defRPr/>
            </a:pPr>
            <a: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  <a:t> delegates</a:t>
            </a:r>
            <a:r>
              <a:rPr lang="en-US" i="1" dirty="0">
                <a:solidFill>
                  <a:schemeClr val="tx2"/>
                </a:solidFill>
                <a:cs typeface="Arial" panose="020B0604020202020204" pitchFamily="34" charset="0"/>
              </a:rPr>
              <a:t>’ opinions are fairly expressed and recorded</a:t>
            </a:r>
          </a:p>
          <a:p>
            <a:pPr lvl="1" eaLnBrk="1" hangingPunct="1">
              <a:buSzPct val="50000"/>
              <a:buFont typeface="Wingdings" pitchFamily="2" charset="2"/>
              <a:buChar char="v"/>
              <a:defRPr/>
            </a:pPr>
            <a: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  <a:t> flow </a:t>
            </a:r>
            <a:r>
              <a:rPr lang="en-US" i="1" dirty="0">
                <a:solidFill>
                  <a:schemeClr val="tx2"/>
                </a:solidFill>
                <a:cs typeface="Arial" panose="020B0604020202020204" pitchFamily="34" charset="0"/>
              </a:rPr>
              <a:t>of the meeting is productive</a:t>
            </a:r>
          </a:p>
          <a:p>
            <a:pPr lvl="1" eaLnBrk="1" hangingPunct="1">
              <a:buSzPct val="50000"/>
              <a:buFont typeface="Wingdings" pitchFamily="2" charset="2"/>
              <a:buChar char="v"/>
              <a:defRPr/>
            </a:pPr>
            <a: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  <a:t> meeting </a:t>
            </a:r>
            <a:r>
              <a:rPr lang="en-US" i="1" dirty="0">
                <a:solidFill>
                  <a:schemeClr val="tx2"/>
                </a:solidFill>
                <a:cs typeface="Arial" panose="020B0604020202020204" pitchFamily="34" charset="0"/>
              </a:rPr>
              <a:t>advances NATO standardization while following the </a:t>
            </a:r>
            <a: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  <a:t>TA/DTA</a:t>
            </a:r>
            <a:b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  <a:t>   guidance</a:t>
            </a:r>
            <a:endParaRPr lang="en-US" i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Generally Non-voting member</a:t>
            </a:r>
            <a:endParaRPr lang="cs-CZ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Impartial and neutral</a:t>
            </a:r>
          </a:p>
          <a:p>
            <a:pPr>
              <a:defRPr/>
            </a:pPr>
            <a:endParaRPr 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Specific recommendations to assist Chairmen are addressed in</a:t>
            </a: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NSOP-Vol II, Chapter 5</a:t>
            </a:r>
          </a:p>
        </p:txBody>
      </p:sp>
    </p:spTree>
    <p:extLst>
      <p:ext uri="{BB962C8B-B14F-4D97-AF65-F5344CB8AC3E}">
        <p14:creationId xmlns:p14="http://schemas.microsoft.com/office/powerpoint/2010/main" val="2277231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28184" y="6488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3568" y="1485939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cs-CZ" b="1" u="sng" dirty="0">
                <a:solidFill>
                  <a:schemeClr val="tx2"/>
                </a:solidFill>
                <a:cs typeface="Arial" panose="020B0604020202020204" pitchFamily="34" charset="0"/>
              </a:rPr>
              <a:t>T</a:t>
            </a:r>
            <a:r>
              <a:rPr lang="en-US" b="1" u="sng" dirty="0">
                <a:solidFill>
                  <a:schemeClr val="tx2"/>
                </a:solidFill>
                <a:cs typeface="Arial" panose="020B0604020202020204" pitchFamily="34" charset="0"/>
              </a:rPr>
              <a:t>he Secretary</a:t>
            </a:r>
            <a:endParaRPr lang="cs-CZ" b="1" u="sng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8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Responsible for:</a:t>
            </a:r>
          </a:p>
          <a:p>
            <a:pPr lvl="1" eaLnBrk="1" hangingPunct="1">
              <a:buSzPct val="50000"/>
              <a:buFont typeface="Wingdings" pitchFamily="2" charset="2"/>
              <a:buChar char="v"/>
              <a:defRPr/>
            </a:pPr>
            <a: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  <a:t> preparing </a:t>
            </a:r>
            <a:r>
              <a:rPr lang="en-US" i="1" dirty="0">
                <a:solidFill>
                  <a:schemeClr val="tx2"/>
                </a:solidFill>
                <a:cs typeface="Arial" panose="020B0604020202020204" pitchFamily="34" charset="0"/>
              </a:rPr>
              <a:t>the meeting</a:t>
            </a:r>
          </a:p>
          <a:p>
            <a:pPr lvl="1" eaLnBrk="1" hangingPunct="1">
              <a:buSzPct val="50000"/>
              <a:buFont typeface="Wingdings" pitchFamily="2" charset="2"/>
              <a:buChar char="v"/>
              <a:defRPr/>
            </a:pPr>
            <a: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  <a:t> supporting </a:t>
            </a:r>
            <a:r>
              <a:rPr lang="en-US" i="1" dirty="0">
                <a:solidFill>
                  <a:schemeClr val="tx2"/>
                </a:solidFill>
                <a:cs typeface="Arial" panose="020B0604020202020204" pitchFamily="34" charset="0"/>
              </a:rPr>
              <a:t>the chairman during the meeting </a:t>
            </a:r>
          </a:p>
          <a:p>
            <a:pPr lvl="1" eaLnBrk="1" hangingPunct="1">
              <a:buSzPct val="50000"/>
              <a:buFont typeface="Wingdings" pitchFamily="2" charset="2"/>
              <a:buChar char="v"/>
              <a:defRPr/>
            </a:pPr>
            <a: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  <a:t> note </a:t>
            </a:r>
            <a:r>
              <a:rPr lang="en-US" i="1" dirty="0">
                <a:solidFill>
                  <a:schemeClr val="tx2"/>
                </a:solidFill>
                <a:cs typeface="Arial" panose="020B0604020202020204" pitchFamily="34" charset="0"/>
              </a:rPr>
              <a:t>taking during the meeting in order to prepare the Chairman’s Report </a:t>
            </a:r>
            <a: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  <a:t>  and </a:t>
            </a:r>
            <a:r>
              <a:rPr lang="en-US" i="1" dirty="0">
                <a:solidFill>
                  <a:schemeClr val="tx2"/>
                </a:solidFill>
                <a:cs typeface="Arial" panose="020B0604020202020204" pitchFamily="34" charset="0"/>
              </a:rPr>
              <a:t>Action List  </a:t>
            </a:r>
          </a:p>
          <a:p>
            <a:pPr lvl="1" eaLnBrk="1" hangingPunct="1">
              <a:buSzPct val="50000"/>
              <a:buFont typeface="Wingdings" pitchFamily="2" charset="2"/>
              <a:buChar char="v"/>
              <a:defRPr/>
            </a:pPr>
            <a: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  <a:t> advising </a:t>
            </a:r>
            <a:r>
              <a:rPr lang="en-US" i="1" dirty="0">
                <a:solidFill>
                  <a:schemeClr val="tx2"/>
                </a:solidFill>
                <a:cs typeface="Arial" panose="020B0604020202020204" pitchFamily="34" charset="0"/>
              </a:rPr>
              <a:t>on procedures and timelines for the development and </a:t>
            </a:r>
            <a: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  <a:t>  maintenance </a:t>
            </a:r>
            <a:r>
              <a:rPr lang="en-US" i="1" dirty="0">
                <a:solidFill>
                  <a:schemeClr val="tx2"/>
                </a:solidFill>
                <a:cs typeface="Arial" panose="020B0604020202020204" pitchFamily="34" charset="0"/>
              </a:rPr>
              <a:t>of </a:t>
            </a:r>
            <a:r>
              <a:rPr lang="en-US" i="1" dirty="0" smtClean="0">
                <a:solidFill>
                  <a:schemeClr val="tx2"/>
                </a:solidFill>
                <a:cs typeface="Arial" panose="020B0604020202020204" pitchFamily="34" charset="0"/>
              </a:rPr>
              <a:t>standards (if provided by NSO)</a:t>
            </a:r>
            <a:endParaRPr lang="en-US" i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buSzPct val="50000"/>
              <a:buFont typeface="Wingdings" pitchFamily="2" charset="2"/>
              <a:buChar char="v"/>
              <a:defRPr/>
            </a:pPr>
            <a:endParaRPr lang="en-US" sz="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Executes designated actions </a:t>
            </a: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assigned by WG/Panel</a:t>
            </a:r>
            <a:endParaRPr 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Specific recommendations to assist Secretaries are addressed in NSOP-Vol II, Chapter 7</a:t>
            </a:r>
          </a:p>
        </p:txBody>
      </p:sp>
    </p:spTree>
    <p:extLst>
      <p:ext uri="{BB962C8B-B14F-4D97-AF65-F5344CB8AC3E}">
        <p14:creationId xmlns:p14="http://schemas.microsoft.com/office/powerpoint/2010/main" val="1745090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827584" y="1107838"/>
            <a:ext cx="5112568" cy="131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your questions…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08704"/>
            <a:ext cx="5452707" cy="408953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59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Important References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55576" y="1428453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eaLnBrk="1" hangingPunct="1"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  <a:hlinkClick r:id="rId2"/>
              </a:rPr>
              <a:t>AAP-03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– Directive for the Production, Maintenance and  Management of NATO Standardization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Documents (also available </a:t>
            </a:r>
            <a:r>
              <a:rPr lang="fr-BE" sz="2000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3"/>
              </a:rPr>
              <a:t>en français</a:t>
            </a:r>
            <a:r>
              <a:rPr lang="fr-BE" sz="2000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61950" indent="-361950" eaLnBrk="1" hangingPunct="1"/>
            <a:endParaRPr lang="en-US" sz="2000" i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61950" indent="-361950" eaLnBrk="1" hangingPunct="1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4"/>
              </a:rPr>
              <a:t>NSOP-VOL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4"/>
              </a:rPr>
              <a:t>II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-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NATO Standardization Office Procedures – Volume II, Guidance and Instructions for Operational Standardization</a:t>
            </a:r>
          </a:p>
          <a:p>
            <a:pPr marL="361950" indent="-361950" eaLnBrk="1" hangingPunct="1"/>
            <a:endParaRPr lang="en-US" sz="2000" i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MC 0020/11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- MC Policy for Military Operational Standardization</a:t>
            </a:r>
          </a:p>
          <a:p>
            <a:pPr marL="361950" indent="-361950"/>
            <a:endParaRPr lang="en-US" sz="2000" i="1" u="sng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61950" indent="-361950" eaLnBrk="1" hangingPunct="1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NS0 Protected Web Site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5"/>
              </a:rPr>
              <a:t>http://nso.nato.int</a:t>
            </a:r>
            <a:r>
              <a:rPr lang="en-US" sz="2000" i="1" dirty="0">
                <a:cs typeface="Arial" panose="020B0604020202020204" pitchFamily="34" charset="0"/>
              </a:rPr>
              <a:t/>
            </a:r>
            <a:br>
              <a:rPr lang="en-US" sz="2000" i="1" dirty="0">
                <a:cs typeface="Arial" panose="020B0604020202020204" pitchFamily="34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0319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25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NATO POLICY FOR INTEROPERABILITY,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C-M(2009)0145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lnSpc>
                <a:spcPct val="125000"/>
              </a:lnSpc>
              <a:spcBef>
                <a:spcPts val="1200"/>
              </a:spcBef>
            </a:pPr>
            <a:r>
              <a:rPr lang="en-US" sz="2400" dirty="0"/>
              <a:t>NATO POLICY FOR STANDARDIZATION, PO(2016)0315 </a:t>
            </a:r>
          </a:p>
          <a:p>
            <a:pPr marL="285750" indent="-285750">
              <a:lnSpc>
                <a:spcPct val="125000"/>
              </a:lnSpc>
              <a:spcBef>
                <a:spcPts val="1200"/>
              </a:spcBef>
            </a:pPr>
            <a:r>
              <a:rPr lang="en-US" sz="2400" dirty="0"/>
              <a:t>MC </a:t>
            </a:r>
            <a:r>
              <a:rPr lang="en-US" sz="2400" dirty="0" smtClean="0"/>
              <a:t>20/11: </a:t>
            </a:r>
            <a:r>
              <a:rPr lang="en-US" sz="2400" dirty="0"/>
              <a:t>MILITARY COMMITTEE POLICY FOR MILITARY OPERATIONAL </a:t>
            </a:r>
            <a:r>
              <a:rPr lang="en-US" sz="2400" dirty="0" smtClean="0"/>
              <a:t>STANDARDIZATION</a:t>
            </a:r>
            <a:endParaRPr lang="en-US" sz="2400" dirty="0"/>
          </a:p>
          <a:p>
            <a:pPr marL="285750" indent="-285750">
              <a:lnSpc>
                <a:spcPct val="125000"/>
              </a:lnSpc>
              <a:spcBef>
                <a:spcPts val="1200"/>
              </a:spcBef>
            </a:pPr>
            <a:r>
              <a:rPr lang="en-US" sz="2400" dirty="0" smtClean="0"/>
              <a:t>AAP-03: PRODUCTION</a:t>
            </a:r>
            <a:r>
              <a:rPr lang="en-US" sz="2400" dirty="0"/>
              <a:t>, MAINTENANCE AND MANAGEMENT OF NATO STANDARDIZATION </a:t>
            </a:r>
            <a:r>
              <a:rPr lang="en-US" sz="2400" dirty="0" smtClean="0"/>
              <a:t>DOCUMENTS</a:t>
            </a:r>
            <a:endParaRPr lang="en-US" sz="2400" dirty="0"/>
          </a:p>
          <a:p>
            <a:pPr marL="285750" indent="-285750">
              <a:lnSpc>
                <a:spcPct val="125000"/>
              </a:lnSpc>
              <a:spcBef>
                <a:spcPts val="1200"/>
              </a:spcBef>
            </a:pPr>
            <a:r>
              <a:rPr lang="en-US" sz="2400" dirty="0" smtClean="0"/>
              <a:t>AAP-32: PUBLISHING </a:t>
            </a:r>
            <a:r>
              <a:rPr lang="en-US" sz="2400" dirty="0"/>
              <a:t>STANDARDS FOR NATO STANDARDIZATION </a:t>
            </a:r>
            <a:r>
              <a:rPr lang="en-US" sz="2400" dirty="0" smtClean="0"/>
              <a:t>DOCUMENTS</a:t>
            </a:r>
            <a:endParaRPr lang="en-US" sz="2400" dirty="0"/>
          </a:p>
          <a:p>
            <a:pPr marL="285750" indent="-285750">
              <a:lnSpc>
                <a:spcPct val="12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AAP-47: ALLIED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JOINT DOCTRINE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DEVELOPMENT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 Standardization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7052084">
            <a:off x="1366154" y="3884334"/>
            <a:ext cx="1184239" cy="4318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55776" y="3068960"/>
            <a:ext cx="31518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Update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8" y="1598741"/>
            <a:ext cx="8268812" cy="413451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588279">
            <a:off x="2962037" y="1424050"/>
            <a:ext cx="1465926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15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25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NATO POLICY FOR INTEROPERABILITY,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C-M(2009)0145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lnSpc>
                <a:spcPct val="125000"/>
              </a:lnSpc>
              <a:spcBef>
                <a:spcPts val="1200"/>
              </a:spcBef>
            </a:pPr>
            <a:r>
              <a:rPr lang="en-US" sz="2400" dirty="0"/>
              <a:t>NATO POLICY FOR STANDARDIZATION, PO(2016)0315 </a:t>
            </a:r>
          </a:p>
          <a:p>
            <a:pPr marL="285750" indent="-285750">
              <a:lnSpc>
                <a:spcPct val="125000"/>
              </a:lnSpc>
              <a:spcBef>
                <a:spcPts val="1200"/>
              </a:spcBef>
            </a:pPr>
            <a:r>
              <a:rPr lang="en-US" sz="2400" dirty="0"/>
              <a:t>MC </a:t>
            </a:r>
            <a:r>
              <a:rPr lang="en-US" sz="2400" dirty="0" smtClean="0"/>
              <a:t>20/11: </a:t>
            </a:r>
            <a:r>
              <a:rPr lang="en-US" sz="2400" dirty="0"/>
              <a:t>MILITARY COMMITTEE POLICY FOR MILITARY OPERATIONAL </a:t>
            </a:r>
            <a:r>
              <a:rPr lang="en-US" sz="2400" dirty="0" smtClean="0"/>
              <a:t>STANDARDIZATION</a:t>
            </a:r>
            <a:endParaRPr lang="en-US" sz="2400" dirty="0"/>
          </a:p>
          <a:p>
            <a:pPr marL="285750" indent="-285750">
              <a:lnSpc>
                <a:spcPct val="125000"/>
              </a:lnSpc>
              <a:spcBef>
                <a:spcPts val="1200"/>
              </a:spcBef>
            </a:pPr>
            <a:r>
              <a:rPr lang="en-US" sz="2400" dirty="0" smtClean="0"/>
              <a:t>AAP-03: PRODUCTION</a:t>
            </a:r>
            <a:r>
              <a:rPr lang="en-US" sz="2400" dirty="0"/>
              <a:t>, MAINTENANCE AND MANAGEMENT OF NATO STANDARDIZATION </a:t>
            </a:r>
            <a:r>
              <a:rPr lang="en-US" sz="2400" dirty="0" smtClean="0"/>
              <a:t>DOCUMENTS</a:t>
            </a:r>
            <a:endParaRPr lang="en-US" sz="2400" dirty="0"/>
          </a:p>
          <a:p>
            <a:pPr marL="285750" indent="-285750">
              <a:lnSpc>
                <a:spcPct val="125000"/>
              </a:lnSpc>
              <a:spcBef>
                <a:spcPts val="1200"/>
              </a:spcBef>
            </a:pPr>
            <a:r>
              <a:rPr lang="en-US" sz="2400" dirty="0" smtClean="0"/>
              <a:t>AAP-32: PUBLISHING </a:t>
            </a:r>
            <a:r>
              <a:rPr lang="en-US" sz="2400" dirty="0"/>
              <a:t>STANDARDS FOR NATO STANDARDIZATION </a:t>
            </a:r>
            <a:r>
              <a:rPr lang="en-US" sz="2400" dirty="0" smtClean="0"/>
              <a:t>DOCUMENTS</a:t>
            </a:r>
            <a:endParaRPr lang="en-US" sz="2400" dirty="0"/>
          </a:p>
          <a:p>
            <a:pPr marL="285750" indent="-285750">
              <a:lnSpc>
                <a:spcPct val="12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AAP-47: ALLIED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JOINT DOCTRINE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DEVELOPMENT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 Standardization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7" y="1268760"/>
            <a:ext cx="836976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86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Appointment of a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Chairpersons and Secretaries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1305342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eaLnBrk="1" hangingPunct="1">
              <a:buFont typeface="Arial" charset="0"/>
              <a:buNone/>
            </a:pP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Chairman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WGs nominate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chair</a:t>
            </a:r>
            <a:endParaRPr lang="en-US" sz="20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Approval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normally by DTA (for MC the MC Standardization Boards)</a:t>
            </a:r>
            <a:endParaRPr lang="en-US" sz="20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61950" indent="-36195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Process to select a Panel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chair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may be included in WG Terms of Reference (TOR)</a:t>
            </a:r>
          </a:p>
          <a:p>
            <a:pPr marL="361950" indent="-361950" eaLnBrk="1" hangingPunct="1"/>
            <a:endParaRPr lang="en-US" sz="20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61950" indent="-361950" eaLnBrk="1" hangingPunct="1">
              <a:buFont typeface="Arial" charset="0"/>
              <a:buNone/>
            </a:pP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Secretary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361950" indent="-36195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For MC WGs: NSO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assigns staff officer as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secretary</a:t>
            </a:r>
          </a:p>
          <a:p>
            <a:pPr marL="361950" indent="-36195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For WGs under other TAs: IS/IMS/NHQ C3S might provide secretary   </a:t>
            </a:r>
            <a:endParaRPr lang="en-US" sz="20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61950" indent="-36195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If not provided by supporting staff: nomination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and approval by WG/Panel (in general provided by chair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nation)</a:t>
            </a:r>
            <a:endParaRPr lang="en-US" sz="20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77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The Chairpersons’ Role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204864"/>
            <a:ext cx="74888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You represent the chairperson of the MCSB (for WGs under the MCSBs) at lower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Facilitator for the WG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Guardian of the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Mediator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Achiever of acceptance of WG products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62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Initial Actions for a new 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WG/Panel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chairperson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(1)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1196752"/>
            <a:ext cx="82626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Observe 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the conduct of a WG/Panel meeting </a:t>
            </a: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before</a:t>
            </a:r>
            <a:b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assuming 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the Chair</a:t>
            </a:r>
          </a:p>
          <a:p>
            <a:endParaRPr 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Initial/early 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actions:</a:t>
            </a:r>
          </a:p>
          <a:p>
            <a:pPr marL="827088" lvl="1" eaLnBrk="1" hangingPunct="1">
              <a:buSzPct val="35000"/>
              <a:buFont typeface="Wingdings" pitchFamily="2" charset="2"/>
              <a:buChar char="v"/>
            </a:pPr>
            <a:r>
              <a:rPr lang="en-US" sz="24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 establish </a:t>
            </a:r>
            <a:r>
              <a:rPr lang="en-US" sz="2400" i="1" dirty="0">
                <a:solidFill>
                  <a:schemeClr val="tx2"/>
                </a:solidFill>
                <a:cs typeface="Arial" panose="020B0604020202020204" pitchFamily="34" charset="0"/>
              </a:rPr>
              <a:t>contact with the WG/Panel </a:t>
            </a:r>
            <a:r>
              <a:rPr lang="en-US" sz="24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Secretary</a:t>
            </a:r>
            <a:endParaRPr lang="en-US" sz="2400" i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827088" lvl="1" eaLnBrk="1" hangingPunct="1">
              <a:buSzPct val="35000"/>
              <a:buFont typeface="Wingdings" pitchFamily="2" charset="2"/>
              <a:buChar char="v"/>
            </a:pPr>
            <a:r>
              <a:rPr lang="en-US" sz="24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 obtain </a:t>
            </a:r>
            <a:r>
              <a:rPr lang="en-US" sz="2400" i="1" dirty="0">
                <a:solidFill>
                  <a:schemeClr val="tx2"/>
                </a:solidFill>
                <a:cs typeface="Arial" panose="020B0604020202020204" pitchFamily="34" charset="0"/>
              </a:rPr>
              <a:t>a hand-over brief from previous Chairman</a:t>
            </a:r>
          </a:p>
          <a:p>
            <a:pPr marL="827088" lvl="1" eaLnBrk="1" hangingPunct="1">
              <a:buSzPct val="35000"/>
              <a:buFont typeface="Wingdings" pitchFamily="2" charset="2"/>
              <a:buChar char="v"/>
            </a:pPr>
            <a:r>
              <a:rPr lang="en-US" sz="24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 contact </a:t>
            </a:r>
            <a:r>
              <a:rPr lang="en-US" sz="2400" i="1" dirty="0">
                <a:solidFill>
                  <a:schemeClr val="tx2"/>
                </a:solidFill>
                <a:cs typeface="Arial" panose="020B0604020202020204" pitchFamily="34" charset="0"/>
              </a:rPr>
              <a:t>host nation Point of </a:t>
            </a:r>
            <a:r>
              <a:rPr lang="en-US" sz="24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Contact</a:t>
            </a:r>
          </a:p>
          <a:p>
            <a:pPr marL="827088" lvl="1" eaLnBrk="1" hangingPunct="1">
              <a:buSzPct val="35000"/>
              <a:buFont typeface="Wingdings" pitchFamily="2" charset="2"/>
              <a:buChar char="v"/>
            </a:pPr>
            <a:endParaRPr lang="en-US" sz="2400" i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61950" indent="-36195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Complete the following </a:t>
            </a: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recommended reading</a:t>
            </a: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: </a:t>
            </a:r>
            <a:endParaRPr lang="cs-CZ" sz="2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827088" lvl="1" eaLnBrk="1" hangingPunct="1">
              <a:buSzPct val="35000"/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NSOP Vol II</a:t>
            </a: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, in particular chapters 3, 4, 5, 6, 7, 9, </a:t>
            </a:r>
          </a:p>
          <a:p>
            <a:pPr marL="827088" lvl="1">
              <a:buSzPct val="35000"/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MC </a:t>
            </a: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Policy for Military Operational </a:t>
            </a:r>
            <a:r>
              <a:rPr lang="en-US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 standardization </a:t>
            </a:r>
            <a:endParaRPr lang="en-US" sz="24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827088" lvl="1" eaLnBrk="1" hangingPunct="1">
              <a:buSzPct val="35000"/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AAP-03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, latest edition</a:t>
            </a:r>
          </a:p>
        </p:txBody>
      </p:sp>
    </p:spTree>
    <p:extLst>
      <p:ext uri="{BB962C8B-B14F-4D97-AF65-F5344CB8AC3E}">
        <p14:creationId xmlns:p14="http://schemas.microsoft.com/office/powerpoint/2010/main" val="4041607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Initial Actions for a new 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WG/Panel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chairperson (2)</a:t>
            </a:r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3568" y="1495231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eaLnBrk="1" hangingPunct="1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Additional recommended reading 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in preparation for your first WG/Panel meeting:</a:t>
            </a:r>
            <a:b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endParaRPr lang="cs-CZ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827088" lvl="1">
              <a:buSzPct val="35000"/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 WG/Panel </a:t>
            </a:r>
            <a:r>
              <a:rPr lang="en-US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documents </a:t>
            </a: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ToRs</a:t>
            </a: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, reports, actions</a:t>
            </a:r>
            <a:b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  lists) </a:t>
            </a:r>
          </a:p>
          <a:p>
            <a:pPr marL="827088" lvl="1">
              <a:buSzPct val="35000"/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 DTA </a:t>
            </a: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Records of Decisions 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from the </a:t>
            </a: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previous</a:t>
            </a:r>
            <a:b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  12 months</a:t>
            </a:r>
            <a:endParaRPr 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827088" lvl="1">
              <a:buSzPct val="35000"/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 latest </a:t>
            </a: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MCJSB General Guidance to </a:t>
            </a:r>
            <a:r>
              <a:rPr lang="en-US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MCSB</a:t>
            </a:r>
            <a:br>
              <a:rPr lang="en-US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  Working </a:t>
            </a: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Groups</a:t>
            </a:r>
            <a:r>
              <a:rPr 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(for MC WGs)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11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515_NSO Template" id="{A6B1931A-53C8-41C7-A898-81BBF2E4EE40}" vid="{682EF14F-9B18-44E8-8CCF-D2798B4E84C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170520_Interoperability-and-Standardization</Template>
  <TotalTime>712</TotalTime>
  <Words>671</Words>
  <Application>Microsoft Office PowerPoint</Application>
  <PresentationFormat>On-screen Show (4:3)</PresentationFormat>
  <Paragraphs>207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1_Office Theme</vt:lpstr>
      <vt:lpstr>PowerPoint Presentation</vt:lpstr>
      <vt:lpstr>Agenda</vt:lpstr>
      <vt:lpstr>Important References </vt:lpstr>
      <vt:lpstr>Important Standardization Documents</vt:lpstr>
      <vt:lpstr>Important Standardization Documents</vt:lpstr>
      <vt:lpstr>Appointment of a Chairpersons and Secretaries</vt:lpstr>
      <vt:lpstr>The Chairpersons’ Role </vt:lpstr>
      <vt:lpstr>Initial Actions for a new  WG/Panel chairperson (1) </vt:lpstr>
      <vt:lpstr>Initial Actions for a new  WG/Panel chairperson (2) </vt:lpstr>
      <vt:lpstr>Pre-meeting Actions</vt:lpstr>
      <vt:lpstr>Considerations for  the Conduct of a Meeting (1)</vt:lpstr>
      <vt:lpstr>Considerations for  the Conduct of a Meeting (2)</vt:lpstr>
      <vt:lpstr>Considerations for  the Conduct of a Meeting (4)</vt:lpstr>
      <vt:lpstr>Considerations for  the Conduct of a Meeting (5)</vt:lpstr>
      <vt:lpstr>Post and Interim Meeting  Actions</vt:lpstr>
      <vt:lpstr>WG/Panel Secretary</vt:lpstr>
      <vt:lpstr>Secretary’s Responsibilities</vt:lpstr>
      <vt:lpstr>Secretary’s Pre-meeting Actions </vt:lpstr>
      <vt:lpstr>Secretary’s Post-meeting Actions</vt:lpstr>
      <vt:lpstr>Secretary’s  Tasks Between Meetings</vt:lpstr>
      <vt:lpstr>Summary</vt:lpstr>
      <vt:lpstr>Summary</vt:lpstr>
      <vt:lpstr>Summary</vt:lpstr>
      <vt:lpstr>PowerPoint Presentation</vt:lpstr>
    </vt:vector>
  </TitlesOfParts>
  <Company>NATO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Kueck Christoph</dc:creator>
  <cp:lastModifiedBy>Schmaglowski Dieter</cp:lastModifiedBy>
  <cp:revision>62</cp:revision>
  <cp:lastPrinted>2017-01-18T14:48:18Z</cp:lastPrinted>
  <dcterms:created xsi:type="dcterms:W3CDTF">2017-05-19T06:53:06Z</dcterms:created>
  <dcterms:modified xsi:type="dcterms:W3CDTF">2019-08-06T14:25:19Z</dcterms:modified>
</cp:coreProperties>
</file>