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4" r:id="rId1"/>
  </p:sldMasterIdLst>
  <p:notesMasterIdLst>
    <p:notesMasterId r:id="rId23"/>
  </p:notesMasterIdLst>
  <p:handoutMasterIdLst>
    <p:handoutMasterId r:id="rId24"/>
  </p:handoutMasterIdLst>
  <p:sldIdLst>
    <p:sldId id="560" r:id="rId2"/>
    <p:sldId id="576" r:id="rId3"/>
    <p:sldId id="594" r:id="rId4"/>
    <p:sldId id="592" r:id="rId5"/>
    <p:sldId id="606" r:id="rId6"/>
    <p:sldId id="588" r:id="rId7"/>
    <p:sldId id="601" r:id="rId8"/>
    <p:sldId id="577" r:id="rId9"/>
    <p:sldId id="607" r:id="rId10"/>
    <p:sldId id="589" r:id="rId11"/>
    <p:sldId id="608" r:id="rId12"/>
    <p:sldId id="609" r:id="rId13"/>
    <p:sldId id="582" r:id="rId14"/>
    <p:sldId id="583" r:id="rId15"/>
    <p:sldId id="590" r:id="rId16"/>
    <p:sldId id="611" r:id="rId17"/>
    <p:sldId id="585" r:id="rId18"/>
    <p:sldId id="598" r:id="rId19"/>
    <p:sldId id="600" r:id="rId20"/>
    <p:sldId id="612" r:id="rId21"/>
    <p:sldId id="575" r:id="rId22"/>
  </p:sldIdLst>
  <p:sldSz cx="9144000" cy="6858000" type="screen4x3"/>
  <p:notesSz cx="6797675" cy="9928225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92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EAEDF6"/>
    <a:srgbClr val="FFFFFF"/>
    <a:srgbClr val="FFFF99"/>
    <a:srgbClr val="FF0000"/>
    <a:srgbClr val="008000"/>
    <a:srgbClr val="99CCFF"/>
    <a:srgbClr val="5F5F5F"/>
    <a:srgbClr val="33CCCC"/>
    <a:srgbClr val="CC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15" autoAdjust="0"/>
    <p:restoredTop sz="94444" autoAdjust="0"/>
  </p:normalViewPr>
  <p:slideViewPr>
    <p:cSldViewPr>
      <p:cViewPr varScale="1">
        <p:scale>
          <a:sx n="84" d="100"/>
          <a:sy n="84" d="100"/>
        </p:scale>
        <p:origin x="1224" y="77"/>
      </p:cViewPr>
      <p:guideLst>
        <p:guide orient="horz" pos="2160"/>
        <p:guide pos="292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5" d="100"/>
          <a:sy n="65" d="100"/>
        </p:scale>
        <p:origin x="2886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40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95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840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098" y="0"/>
            <a:ext cx="294495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840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94495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840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098" y="9429750"/>
            <a:ext cx="294495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32D4B437-A2B5-4E45-B374-BEEFD36029E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98047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95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098" y="0"/>
            <a:ext cx="294495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230485" y="4716464"/>
            <a:ext cx="6336704" cy="4928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dirty="0" smtClean="0"/>
              <a:t>Click to edit Master text styles</a:t>
            </a:r>
          </a:p>
          <a:p>
            <a:pPr lvl="1"/>
            <a:r>
              <a:rPr lang="en-GB" noProof="0" dirty="0" smtClean="0"/>
              <a:t>Second level</a:t>
            </a:r>
          </a:p>
          <a:p>
            <a:pPr lvl="2"/>
            <a:r>
              <a:rPr lang="en-GB" noProof="0" dirty="0" smtClean="0"/>
              <a:t>Third level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4495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098" y="9429750"/>
            <a:ext cx="294495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100">
                <a:latin typeface="Arial" charset="0"/>
              </a:defRPr>
            </a:lvl1pPr>
          </a:lstStyle>
          <a:p>
            <a:pPr>
              <a:defRPr/>
            </a:pPr>
            <a:fld id="{357BC759-7E54-41E5-A7AD-94B7ABD9B863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8240588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1pPr>
    <a:lvl2pPr marL="360000" indent="-285750" algn="l" rtl="0" eaLnBrk="0" fontAlgn="base" hangingPunct="0">
      <a:spcBef>
        <a:spcPct val="30000"/>
      </a:spcBef>
      <a:spcAft>
        <a:spcPct val="0"/>
      </a:spcAft>
      <a:buFont typeface="Arial" panose="020B0604020202020204" pitchFamily="34" charset="0"/>
      <a:buChar char="•"/>
      <a:defRPr sz="1400" kern="1200">
        <a:solidFill>
          <a:schemeClr val="tx1"/>
        </a:solidFill>
        <a:latin typeface="Arial" charset="0"/>
        <a:ea typeface="+mn-ea"/>
        <a:cs typeface="+mn-cs"/>
      </a:defRPr>
    </a:lvl2pPr>
    <a:lvl3pPr marL="540000" indent="-171450" algn="l" rtl="0" eaLnBrk="0" fontAlgn="base" hangingPunct="0">
      <a:spcBef>
        <a:spcPct val="30000"/>
      </a:spcBef>
      <a:spcAft>
        <a:spcPct val="0"/>
      </a:spcAft>
      <a:buFont typeface="Wingdings" panose="05000000000000000000" pitchFamily="2" charset="2"/>
      <a:buChar char="ü"/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" name="Notes Placeholder 2"/>
          <p:cNvSpPr>
            <a:spLocks noGrp="1"/>
          </p:cNvSpPr>
          <p:nvPr>
            <p:ph type="body" idx="3"/>
          </p:nvPr>
        </p:nvSpPr>
        <p:spPr>
          <a:xfrm>
            <a:off x="679606" y="4716464"/>
            <a:ext cx="5438464" cy="4467225"/>
          </a:xfrm>
        </p:spPr>
        <p:txBody>
          <a:bodyPr/>
          <a:lstStyle/>
          <a:p>
            <a:endParaRPr lang="en-US" sz="1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45217390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60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57BC759-7E54-41E5-A7AD-94B7ABD9B863}" type="slidenum">
              <a:rPr lang="en-GB" smtClean="0"/>
              <a:pPr>
                <a:defRPr/>
              </a:pPr>
              <a:t>19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3867270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57BC759-7E54-41E5-A7AD-94B7ABD9B863}" type="slidenum">
              <a:rPr lang="en-GB" smtClean="0"/>
              <a:pPr>
                <a:defRPr/>
              </a:pPr>
              <a:t>20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0186373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57BC759-7E54-41E5-A7AD-94B7ABD9B863}" type="slidenum">
              <a:rPr lang="en-GB" smtClean="0"/>
              <a:pPr>
                <a:defRPr/>
              </a:pPr>
              <a:t>21</a:t>
            </a:fld>
            <a:endParaRPr lang="en-GB" dirty="0"/>
          </a:p>
        </p:txBody>
      </p:sp>
      <p:sp>
        <p:nvSpPr>
          <p:cNvPr id="5" name="Notes Placeholder 2"/>
          <p:cNvSpPr>
            <a:spLocks noGrp="1"/>
          </p:cNvSpPr>
          <p:nvPr>
            <p:ph type="body" idx="3"/>
          </p:nvPr>
        </p:nvSpPr>
        <p:spPr>
          <a:xfrm>
            <a:off x="679606" y="4716464"/>
            <a:ext cx="5438464" cy="4467225"/>
          </a:xfrm>
        </p:spPr>
        <p:txBody>
          <a:bodyPr/>
          <a:lstStyle/>
          <a:p>
            <a:endParaRPr lang="en-US" sz="16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7671989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60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57BC759-7E54-41E5-A7AD-94B7ABD9B863}" type="slidenum">
              <a:rPr lang="en-GB" smtClean="0"/>
              <a:pPr>
                <a:defRPr/>
              </a:pPr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6002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60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57BC759-7E54-41E5-A7AD-94B7ABD9B863}" type="slidenum">
              <a:rPr lang="en-GB" smtClean="0"/>
              <a:pPr>
                <a:defRPr/>
              </a:pPr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368413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60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57BC759-7E54-41E5-A7AD-94B7ABD9B863}" type="slidenum">
              <a:rPr lang="en-GB" smtClean="0"/>
              <a:pPr>
                <a:defRPr/>
              </a:pPr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98741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57BC759-7E54-41E5-A7AD-94B7ABD9B863}" type="slidenum">
              <a:rPr lang="en-GB" smtClean="0"/>
              <a:pPr>
                <a:defRPr/>
              </a:pPr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2538702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60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57BC759-7E54-41E5-A7AD-94B7ABD9B863}" type="slidenum">
              <a:rPr lang="en-GB" smtClean="0"/>
              <a:pPr>
                <a:defRPr/>
              </a:pPr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8291852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822450" y="750888"/>
            <a:ext cx="3146425" cy="2360612"/>
          </a:xfrm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9101" y="3295651"/>
            <a:ext cx="6070600" cy="4411663"/>
          </a:xfrm>
          <a:noFill/>
          <a:ln w="9525"/>
        </p:spPr>
        <p:txBody>
          <a:bodyPr/>
          <a:lstStyle/>
          <a:p>
            <a:endParaRPr lang="en-US" sz="1400" dirty="0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71015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57BC759-7E54-41E5-A7AD-94B7ABD9B863}" type="slidenum">
              <a:rPr lang="en-GB" smtClean="0"/>
              <a:pPr>
                <a:defRPr/>
              </a:pPr>
              <a:t>12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0126759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60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57BC759-7E54-41E5-A7AD-94B7ABD9B863}" type="slidenum">
              <a:rPr lang="en-GB" smtClean="0"/>
              <a:pPr>
                <a:defRPr/>
              </a:pPr>
              <a:t>15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113240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383" y="2379"/>
            <a:ext cx="9144000" cy="1195200"/>
          </a:xfrm>
          <a:prstGeom prst="rect">
            <a:avLst/>
          </a:prstGeom>
          <a:solidFill>
            <a:srgbClr val="EAED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sz="1400" dirty="0">
              <a:solidFill>
                <a:prstClr val="white"/>
              </a:solidFill>
            </a:endParaRPr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611560" y="15205"/>
            <a:ext cx="7886700" cy="11815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lnSpc>
                <a:spcPct val="100000"/>
              </a:lnSpc>
              <a:defRPr sz="36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91582" y="6488936"/>
            <a:ext cx="2057400" cy="365125"/>
          </a:xfrm>
          <a:prstGeom prst="rect">
            <a:avLst/>
          </a:prstGeom>
        </p:spPr>
        <p:txBody>
          <a:bodyPr/>
          <a:lstStyle>
            <a:lvl1pPr algn="r">
              <a:defRPr sz="1100" baseline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B6E6061-A72F-467D-8B00-670F455A61A8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6" name="Group 5"/>
          <p:cNvGrpSpPr/>
          <p:nvPr userDrawn="1"/>
        </p:nvGrpSpPr>
        <p:grpSpPr>
          <a:xfrm>
            <a:off x="-1407" y="-1"/>
            <a:ext cx="9145407" cy="3552498"/>
            <a:chOff x="-1407" y="-1"/>
            <a:chExt cx="9145407" cy="3552498"/>
          </a:xfrm>
        </p:grpSpPr>
        <p:grpSp>
          <p:nvGrpSpPr>
            <p:cNvPr id="7" name="Group 6"/>
            <p:cNvGrpSpPr/>
            <p:nvPr/>
          </p:nvGrpSpPr>
          <p:grpSpPr>
            <a:xfrm>
              <a:off x="0" y="1323473"/>
              <a:ext cx="9144000" cy="2229024"/>
              <a:chOff x="0" y="1323473"/>
              <a:chExt cx="9144000" cy="2229024"/>
            </a:xfrm>
          </p:grpSpPr>
          <p:grpSp>
            <p:nvGrpSpPr>
              <p:cNvPr id="11" name="Group 10"/>
              <p:cNvGrpSpPr/>
              <p:nvPr/>
            </p:nvGrpSpPr>
            <p:grpSpPr>
              <a:xfrm>
                <a:off x="0" y="1323473"/>
                <a:ext cx="9144000" cy="2225842"/>
                <a:chOff x="0" y="2141621"/>
                <a:chExt cx="9144000" cy="2225842"/>
              </a:xfrm>
            </p:grpSpPr>
            <p:sp>
              <p:nvSpPr>
                <p:cNvPr id="13" name="Rectangle 12"/>
                <p:cNvSpPr/>
                <p:nvPr/>
              </p:nvSpPr>
              <p:spPr>
                <a:xfrm>
                  <a:off x="0" y="2141621"/>
                  <a:ext cx="9144000" cy="2225842"/>
                </a:xfrm>
                <a:prstGeom prst="rect">
                  <a:avLst/>
                </a:prstGeom>
                <a:solidFill>
                  <a:srgbClr val="EAEDF6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</a:pPr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pic>
              <p:nvPicPr>
                <p:cNvPr id="14" name="Picture 13"/>
                <p:cNvPicPr>
                  <a:picLocks noChangeAspect="1"/>
                </p:cNvPicPr>
                <p:nvPr/>
              </p:nvPicPr>
              <p:blipFill>
                <a:blip r:embed="rId2"/>
                <a:stretch>
                  <a:fillRect/>
                </a:stretch>
              </p:blipFill>
              <p:spPr>
                <a:xfrm>
                  <a:off x="6025623" y="2177714"/>
                  <a:ext cx="2999740" cy="2153654"/>
                </a:xfrm>
                <a:prstGeom prst="rect">
                  <a:avLst/>
                </a:prstGeom>
                <a:solidFill>
                  <a:srgbClr val="EAEDF6"/>
                </a:solidFill>
              </p:spPr>
            </p:pic>
            <p:sp>
              <p:nvSpPr>
                <p:cNvPr id="15" name="Rectangle 14"/>
                <p:cNvSpPr/>
                <p:nvPr/>
              </p:nvSpPr>
              <p:spPr>
                <a:xfrm>
                  <a:off x="1" y="2213809"/>
                  <a:ext cx="5787188" cy="2141622"/>
                </a:xfrm>
                <a:prstGeom prst="rect">
                  <a:avLst/>
                </a:prstGeom>
                <a:solidFill>
                  <a:srgbClr val="EAEDF6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r" fontAlgn="auto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GB" sz="2800" b="1" kern="1700" spc="100" dirty="0" smtClean="0">
                      <a:solidFill>
                        <a:srgbClr val="27568B"/>
                      </a:solidFill>
                    </a:rPr>
                    <a:t>NATO  STANDARDIZATION  OFFICE                                                                </a:t>
                  </a:r>
                  <a:endParaRPr lang="en-US" sz="2800" b="1" kern="1700" spc="100" dirty="0">
                    <a:solidFill>
                      <a:srgbClr val="27568B"/>
                    </a:solidFill>
                  </a:endParaRPr>
                </a:p>
              </p:txBody>
            </p:sp>
          </p:grpSp>
          <p:pic>
            <p:nvPicPr>
              <p:cNvPr id="12" name="Picture 11" descr="new NSO Logo_sans.png"/>
              <p:cNvPicPr>
                <a:picLocks noChangeAspect="1"/>
              </p:cNvPicPr>
              <p:nvPr/>
            </p:nvPicPr>
            <p:blipFill rotWithShape="1">
              <a:blip r:embed="rId3" cstate="print"/>
              <a:srcRect t="13424" b="15647"/>
              <a:stretch/>
            </p:blipFill>
            <p:spPr>
              <a:xfrm>
                <a:off x="5931245" y="1323833"/>
                <a:ext cx="3142114" cy="2228664"/>
              </a:xfrm>
              <a:prstGeom prst="rect">
                <a:avLst/>
              </a:prstGeom>
            </p:spPr>
          </p:pic>
        </p:grpSp>
        <p:sp>
          <p:nvSpPr>
            <p:cNvPr id="8" name="TextBox 7"/>
            <p:cNvSpPr txBox="1"/>
            <p:nvPr/>
          </p:nvSpPr>
          <p:spPr>
            <a:xfrm>
              <a:off x="-1407" y="-1"/>
              <a:ext cx="9143999" cy="1347535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 anchor="ctr" anchorCtr="0">
              <a:no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 sz="3200" b="1" dirty="0">
                <a:solidFill>
                  <a:srgbClr val="002060"/>
                </a:solidFill>
                <a:latin typeface="+mn-lt"/>
              </a:endParaRPr>
            </a:p>
          </p:txBody>
        </p:sp>
      </p:grpSp>
      <p:sp>
        <p:nvSpPr>
          <p:cNvPr id="2" name="Rectangle 1"/>
          <p:cNvSpPr/>
          <p:nvPr userDrawn="1"/>
        </p:nvSpPr>
        <p:spPr>
          <a:xfrm>
            <a:off x="0" y="3551995"/>
            <a:ext cx="827584" cy="330600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745775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91582" y="6488936"/>
            <a:ext cx="2057400" cy="365125"/>
          </a:xfrm>
          <a:prstGeom prst="rect">
            <a:avLst/>
          </a:prstGeom>
        </p:spPr>
        <p:txBody>
          <a:bodyPr/>
          <a:lstStyle>
            <a:lvl1pPr algn="r">
              <a:defRPr sz="1100" baseline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B6E6061-A72F-467D-8B00-670F455A61A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Rectangle 4"/>
          <p:cNvSpPr>
            <a:spLocks noChangeArrowheads="1"/>
          </p:cNvSpPr>
          <p:nvPr userDrawn="1"/>
        </p:nvSpPr>
        <p:spPr bwMode="auto">
          <a:xfrm>
            <a:off x="1965325" y="-4500"/>
            <a:ext cx="7178675" cy="979937"/>
          </a:xfrm>
          <a:prstGeom prst="rect">
            <a:avLst/>
          </a:prstGeom>
          <a:solidFill>
            <a:srgbClr val="EAEDF6"/>
          </a:solidFill>
          <a:ln>
            <a:noFill/>
          </a:ln>
          <a:effectLst/>
          <a:extLst/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bg2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bg2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bg2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bg2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bg2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bg2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bg2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bg2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bg2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pic>
        <p:nvPicPr>
          <p:cNvPr id="7" name="Picture 6" descr="NATO_logo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3438"/>
            <a:ext cx="1971903" cy="9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961630" y="-908"/>
            <a:ext cx="7182370" cy="976345"/>
          </a:xfrm>
          <a:prstGeom prst="rect">
            <a:avLst/>
          </a:prstGeom>
        </p:spPr>
        <p:txBody>
          <a:bodyPr anchor="ctr"/>
          <a:lstStyle>
            <a:lvl1pPr algn="ctr">
              <a:defRPr sz="360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Text Placeholder 2"/>
          <p:cNvSpPr>
            <a:spLocks noGrp="1"/>
          </p:cNvSpPr>
          <p:nvPr>
            <p:ph idx="1"/>
          </p:nvPr>
        </p:nvSpPr>
        <p:spPr>
          <a:xfrm>
            <a:off x="628650" y="991002"/>
            <a:ext cx="8515350" cy="549793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buClr>
                <a:schemeClr val="accent5">
                  <a:lumMod val="50000"/>
                </a:schemeClr>
              </a:buClr>
              <a:defRPr sz="280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800" indent="-228600">
              <a:buClr>
                <a:schemeClr val="accent5">
                  <a:lumMod val="50000"/>
                </a:schemeClr>
              </a:buClr>
              <a:buFont typeface="Wingdings" panose="05000000000000000000" pitchFamily="2" charset="2"/>
              <a:buChar char="ü"/>
              <a:defRPr sz="240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Clr>
                <a:schemeClr val="accent5">
                  <a:lumMod val="50000"/>
                </a:schemeClr>
              </a:buClr>
              <a:buFont typeface="Wingdings" panose="05000000000000000000" pitchFamily="2" charset="2"/>
              <a:buChar char="§"/>
              <a:defRPr sz="220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Clr>
                <a:schemeClr val="accent5">
                  <a:lumMod val="50000"/>
                </a:schemeClr>
              </a:buClr>
              <a:buSzPct val="90000"/>
              <a:buFont typeface="Courier New" panose="02070309020205020404" pitchFamily="49" charset="0"/>
              <a:buChar char="o"/>
              <a:defRPr sz="200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80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612251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 txBox="1">
            <a:spLocks/>
          </p:cNvSpPr>
          <p:nvPr userDrawn="1"/>
        </p:nvSpPr>
        <p:spPr>
          <a:xfrm>
            <a:off x="7091582" y="6488936"/>
            <a:ext cx="2057400" cy="365125"/>
          </a:xfrm>
          <a:prstGeom prst="rect">
            <a:avLst/>
          </a:prstGeom>
        </p:spPr>
        <p:txBody>
          <a:bodyPr anchor="b"/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600" kern="1200" baseline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9pPr>
          </a:lstStyle>
          <a:p>
            <a:pPr algn="r"/>
            <a:fld id="{DB6E6061-A72F-467D-8B00-670F455A61A8}" type="slidenum">
              <a:rPr lang="en-US" sz="110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r"/>
              <a:t>‹#›</a:t>
            </a:fld>
            <a:endParaRPr lang="en-US" sz="1100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6"/>
          <p:cNvSpPr>
            <a:spLocks noChangeArrowheads="1"/>
          </p:cNvSpPr>
          <p:nvPr userDrawn="1"/>
        </p:nvSpPr>
        <p:spPr bwMode="auto">
          <a:xfrm>
            <a:off x="1965325" y="2689"/>
            <a:ext cx="7178675" cy="972000"/>
          </a:xfrm>
          <a:prstGeom prst="rect">
            <a:avLst/>
          </a:prstGeom>
          <a:solidFill>
            <a:srgbClr val="EAEDF6"/>
          </a:solidFill>
          <a:ln>
            <a:noFill/>
          </a:ln>
          <a:effectLst/>
          <a:extLst/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bg2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bg2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bg2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bg2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bg2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bg2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bg2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bg2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bg2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pic>
        <p:nvPicPr>
          <p:cNvPr id="8" name="Picture 7" descr="NATO_logo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3438"/>
            <a:ext cx="1971903" cy="9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10"/>
          <p:cNvSpPr>
            <a:spLocks noChangeArrowheads="1"/>
          </p:cNvSpPr>
          <p:nvPr userDrawn="1"/>
        </p:nvSpPr>
        <p:spPr bwMode="auto">
          <a:xfrm>
            <a:off x="1958509" y="-6836"/>
            <a:ext cx="7178675" cy="972000"/>
          </a:xfrm>
          <a:prstGeom prst="rect">
            <a:avLst/>
          </a:prstGeom>
          <a:solidFill>
            <a:srgbClr val="EAEDF6"/>
          </a:solidFill>
          <a:ln>
            <a:noFill/>
          </a:ln>
          <a:effectLst/>
          <a:extLst/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bg2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bg2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bg2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bg2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bg2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bg2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bg2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bg2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bg2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1961630" y="-908"/>
            <a:ext cx="7182370" cy="976345"/>
          </a:xfrm>
          <a:prstGeom prst="rect">
            <a:avLst/>
          </a:prstGeom>
        </p:spPr>
        <p:txBody>
          <a:bodyPr anchor="ctr"/>
          <a:lstStyle>
            <a:lvl1pPr algn="ctr">
              <a:defRPr sz="360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2"/>
          <p:cNvSpPr>
            <a:spLocks noGrp="1"/>
          </p:cNvSpPr>
          <p:nvPr>
            <p:ph idx="1"/>
          </p:nvPr>
        </p:nvSpPr>
        <p:spPr>
          <a:xfrm>
            <a:off x="628650" y="991002"/>
            <a:ext cx="8515350" cy="549793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buClr>
                <a:schemeClr val="accent5">
                  <a:lumMod val="50000"/>
                </a:schemeClr>
              </a:buClr>
              <a:defRPr sz="280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800" indent="-228600">
              <a:buClr>
                <a:schemeClr val="accent5">
                  <a:lumMod val="50000"/>
                </a:schemeClr>
              </a:buClr>
              <a:buFont typeface="Wingdings" panose="05000000000000000000" pitchFamily="2" charset="2"/>
              <a:buChar char="ü"/>
              <a:defRPr sz="240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Clr>
                <a:schemeClr val="accent5">
                  <a:lumMod val="50000"/>
                </a:schemeClr>
              </a:buClr>
              <a:buFont typeface="Wingdings" panose="05000000000000000000" pitchFamily="2" charset="2"/>
              <a:buChar char="§"/>
              <a:defRPr sz="220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Clr>
                <a:schemeClr val="accent5">
                  <a:lumMod val="50000"/>
                </a:schemeClr>
              </a:buClr>
              <a:buSzPct val="90000"/>
              <a:buFont typeface="Courier New" panose="02070309020205020404" pitchFamily="49" charset="0"/>
              <a:buChar char="o"/>
              <a:defRPr sz="200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80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31560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 txBox="1">
            <a:spLocks/>
          </p:cNvSpPr>
          <p:nvPr userDrawn="1"/>
        </p:nvSpPr>
        <p:spPr>
          <a:xfrm>
            <a:off x="7091582" y="6488936"/>
            <a:ext cx="2057400" cy="365125"/>
          </a:xfrm>
          <a:prstGeom prst="rect">
            <a:avLst/>
          </a:prstGeom>
        </p:spPr>
        <p:txBody>
          <a:bodyPr anchor="b"/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600" kern="1200" baseline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9pPr>
          </a:lstStyle>
          <a:p>
            <a:pPr algn="r"/>
            <a:fld id="{DB6E6061-A72F-467D-8B00-670F455A61A8}" type="slidenum">
              <a:rPr lang="en-US" sz="1400" smtClean="0">
                <a:solidFill>
                  <a:srgbClr val="5B9BD5">
                    <a:lumMod val="50000"/>
                  </a:srgbClr>
                </a:solidFill>
              </a:rPr>
              <a:pPr algn="r"/>
              <a:t>‹#›</a:t>
            </a:fld>
            <a:endParaRPr lang="en-US" sz="1400" dirty="0">
              <a:solidFill>
                <a:srgbClr val="5B9BD5">
                  <a:lumMod val="50000"/>
                </a:srgbClr>
              </a:solidFill>
            </a:endParaRPr>
          </a:p>
        </p:txBody>
      </p:sp>
      <p:sp>
        <p:nvSpPr>
          <p:cNvPr id="6" name="Text Placeholder 2"/>
          <p:cNvSpPr>
            <a:spLocks noGrp="1"/>
          </p:cNvSpPr>
          <p:nvPr>
            <p:ph idx="1"/>
          </p:nvPr>
        </p:nvSpPr>
        <p:spPr>
          <a:xfrm>
            <a:off x="628650" y="1556792"/>
            <a:ext cx="8263830" cy="46805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 sz="3200">
                <a:solidFill>
                  <a:schemeClr val="accent5">
                    <a:lumMod val="50000"/>
                  </a:schemeClr>
                </a:solidFill>
                <a:latin typeface="+mj-lt"/>
              </a:defRPr>
            </a:lvl1pPr>
            <a:lvl2pPr>
              <a:defRPr sz="3200">
                <a:solidFill>
                  <a:schemeClr val="accent5">
                    <a:lumMod val="50000"/>
                  </a:schemeClr>
                </a:solidFill>
                <a:latin typeface="+mj-lt"/>
              </a:defRPr>
            </a:lvl2pPr>
            <a:lvl3pPr>
              <a:defRPr sz="3200">
                <a:solidFill>
                  <a:schemeClr val="accent5">
                    <a:lumMod val="50000"/>
                  </a:schemeClr>
                </a:solidFill>
                <a:latin typeface="+mj-lt"/>
              </a:defRPr>
            </a:lvl3pPr>
            <a:lvl4pPr>
              <a:defRPr sz="3200">
                <a:solidFill>
                  <a:schemeClr val="accent5">
                    <a:lumMod val="50000"/>
                  </a:schemeClr>
                </a:solidFill>
                <a:latin typeface="+mj-lt"/>
              </a:defRPr>
            </a:lvl4pPr>
            <a:lvl5pPr>
              <a:defRPr sz="3200">
                <a:solidFill>
                  <a:schemeClr val="accent5">
                    <a:lumMod val="50000"/>
                  </a:schemeClr>
                </a:solidFill>
                <a:latin typeface="+mj-l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7" name="Picture 6" descr="NATO_logo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3438"/>
            <a:ext cx="1971903" cy="9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/>
          <p:cNvSpPr>
            <a:spLocks noChangeArrowheads="1"/>
          </p:cNvSpPr>
          <p:nvPr userDrawn="1"/>
        </p:nvSpPr>
        <p:spPr bwMode="auto">
          <a:xfrm>
            <a:off x="1965325" y="2689"/>
            <a:ext cx="7178675" cy="972000"/>
          </a:xfrm>
          <a:prstGeom prst="rect">
            <a:avLst/>
          </a:prstGeom>
          <a:solidFill>
            <a:srgbClr val="EAEDF6"/>
          </a:solidFill>
          <a:ln>
            <a:noFill/>
          </a:ln>
          <a:effectLst/>
          <a:extLst/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bg2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bg2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bg2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bg2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bg2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bg2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bg2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bg2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bg2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endParaRPr lang="en-US">
              <a:solidFill>
                <a:srgbClr val="E7E6E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50435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91582" y="6488936"/>
            <a:ext cx="2057400" cy="365125"/>
          </a:xfrm>
          <a:prstGeom prst="rect">
            <a:avLst/>
          </a:prstGeom>
        </p:spPr>
        <p:txBody>
          <a:bodyPr/>
          <a:lstStyle>
            <a:lvl1pPr algn="r">
              <a:defRPr sz="1400" baseline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defRPr>
            </a:lvl1pPr>
          </a:lstStyle>
          <a:p>
            <a:fld id="{DB6E6061-A72F-467D-8B00-670F455A61A8}" type="slidenum">
              <a:rPr lang="en-US" smtClean="0">
                <a:solidFill>
                  <a:srgbClr val="5B9BD5">
                    <a:lumMod val="5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5B9BD5">
                  <a:lumMod val="50000"/>
                </a:srgbClr>
              </a:solidFill>
            </a:endParaRPr>
          </a:p>
        </p:txBody>
      </p:sp>
      <p:sp>
        <p:nvSpPr>
          <p:cNvPr id="4" name="Text Placeholder 2"/>
          <p:cNvSpPr>
            <a:spLocks noGrp="1"/>
          </p:cNvSpPr>
          <p:nvPr>
            <p:ph idx="1"/>
          </p:nvPr>
        </p:nvSpPr>
        <p:spPr>
          <a:xfrm>
            <a:off x="628650" y="1556792"/>
            <a:ext cx="8263830" cy="46805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 sz="3200">
                <a:solidFill>
                  <a:schemeClr val="accent5">
                    <a:lumMod val="50000"/>
                  </a:schemeClr>
                </a:solidFill>
                <a:latin typeface="+mj-lt"/>
              </a:defRPr>
            </a:lvl1pPr>
            <a:lvl2pPr>
              <a:defRPr sz="3200">
                <a:solidFill>
                  <a:schemeClr val="accent5">
                    <a:lumMod val="50000"/>
                  </a:schemeClr>
                </a:solidFill>
                <a:latin typeface="+mj-lt"/>
              </a:defRPr>
            </a:lvl2pPr>
            <a:lvl3pPr>
              <a:defRPr sz="3200">
                <a:solidFill>
                  <a:schemeClr val="accent5">
                    <a:lumMod val="50000"/>
                  </a:schemeClr>
                </a:solidFill>
                <a:latin typeface="+mj-lt"/>
              </a:defRPr>
            </a:lvl3pPr>
            <a:lvl4pPr>
              <a:defRPr sz="3200">
                <a:solidFill>
                  <a:schemeClr val="accent5">
                    <a:lumMod val="50000"/>
                  </a:schemeClr>
                </a:solidFill>
                <a:latin typeface="+mj-lt"/>
              </a:defRPr>
            </a:lvl4pPr>
            <a:lvl5pPr>
              <a:defRPr sz="3200">
                <a:solidFill>
                  <a:schemeClr val="accent5">
                    <a:lumMod val="50000"/>
                  </a:schemeClr>
                </a:solidFill>
                <a:latin typeface="+mj-l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ChangeArrowheads="1"/>
          </p:cNvSpPr>
          <p:nvPr userDrawn="1"/>
        </p:nvSpPr>
        <p:spPr bwMode="auto">
          <a:xfrm>
            <a:off x="1965325" y="2689"/>
            <a:ext cx="7178675" cy="972000"/>
          </a:xfrm>
          <a:prstGeom prst="rect">
            <a:avLst/>
          </a:prstGeom>
          <a:solidFill>
            <a:srgbClr val="EAEDF6"/>
          </a:solidFill>
          <a:ln>
            <a:noFill/>
          </a:ln>
          <a:effectLst/>
          <a:extLst/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bg2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bg2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bg2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bg2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bg2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bg2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bg2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bg2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bg2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endParaRPr lang="en-US">
              <a:solidFill>
                <a:srgbClr val="E7E6E6"/>
              </a:solidFill>
            </a:endParaRPr>
          </a:p>
        </p:txBody>
      </p:sp>
      <p:pic>
        <p:nvPicPr>
          <p:cNvPr id="7" name="Picture 6" descr="NATO_logo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3438"/>
            <a:ext cx="1971903" cy="9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2972124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91582" y="6488936"/>
            <a:ext cx="2057400" cy="365125"/>
          </a:xfrm>
          <a:prstGeom prst="rect">
            <a:avLst/>
          </a:prstGeom>
        </p:spPr>
        <p:txBody>
          <a:bodyPr/>
          <a:lstStyle>
            <a:lvl1pPr algn="r">
              <a:defRPr sz="1400" baseline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defRPr>
            </a:lvl1pPr>
          </a:lstStyle>
          <a:p>
            <a:fld id="{DB6E6061-A72F-467D-8B00-670F455A61A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Text Placeholder 2"/>
          <p:cNvSpPr>
            <a:spLocks noGrp="1"/>
          </p:cNvSpPr>
          <p:nvPr>
            <p:ph idx="1"/>
          </p:nvPr>
        </p:nvSpPr>
        <p:spPr>
          <a:xfrm>
            <a:off x="628650" y="1556792"/>
            <a:ext cx="8263830" cy="46805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 sz="3200">
                <a:solidFill>
                  <a:schemeClr val="accent5">
                    <a:lumMod val="50000"/>
                  </a:schemeClr>
                </a:solidFill>
                <a:latin typeface="+mj-lt"/>
              </a:defRPr>
            </a:lvl1pPr>
            <a:lvl2pPr>
              <a:defRPr sz="3200">
                <a:solidFill>
                  <a:schemeClr val="accent5">
                    <a:lumMod val="50000"/>
                  </a:schemeClr>
                </a:solidFill>
                <a:latin typeface="+mj-lt"/>
              </a:defRPr>
            </a:lvl2pPr>
            <a:lvl3pPr>
              <a:defRPr sz="3200">
                <a:solidFill>
                  <a:schemeClr val="accent5">
                    <a:lumMod val="50000"/>
                  </a:schemeClr>
                </a:solidFill>
                <a:latin typeface="+mj-lt"/>
              </a:defRPr>
            </a:lvl3pPr>
            <a:lvl4pPr>
              <a:defRPr sz="3200">
                <a:solidFill>
                  <a:schemeClr val="accent5">
                    <a:lumMod val="50000"/>
                  </a:schemeClr>
                </a:solidFill>
                <a:latin typeface="+mj-lt"/>
              </a:defRPr>
            </a:lvl4pPr>
            <a:lvl5pPr>
              <a:defRPr sz="3200">
                <a:solidFill>
                  <a:schemeClr val="accent5">
                    <a:lumMod val="50000"/>
                  </a:schemeClr>
                </a:solidFill>
                <a:latin typeface="+mj-l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ChangeArrowheads="1"/>
          </p:cNvSpPr>
          <p:nvPr userDrawn="1"/>
        </p:nvSpPr>
        <p:spPr bwMode="auto">
          <a:xfrm>
            <a:off x="1965325" y="2689"/>
            <a:ext cx="7178675" cy="972000"/>
          </a:xfrm>
          <a:prstGeom prst="rect">
            <a:avLst/>
          </a:prstGeom>
          <a:solidFill>
            <a:srgbClr val="EAEDF6"/>
          </a:solidFill>
          <a:ln>
            <a:noFill/>
          </a:ln>
          <a:effectLst/>
          <a:extLst/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bg2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bg2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bg2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bg2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bg2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bg2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bg2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bg2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bg2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pic>
        <p:nvPicPr>
          <p:cNvPr id="7" name="Picture 6" descr="NATO_logo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3438"/>
            <a:ext cx="1971903" cy="9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8896492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4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91582" y="6488936"/>
            <a:ext cx="2057400" cy="365125"/>
          </a:xfrm>
          <a:prstGeom prst="rect">
            <a:avLst/>
          </a:prstGeom>
        </p:spPr>
        <p:txBody>
          <a:bodyPr/>
          <a:lstStyle>
            <a:lvl1pPr algn="r">
              <a:defRPr sz="1400" baseline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defRPr>
            </a:lvl1pPr>
          </a:lstStyle>
          <a:p>
            <a:fld id="{DB6E6061-A72F-467D-8B00-670F455A61A8}" type="slidenum">
              <a:rPr lang="en-US" smtClean="0">
                <a:solidFill>
                  <a:srgbClr val="5B9BD5">
                    <a:lumMod val="5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5B9BD5">
                  <a:lumMod val="50000"/>
                </a:srgbClr>
              </a:solidFill>
            </a:endParaRPr>
          </a:p>
        </p:txBody>
      </p:sp>
      <p:sp>
        <p:nvSpPr>
          <p:cNvPr id="4" name="Text Placeholder 2"/>
          <p:cNvSpPr>
            <a:spLocks noGrp="1"/>
          </p:cNvSpPr>
          <p:nvPr>
            <p:ph idx="1"/>
          </p:nvPr>
        </p:nvSpPr>
        <p:spPr>
          <a:xfrm>
            <a:off x="628650" y="1556792"/>
            <a:ext cx="8263830" cy="46805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 sz="3200">
                <a:solidFill>
                  <a:schemeClr val="accent5">
                    <a:lumMod val="50000"/>
                  </a:schemeClr>
                </a:solidFill>
                <a:latin typeface="+mj-lt"/>
              </a:defRPr>
            </a:lvl1pPr>
            <a:lvl2pPr>
              <a:defRPr sz="3200">
                <a:solidFill>
                  <a:schemeClr val="accent5">
                    <a:lumMod val="50000"/>
                  </a:schemeClr>
                </a:solidFill>
                <a:latin typeface="+mj-lt"/>
              </a:defRPr>
            </a:lvl2pPr>
            <a:lvl3pPr>
              <a:defRPr sz="3200">
                <a:solidFill>
                  <a:schemeClr val="accent5">
                    <a:lumMod val="50000"/>
                  </a:schemeClr>
                </a:solidFill>
                <a:latin typeface="+mj-lt"/>
              </a:defRPr>
            </a:lvl3pPr>
            <a:lvl4pPr>
              <a:defRPr sz="3200">
                <a:solidFill>
                  <a:schemeClr val="accent5">
                    <a:lumMod val="50000"/>
                  </a:schemeClr>
                </a:solidFill>
                <a:latin typeface="+mj-lt"/>
              </a:defRPr>
            </a:lvl4pPr>
            <a:lvl5pPr>
              <a:defRPr sz="3200">
                <a:solidFill>
                  <a:schemeClr val="accent5">
                    <a:lumMod val="50000"/>
                  </a:schemeClr>
                </a:solidFill>
                <a:latin typeface="+mj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ChangeArrowheads="1"/>
          </p:cNvSpPr>
          <p:nvPr userDrawn="1"/>
        </p:nvSpPr>
        <p:spPr bwMode="auto">
          <a:xfrm>
            <a:off x="1965325" y="2689"/>
            <a:ext cx="7178675" cy="972000"/>
          </a:xfrm>
          <a:prstGeom prst="rect">
            <a:avLst/>
          </a:prstGeom>
          <a:solidFill>
            <a:srgbClr val="EAEDF6"/>
          </a:solidFill>
          <a:ln>
            <a:noFill/>
          </a:ln>
          <a:effectLst/>
          <a:extLst/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bg2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bg2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bg2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bg2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bg2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bg2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bg2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bg2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bg2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endParaRPr lang="en-US">
              <a:solidFill>
                <a:srgbClr val="E7E6E6"/>
              </a:solidFill>
            </a:endParaRPr>
          </a:p>
        </p:txBody>
      </p:sp>
      <p:pic>
        <p:nvPicPr>
          <p:cNvPr id="7" name="Picture 6" descr="NATO_logo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3438"/>
            <a:ext cx="1971903" cy="9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8184614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 userDrawn="1"/>
        </p:nvGrpSpPr>
        <p:grpSpPr>
          <a:xfrm>
            <a:off x="1" y="-2"/>
            <a:ext cx="617917" cy="6855889"/>
            <a:chOff x="1" y="-2"/>
            <a:chExt cx="617917" cy="6855889"/>
          </a:xfrm>
        </p:grpSpPr>
        <p:sp>
          <p:nvSpPr>
            <p:cNvPr id="14" name="Rectangle 13"/>
            <p:cNvSpPr/>
            <p:nvPr userDrawn="1"/>
          </p:nvSpPr>
          <p:spPr>
            <a:xfrm rot="16200000">
              <a:off x="-3118985" y="3118984"/>
              <a:ext cx="6855889" cy="617917"/>
            </a:xfrm>
            <a:prstGeom prst="rect">
              <a:avLst/>
            </a:prstGeom>
            <a:solidFill>
              <a:srgbClr val="EAEDF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 sz="1400" dirty="0">
                <a:solidFill>
                  <a:prstClr val="white"/>
                </a:solidFill>
              </a:endParaRPr>
            </a:p>
          </p:txBody>
        </p:sp>
        <p:pic>
          <p:nvPicPr>
            <p:cNvPr id="15" name="Picture 14" descr="new NSO Logo_sans.png"/>
            <p:cNvPicPr>
              <a:picLocks noChangeAspect="1"/>
            </p:cNvPicPr>
            <p:nvPr userDrawn="1"/>
          </p:nvPicPr>
          <p:blipFill rotWithShape="1">
            <a:blip r:embed="rId9" cstate="print"/>
            <a:srcRect t="13424" b="15647"/>
            <a:stretch/>
          </p:blipFill>
          <p:spPr>
            <a:xfrm>
              <a:off x="8852" y="6417349"/>
              <a:ext cx="609066" cy="432000"/>
            </a:xfrm>
            <a:prstGeom prst="rect">
              <a:avLst/>
            </a:prstGeom>
          </p:spPr>
        </p:pic>
      </p:grpSp>
      <p:sp>
        <p:nvSpPr>
          <p:cNvPr id="1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91582" y="6488936"/>
            <a:ext cx="2057400" cy="365125"/>
          </a:xfrm>
          <a:prstGeom prst="rect">
            <a:avLst/>
          </a:prstGeom>
        </p:spPr>
        <p:txBody>
          <a:bodyPr anchor="b"/>
          <a:lstStyle>
            <a:lvl1pPr algn="r">
              <a:defRPr sz="1100" baseline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B6E6061-A72F-467D-8B00-670F455A61A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90986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712" r:id="rId2"/>
    <p:sldLayoutId id="2147483698" r:id="rId3"/>
    <p:sldLayoutId id="2147483716" r:id="rId4"/>
    <p:sldLayoutId id="2147483723" r:id="rId5"/>
    <p:sldLayoutId id="2147483724" r:id="rId6"/>
    <p:sldLayoutId id="2147483727" r:id="rId7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Title 4"/>
          <p:cNvSpPr txBox="1">
            <a:spLocks/>
          </p:cNvSpPr>
          <p:nvPr/>
        </p:nvSpPr>
        <p:spPr bwMode="auto">
          <a:xfrm>
            <a:off x="755576" y="0"/>
            <a:ext cx="7093024" cy="119675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>
            <a:lvl1pPr algn="ctr" defTabSz="7620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81D58"/>
                </a:solidFill>
                <a:latin typeface="+mj-lt"/>
                <a:ea typeface="+mj-ea"/>
                <a:cs typeface="+mj-cs"/>
              </a:defRPr>
            </a:lvl1pPr>
            <a:lvl2pPr algn="ctr" defTabSz="7620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81D58"/>
                </a:solidFill>
                <a:latin typeface="Arial" pitchFamily="34" charset="0"/>
              </a:defRPr>
            </a:lvl2pPr>
            <a:lvl3pPr algn="ctr" defTabSz="7620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81D58"/>
                </a:solidFill>
                <a:latin typeface="Arial" pitchFamily="34" charset="0"/>
              </a:defRPr>
            </a:lvl3pPr>
            <a:lvl4pPr algn="ctr" defTabSz="7620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81D58"/>
                </a:solidFill>
                <a:latin typeface="Arial" pitchFamily="34" charset="0"/>
              </a:defRPr>
            </a:lvl4pPr>
            <a:lvl5pPr algn="ctr" defTabSz="7620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81D58"/>
                </a:solidFill>
                <a:latin typeface="Arial" pitchFamily="34" charset="0"/>
              </a:defRPr>
            </a:lvl5pPr>
            <a:lvl6pPr marL="457200" algn="ctr" defTabSz="7620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81D58"/>
                </a:solidFill>
                <a:latin typeface="Arial" pitchFamily="34" charset="0"/>
              </a:defRPr>
            </a:lvl6pPr>
            <a:lvl7pPr marL="914400" algn="ctr" defTabSz="7620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81D58"/>
                </a:solidFill>
                <a:latin typeface="Arial" pitchFamily="34" charset="0"/>
              </a:defRPr>
            </a:lvl7pPr>
            <a:lvl8pPr marL="1371600" algn="ctr" defTabSz="7620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81D58"/>
                </a:solidFill>
                <a:latin typeface="Arial" pitchFamily="34" charset="0"/>
              </a:defRPr>
            </a:lvl8pPr>
            <a:lvl9pPr marL="1828800" algn="ctr" defTabSz="7620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81D58"/>
                </a:solidFill>
                <a:latin typeface="Arial" pitchFamily="34" charset="0"/>
              </a:defRPr>
            </a:lvl9pPr>
          </a:lstStyle>
          <a:p>
            <a:pPr defTabSz="914400" eaLnBrk="1" hangingPunct="1"/>
            <a:endParaRPr lang="en-US" altLang="sv-SE" sz="36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95536" y="5969604"/>
            <a:ext cx="192982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>
                <a:solidFill>
                  <a:schemeClr val="accent5">
                    <a:lumMod val="50000"/>
                  </a:schemeClr>
                </a:solidFill>
                <a:cs typeface="Arial" panose="020B0604020202020204" pitchFamily="34" charset="0"/>
              </a:rPr>
              <a:t>Warsaw, 17 Sep 2019</a:t>
            </a:r>
            <a:endParaRPr lang="en-US" sz="1400" dirty="0">
              <a:solidFill>
                <a:schemeClr val="accent5">
                  <a:lumMod val="50000"/>
                </a:schemeClr>
              </a:solidFill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012160" y="5323274"/>
            <a:ext cx="282783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1400" dirty="0" smtClean="0">
              <a:solidFill>
                <a:schemeClr val="accent5">
                  <a:lumMod val="50000"/>
                </a:schemeClr>
              </a:solidFill>
              <a:cs typeface="Arial" panose="020B0604020202020204" pitchFamily="34" charset="0"/>
            </a:endParaRPr>
          </a:p>
          <a:p>
            <a:endParaRPr lang="en-GB" sz="1400" dirty="0">
              <a:solidFill>
                <a:schemeClr val="accent5">
                  <a:lumMod val="50000"/>
                </a:schemeClr>
              </a:solidFill>
              <a:cs typeface="Arial" panose="020B0604020202020204" pitchFamily="34" charset="0"/>
            </a:endParaRPr>
          </a:p>
          <a:p>
            <a:r>
              <a:rPr lang="en-GB" sz="1400" dirty="0" smtClean="0">
                <a:solidFill>
                  <a:schemeClr val="accent5">
                    <a:lumMod val="50000"/>
                  </a:schemeClr>
                </a:solidFill>
                <a:cs typeface="Arial" panose="020B0604020202020204" pitchFamily="34" charset="0"/>
              </a:rPr>
              <a:t>Dieter Schmaglowski</a:t>
            </a:r>
          </a:p>
          <a:p>
            <a:r>
              <a:rPr lang="en-GB" sz="1400" dirty="0" smtClean="0">
                <a:solidFill>
                  <a:schemeClr val="accent5">
                    <a:lumMod val="50000"/>
                  </a:schemeClr>
                </a:solidFill>
                <a:cs typeface="Arial" panose="020B0604020202020204" pitchFamily="34" charset="0"/>
              </a:rPr>
              <a:t>Deputy Director NSO</a:t>
            </a:r>
            <a:endParaRPr lang="en-US" sz="1400" dirty="0">
              <a:solidFill>
                <a:schemeClr val="accent5">
                  <a:lumMod val="50000"/>
                </a:schemeClr>
              </a:solidFill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8444" y="3956863"/>
            <a:ext cx="8987140" cy="160043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3200" dirty="0" smtClean="0">
                <a:solidFill>
                  <a:srgbClr val="002060"/>
                </a:solidFill>
                <a:cs typeface="Arial" panose="020B0604020202020204" pitchFamily="34" charset="0"/>
              </a:rPr>
              <a:t>INTEROPERABILITY AND STANDARDIZATION</a:t>
            </a:r>
          </a:p>
          <a:p>
            <a:pPr algn="ctr">
              <a:spcBef>
                <a:spcPts val="1200"/>
              </a:spcBef>
            </a:pPr>
            <a:r>
              <a:rPr lang="en-GB" sz="2800" dirty="0" smtClean="0">
                <a:solidFill>
                  <a:srgbClr val="002060"/>
                </a:solidFill>
                <a:cs typeface="Arial" panose="020B0604020202020204" pitchFamily="34" charset="0"/>
              </a:rPr>
              <a:t>NSO Support to </a:t>
            </a:r>
          </a:p>
          <a:p>
            <a:pPr algn="ctr"/>
            <a:r>
              <a:rPr lang="en-GB" sz="2800" dirty="0" smtClean="0">
                <a:solidFill>
                  <a:srgbClr val="002060"/>
                </a:solidFill>
                <a:cs typeface="Arial" panose="020B0604020202020204" pitchFamily="34" charset="0"/>
              </a:rPr>
              <a:t>Standards Development and Maintenance</a:t>
            </a:r>
            <a:endParaRPr lang="en-US" dirty="0">
              <a:solidFill>
                <a:srgbClr val="002060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84856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755576" y="3212976"/>
            <a:ext cx="8244408" cy="461665"/>
            <a:chOff x="251520" y="2276872"/>
            <a:chExt cx="8568952" cy="461665"/>
          </a:xfrm>
          <a:solidFill>
            <a:schemeClr val="accent1">
              <a:lumMod val="50000"/>
            </a:schemeClr>
          </a:solidFill>
        </p:grpSpPr>
        <p:sp>
          <p:nvSpPr>
            <p:cNvPr id="13" name="TextBox 12"/>
            <p:cNvSpPr txBox="1"/>
            <p:nvPr/>
          </p:nvSpPr>
          <p:spPr>
            <a:xfrm>
              <a:off x="864096" y="2276872"/>
              <a:ext cx="7956376" cy="461665"/>
            </a:xfrm>
            <a:prstGeom prst="rect">
              <a:avLst/>
            </a:prstGeom>
            <a:grpFill/>
          </p:spPr>
          <p:txBody>
            <a:bodyPr wrap="square" rtlCol="0" anchor="ctr">
              <a:spAutoFit/>
            </a:bodyPr>
            <a:lstStyle/>
            <a:p>
              <a:r>
                <a:rPr lang="en-GB" sz="2400" dirty="0" smtClean="0">
                  <a:solidFill>
                    <a:schemeClr val="bg1"/>
                  </a:solidFill>
                  <a:cs typeface="Arial" panose="020B0604020202020204" pitchFamily="34" charset="0"/>
                </a:rPr>
                <a:t>NSO Support to Standards Development under the MC</a:t>
              </a:r>
              <a:endParaRPr lang="en-US" sz="2400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251520" y="2276872"/>
              <a:ext cx="495672" cy="461665"/>
            </a:xfrm>
            <a:prstGeom prst="rect">
              <a:avLst/>
            </a:prstGeom>
            <a:grp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GB" sz="2400" dirty="0" smtClean="0">
                  <a:solidFill>
                    <a:schemeClr val="bg1"/>
                  </a:solidFill>
                  <a:cs typeface="Arial" panose="020B0604020202020204" pitchFamily="34" charset="0"/>
                </a:rPr>
                <a:t>3.</a:t>
              </a:r>
              <a:endParaRPr lang="en-US" sz="2400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</p:grpSp>
      <p:sp>
        <p:nvSpPr>
          <p:cNvPr id="16" name="Title 1"/>
          <p:cNvSpPr txBox="1">
            <a:spLocks/>
          </p:cNvSpPr>
          <p:nvPr/>
        </p:nvSpPr>
        <p:spPr>
          <a:xfrm>
            <a:off x="1907704" y="15205"/>
            <a:ext cx="7236296" cy="965523"/>
          </a:xfrm>
          <a:prstGeom prst="rect">
            <a:avLst/>
          </a:prstGeom>
        </p:spPr>
        <p:txBody>
          <a:bodyPr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</a:pPr>
            <a:r>
              <a:rPr lang="en-GB" sz="36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Topic</a:t>
            </a:r>
            <a:endParaRPr lang="en-US" sz="3600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E6061-A72F-467D-8B00-670F455A61A8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849966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Line 11"/>
          <p:cNvSpPr>
            <a:spLocks noChangeShapeType="1"/>
          </p:cNvSpPr>
          <p:nvPr/>
        </p:nvSpPr>
        <p:spPr bwMode="auto">
          <a:xfrm>
            <a:off x="1721768" y="2602155"/>
            <a:ext cx="304800" cy="0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11" name="Line 12"/>
          <p:cNvSpPr>
            <a:spLocks noChangeShapeType="1"/>
          </p:cNvSpPr>
          <p:nvPr/>
        </p:nvSpPr>
        <p:spPr bwMode="auto">
          <a:xfrm>
            <a:off x="1264568" y="2297355"/>
            <a:ext cx="1219200" cy="0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1117523" y="6221982"/>
            <a:ext cx="1620838" cy="617537"/>
            <a:chOff x="7362849" y="6093296"/>
            <a:chExt cx="1620838" cy="617537"/>
          </a:xfrm>
        </p:grpSpPr>
        <p:sp>
          <p:nvSpPr>
            <p:cNvPr id="17421" name="Text Box 25"/>
            <p:cNvSpPr txBox="1">
              <a:spLocks noChangeArrowheads="1"/>
            </p:cNvSpPr>
            <p:nvPr/>
          </p:nvSpPr>
          <p:spPr bwMode="auto">
            <a:xfrm>
              <a:off x="8024837" y="6402858"/>
              <a:ext cx="720725" cy="3079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GB" sz="1400" b="0"/>
                <a:t>Report</a:t>
              </a:r>
            </a:p>
          </p:txBody>
        </p:sp>
        <p:sp>
          <p:nvSpPr>
            <p:cNvPr id="17426" name="Text Box 8"/>
            <p:cNvSpPr txBox="1">
              <a:spLocks noChangeArrowheads="1"/>
            </p:cNvSpPr>
            <p:nvPr/>
          </p:nvSpPr>
          <p:spPr bwMode="auto">
            <a:xfrm>
              <a:off x="7932762" y="6093296"/>
              <a:ext cx="1050925" cy="3079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sz="1400" b="0" dirty="0"/>
                <a:t>Guidance  </a:t>
              </a:r>
            </a:p>
          </p:txBody>
        </p:sp>
        <p:sp>
          <p:nvSpPr>
            <p:cNvPr id="17438" name="Right Arrow 54"/>
            <p:cNvSpPr>
              <a:spLocks noChangeArrowheads="1"/>
            </p:cNvSpPr>
            <p:nvPr/>
          </p:nvSpPr>
          <p:spPr bwMode="auto">
            <a:xfrm>
              <a:off x="7380312" y="6093296"/>
              <a:ext cx="533400" cy="238125"/>
            </a:xfrm>
            <a:prstGeom prst="rightArrow">
              <a:avLst>
                <a:gd name="adj1" fmla="val 50000"/>
                <a:gd name="adj2" fmla="val 50110"/>
              </a:avLst>
            </a:prstGeom>
            <a:solidFill>
              <a:schemeClr val="bg2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39" name="Right Arrow 55"/>
            <p:cNvSpPr>
              <a:spLocks noChangeArrowheads="1"/>
            </p:cNvSpPr>
            <p:nvPr/>
          </p:nvSpPr>
          <p:spPr bwMode="auto">
            <a:xfrm>
              <a:off x="7362849" y="6413971"/>
              <a:ext cx="534988" cy="239712"/>
            </a:xfrm>
            <a:prstGeom prst="rightArrow">
              <a:avLst>
                <a:gd name="adj1" fmla="val 50000"/>
                <a:gd name="adj2" fmla="val 49926"/>
              </a:avLst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7412" name="Text Box 13"/>
          <p:cNvSpPr txBox="1">
            <a:spLocks noChangeArrowheads="1"/>
          </p:cNvSpPr>
          <p:nvPr/>
        </p:nvSpPr>
        <p:spPr bwMode="auto">
          <a:xfrm>
            <a:off x="755576" y="1601978"/>
            <a:ext cx="3163045" cy="523220"/>
          </a:xfrm>
          <a:prstGeom prst="rect">
            <a:avLst/>
          </a:prstGeom>
          <a:solidFill>
            <a:srgbClr val="7030A0"/>
          </a:solidFill>
          <a:ln w="38100">
            <a:solidFill>
              <a:schemeClr val="bg2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800" dirty="0" smtClean="0">
                <a:solidFill>
                  <a:srgbClr val="FFFFFF"/>
                </a:solidFill>
              </a:rPr>
              <a:t>Military Committee</a:t>
            </a:r>
            <a:endParaRPr lang="en-GB" sz="2800" dirty="0">
              <a:solidFill>
                <a:srgbClr val="FFFFFF"/>
              </a:solidFill>
            </a:endParaRPr>
          </a:p>
        </p:txBody>
      </p:sp>
      <p:sp>
        <p:nvSpPr>
          <p:cNvPr id="17415" name="Text Box 35"/>
          <p:cNvSpPr txBox="1">
            <a:spLocks noChangeArrowheads="1"/>
          </p:cNvSpPr>
          <p:nvPr/>
        </p:nvSpPr>
        <p:spPr bwMode="auto">
          <a:xfrm>
            <a:off x="755576" y="2659997"/>
            <a:ext cx="2685351" cy="954107"/>
          </a:xfrm>
          <a:prstGeom prst="rect">
            <a:avLst/>
          </a:prstGeom>
          <a:solidFill>
            <a:srgbClr val="0000CC"/>
          </a:solidFill>
          <a:ln>
            <a:headEnd/>
            <a:tailEnd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ctr"/>
            <a:r>
              <a:rPr lang="en-GB" sz="2800" dirty="0" smtClean="0"/>
              <a:t>Standardization</a:t>
            </a:r>
          </a:p>
          <a:p>
            <a:pPr algn="ctr"/>
            <a:r>
              <a:rPr lang="en-GB" sz="2800" dirty="0" smtClean="0"/>
              <a:t>Boards</a:t>
            </a:r>
            <a:endParaRPr lang="en-GB" sz="2800" dirty="0"/>
          </a:p>
        </p:txBody>
      </p:sp>
      <p:sp>
        <p:nvSpPr>
          <p:cNvPr id="17418" name="Text Box 16"/>
          <p:cNvSpPr txBox="1">
            <a:spLocks noChangeArrowheads="1"/>
          </p:cNvSpPr>
          <p:nvPr/>
        </p:nvSpPr>
        <p:spPr bwMode="auto">
          <a:xfrm>
            <a:off x="755576" y="4221088"/>
            <a:ext cx="2404056" cy="461665"/>
          </a:xfrm>
          <a:prstGeom prst="rect">
            <a:avLst/>
          </a:prstGeom>
          <a:solidFill>
            <a:srgbClr val="92D050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chemeClr val="tx1"/>
                </a:solidFill>
              </a:rPr>
              <a:t>Working </a:t>
            </a:r>
            <a:r>
              <a:rPr lang="en-GB" sz="2400" dirty="0" smtClean="0">
                <a:solidFill>
                  <a:schemeClr val="tx1"/>
                </a:solidFill>
              </a:rPr>
              <a:t>Groups</a:t>
            </a:r>
            <a:endParaRPr lang="en-GB" sz="2400" dirty="0">
              <a:solidFill>
                <a:schemeClr val="tx1"/>
              </a:solidFill>
            </a:endParaRPr>
          </a:p>
        </p:txBody>
      </p:sp>
      <p:sp>
        <p:nvSpPr>
          <p:cNvPr id="17423" name="Text Box 27"/>
          <p:cNvSpPr txBox="1">
            <a:spLocks noChangeArrowheads="1"/>
          </p:cNvSpPr>
          <p:nvPr/>
        </p:nvSpPr>
        <p:spPr bwMode="auto">
          <a:xfrm>
            <a:off x="755576" y="5127575"/>
            <a:ext cx="2288960" cy="461665"/>
          </a:xfrm>
          <a:prstGeom prst="rect">
            <a:avLst/>
          </a:prstGeom>
          <a:solidFill>
            <a:srgbClr val="33CCCC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400" dirty="0" smtClean="0"/>
              <a:t>Teams / Panels</a:t>
            </a:r>
            <a:endParaRPr lang="en-GB" sz="2800" dirty="0"/>
          </a:p>
        </p:txBody>
      </p:sp>
      <p:grpSp>
        <p:nvGrpSpPr>
          <p:cNvPr id="7" name="Group 6"/>
          <p:cNvGrpSpPr/>
          <p:nvPr/>
        </p:nvGrpSpPr>
        <p:grpSpPr>
          <a:xfrm>
            <a:off x="1551112" y="4692079"/>
            <a:ext cx="646112" cy="403225"/>
            <a:chOff x="4665594" y="4069454"/>
            <a:chExt cx="646112" cy="403225"/>
          </a:xfrm>
        </p:grpSpPr>
        <p:sp>
          <p:nvSpPr>
            <p:cNvPr id="17433" name="Down Arrow 46"/>
            <p:cNvSpPr>
              <a:spLocks noChangeArrowheads="1"/>
            </p:cNvSpPr>
            <p:nvPr/>
          </p:nvSpPr>
          <p:spPr bwMode="auto">
            <a:xfrm>
              <a:off x="4665594" y="4099617"/>
              <a:ext cx="239712" cy="365125"/>
            </a:xfrm>
            <a:prstGeom prst="downArrow">
              <a:avLst>
                <a:gd name="adj1" fmla="val 50000"/>
                <a:gd name="adj2" fmla="val 49800"/>
              </a:avLst>
            </a:prstGeom>
            <a:solidFill>
              <a:schemeClr val="bg2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37" name="Down Arrow 52"/>
            <p:cNvSpPr>
              <a:spLocks noChangeArrowheads="1"/>
            </p:cNvSpPr>
            <p:nvPr/>
          </p:nvSpPr>
          <p:spPr bwMode="auto">
            <a:xfrm flipV="1">
              <a:off x="5052944" y="4069454"/>
              <a:ext cx="258762" cy="403225"/>
            </a:xfrm>
            <a:prstGeom prst="downArrow">
              <a:avLst>
                <a:gd name="adj1" fmla="val 50000"/>
                <a:gd name="adj2" fmla="val 49822"/>
              </a:avLst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4067944" y="1385954"/>
            <a:ext cx="269611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GB" dirty="0" smtClean="0"/>
              <a:t>Oversee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GB" dirty="0" smtClean="0"/>
              <a:t>Give broad guidance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GB" dirty="0" smtClean="0"/>
              <a:t>Approve priorities</a:t>
            </a:r>
            <a:endParaRPr lang="en-GB" dirty="0"/>
          </a:p>
        </p:txBody>
      </p:sp>
      <p:sp>
        <p:nvSpPr>
          <p:cNvPr id="36" name="TextBox 35"/>
          <p:cNvSpPr txBox="1"/>
          <p:nvPr/>
        </p:nvSpPr>
        <p:spPr>
          <a:xfrm>
            <a:off x="3545161" y="2721694"/>
            <a:ext cx="403841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GB" dirty="0" smtClean="0"/>
              <a:t>Nations propose </a:t>
            </a:r>
            <a:r>
              <a:rPr lang="en-GB" dirty="0"/>
              <a:t>priorities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GB" dirty="0" smtClean="0"/>
              <a:t>Nations approve documents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GB" dirty="0" smtClean="0"/>
              <a:t>Nations consult with ACO and ACT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3203848" y="5086925"/>
            <a:ext cx="497879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GB" dirty="0" smtClean="0"/>
              <a:t>National experts drafting NATO documents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GB" dirty="0" smtClean="0"/>
              <a:t>Develop national and NATO expertise</a:t>
            </a:r>
            <a:endParaRPr lang="en-GB" dirty="0"/>
          </a:p>
        </p:txBody>
      </p:sp>
      <p:sp>
        <p:nvSpPr>
          <p:cNvPr id="39" name="TextBox 38"/>
          <p:cNvSpPr txBox="1"/>
          <p:nvPr/>
        </p:nvSpPr>
        <p:spPr>
          <a:xfrm>
            <a:off x="3203848" y="4283804"/>
            <a:ext cx="40639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GB" dirty="0" smtClean="0"/>
              <a:t>Coordinate document development</a:t>
            </a:r>
            <a:endParaRPr lang="en-GB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946397" y="33987"/>
            <a:ext cx="7182370" cy="976345"/>
          </a:xfrm>
        </p:spPr>
        <p:txBody>
          <a:bodyPr/>
          <a:lstStyle/>
          <a:p>
            <a:r>
              <a:rPr lang="en-GB" dirty="0" smtClean="0"/>
              <a:t>MC Standardization Elements</a:t>
            </a:r>
            <a:br>
              <a:rPr lang="en-GB" dirty="0" smtClean="0"/>
            </a:br>
            <a:r>
              <a:rPr lang="en-GB" dirty="0" smtClean="0"/>
              <a:t>- Roles &amp; Responsibilities - </a:t>
            </a:r>
            <a:endParaRPr lang="en-GB" dirty="0"/>
          </a:p>
        </p:txBody>
      </p:sp>
      <p:grpSp>
        <p:nvGrpSpPr>
          <p:cNvPr id="44" name="Group 43"/>
          <p:cNvGrpSpPr/>
          <p:nvPr/>
        </p:nvGrpSpPr>
        <p:grpSpPr>
          <a:xfrm>
            <a:off x="1551112" y="3645024"/>
            <a:ext cx="646112" cy="507482"/>
            <a:chOff x="4665594" y="4069454"/>
            <a:chExt cx="646112" cy="403225"/>
          </a:xfrm>
        </p:grpSpPr>
        <p:sp>
          <p:nvSpPr>
            <p:cNvPr id="45" name="Down Arrow 46"/>
            <p:cNvSpPr>
              <a:spLocks noChangeArrowheads="1"/>
            </p:cNvSpPr>
            <p:nvPr/>
          </p:nvSpPr>
          <p:spPr bwMode="auto">
            <a:xfrm>
              <a:off x="4665594" y="4099617"/>
              <a:ext cx="239712" cy="365125"/>
            </a:xfrm>
            <a:prstGeom prst="downArrow">
              <a:avLst>
                <a:gd name="adj1" fmla="val 50000"/>
                <a:gd name="adj2" fmla="val 49800"/>
              </a:avLst>
            </a:prstGeom>
            <a:solidFill>
              <a:schemeClr val="bg2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6" name="Down Arrow 52"/>
            <p:cNvSpPr>
              <a:spLocks noChangeArrowheads="1"/>
            </p:cNvSpPr>
            <p:nvPr/>
          </p:nvSpPr>
          <p:spPr bwMode="auto">
            <a:xfrm flipV="1">
              <a:off x="5052944" y="4069454"/>
              <a:ext cx="258762" cy="403225"/>
            </a:xfrm>
            <a:prstGeom prst="downArrow">
              <a:avLst>
                <a:gd name="adj1" fmla="val 50000"/>
                <a:gd name="adj2" fmla="val 49822"/>
              </a:avLst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7" name="Group 46"/>
          <p:cNvGrpSpPr/>
          <p:nvPr/>
        </p:nvGrpSpPr>
        <p:grpSpPr>
          <a:xfrm>
            <a:off x="1570162" y="2207453"/>
            <a:ext cx="646112" cy="403225"/>
            <a:chOff x="4665594" y="4069454"/>
            <a:chExt cx="646112" cy="403225"/>
          </a:xfrm>
        </p:grpSpPr>
        <p:sp>
          <p:nvSpPr>
            <p:cNvPr id="48" name="Down Arrow 46"/>
            <p:cNvSpPr>
              <a:spLocks noChangeArrowheads="1"/>
            </p:cNvSpPr>
            <p:nvPr/>
          </p:nvSpPr>
          <p:spPr bwMode="auto">
            <a:xfrm>
              <a:off x="4665594" y="4099617"/>
              <a:ext cx="239712" cy="365125"/>
            </a:xfrm>
            <a:prstGeom prst="downArrow">
              <a:avLst>
                <a:gd name="adj1" fmla="val 50000"/>
                <a:gd name="adj2" fmla="val 49800"/>
              </a:avLst>
            </a:prstGeom>
            <a:solidFill>
              <a:schemeClr val="bg2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" name="Down Arrow 52"/>
            <p:cNvSpPr>
              <a:spLocks noChangeArrowheads="1"/>
            </p:cNvSpPr>
            <p:nvPr/>
          </p:nvSpPr>
          <p:spPr bwMode="auto">
            <a:xfrm flipV="1">
              <a:off x="5052944" y="4069454"/>
              <a:ext cx="258762" cy="403225"/>
            </a:xfrm>
            <a:prstGeom prst="downArrow">
              <a:avLst>
                <a:gd name="adj1" fmla="val 50000"/>
                <a:gd name="adj2" fmla="val 49822"/>
              </a:avLst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7918325" y="1556792"/>
            <a:ext cx="1118171" cy="4032448"/>
            <a:chOff x="7596336" y="1412776"/>
            <a:chExt cx="1224136" cy="4032448"/>
          </a:xfrm>
        </p:grpSpPr>
        <p:sp>
          <p:nvSpPr>
            <p:cNvPr id="12" name="Flowchart: Decision 11"/>
            <p:cNvSpPr/>
            <p:nvPr/>
          </p:nvSpPr>
          <p:spPr>
            <a:xfrm rot="5400000">
              <a:off x="6192180" y="2816932"/>
              <a:ext cx="4032448" cy="1224136"/>
            </a:xfrm>
            <a:prstGeom prst="flowChartDecision">
              <a:avLst/>
            </a:prstGeom>
            <a:solidFill>
              <a:srgbClr val="99CC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7723423" y="3060372"/>
              <a:ext cx="954107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dirty="0" smtClean="0"/>
                <a:t>NSO</a:t>
              </a:r>
            </a:p>
            <a:p>
              <a:pPr algn="ctr"/>
              <a:r>
                <a:rPr lang="en-GB" dirty="0" smtClean="0"/>
                <a:t>support</a:t>
              </a:r>
              <a:endParaRPr lang="en-GB" dirty="0"/>
            </a:p>
          </p:txBody>
        </p:sp>
      </p:grpSp>
    </p:spTree>
    <p:extLst>
      <p:ext uri="{BB962C8B-B14F-4D97-AF65-F5344CB8AC3E}">
        <p14:creationId xmlns:p14="http://schemas.microsoft.com/office/powerpoint/2010/main" val="2274116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E6061-A72F-467D-8B00-670F455A61A8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 smtClean="0"/>
              <a:t>NSO Support to MC Standardization</a:t>
            </a:r>
            <a:endParaRPr lang="en-US" sz="32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14000"/>
              </a:lnSpc>
            </a:pPr>
            <a:r>
              <a:rPr lang="en-GB" sz="2400" dirty="0"/>
              <a:t>DNSO </a:t>
            </a:r>
            <a:r>
              <a:rPr lang="en-GB" sz="2400" dirty="0" smtClean="0"/>
              <a:t>principal </a:t>
            </a:r>
            <a:r>
              <a:rPr lang="en-GB" sz="2400" dirty="0"/>
              <a:t>advisor to MC on </a:t>
            </a:r>
            <a:br>
              <a:rPr lang="en-GB" sz="2400" dirty="0"/>
            </a:br>
            <a:r>
              <a:rPr lang="en-GB" sz="2400" dirty="0"/>
              <a:t>(operational) standardization</a:t>
            </a:r>
          </a:p>
          <a:p>
            <a:pPr>
              <a:lnSpc>
                <a:spcPct val="114000"/>
              </a:lnSpc>
              <a:spcBef>
                <a:spcPts val="1800"/>
              </a:spcBef>
            </a:pPr>
            <a:r>
              <a:rPr lang="en-GB" sz="2400" dirty="0"/>
              <a:t>NSO Branch Heads chair MC Standardization </a:t>
            </a:r>
            <a:r>
              <a:rPr lang="en-GB" sz="2400" dirty="0" smtClean="0"/>
              <a:t>Boards  </a:t>
            </a:r>
            <a:r>
              <a:rPr lang="en-GB" sz="1400" dirty="0"/>
              <a:t>(MCSBs: Joint, Land, Air, Maritime, Medical) as Delegate Tasking Authorities (DTAs) for operational </a:t>
            </a:r>
            <a:r>
              <a:rPr lang="en-GB" sz="1400" dirty="0" smtClean="0"/>
              <a:t>standardization</a:t>
            </a:r>
          </a:p>
          <a:p>
            <a:pPr>
              <a:lnSpc>
                <a:spcPct val="114000"/>
              </a:lnSpc>
              <a:spcBef>
                <a:spcPts val="1800"/>
              </a:spcBef>
            </a:pPr>
            <a:r>
              <a:rPr lang="en-GB" sz="2400" dirty="0" smtClean="0"/>
              <a:t>NSO </a:t>
            </a:r>
            <a:r>
              <a:rPr lang="en-GB" sz="2400" dirty="0"/>
              <a:t>provides </a:t>
            </a:r>
            <a:endParaRPr lang="en-GB" sz="1400" dirty="0"/>
          </a:p>
          <a:p>
            <a:pPr lvl="1">
              <a:lnSpc>
                <a:spcPct val="100000"/>
              </a:lnSpc>
            </a:pPr>
            <a:r>
              <a:rPr lang="en-GB" sz="1400" dirty="0"/>
              <a:t>secretarial and administrative support to all </a:t>
            </a:r>
            <a:r>
              <a:rPr lang="en-GB" sz="1400" dirty="0" smtClean="0"/>
              <a:t>MCSBs and Working Groups  </a:t>
            </a:r>
            <a:endParaRPr lang="en-GB" sz="1400" dirty="0"/>
          </a:p>
          <a:p>
            <a:pPr lvl="1">
              <a:lnSpc>
                <a:spcPct val="100000"/>
              </a:lnSpc>
            </a:pPr>
            <a:r>
              <a:rPr lang="en-GB" sz="1400" dirty="0" smtClean="0"/>
              <a:t>standardization </a:t>
            </a:r>
            <a:r>
              <a:rPr lang="en-GB" sz="1400" dirty="0"/>
              <a:t>advice to all other standards-developing bodies under the MC (panels, writing teams, custodians)</a:t>
            </a:r>
          </a:p>
          <a:p>
            <a:pPr lvl="1">
              <a:lnSpc>
                <a:spcPct val="100000"/>
              </a:lnSpc>
            </a:pPr>
            <a:r>
              <a:rPr lang="en-GB" sz="1400" dirty="0"/>
              <a:t>staffing support during </a:t>
            </a:r>
            <a:r>
              <a:rPr lang="en-GB" sz="1400" u="sng" dirty="0"/>
              <a:t>all</a:t>
            </a:r>
            <a:r>
              <a:rPr lang="en-GB" sz="1400" dirty="0"/>
              <a:t> steps of document development</a:t>
            </a:r>
            <a:endParaRPr lang="en-GB" dirty="0"/>
          </a:p>
          <a:p>
            <a:pPr>
              <a:lnSpc>
                <a:spcPct val="114000"/>
              </a:lnSpc>
              <a:spcBef>
                <a:spcPts val="1200"/>
              </a:spcBef>
            </a:pPr>
            <a:r>
              <a:rPr lang="en-GB" sz="2400" dirty="0" smtClean="0"/>
              <a:t>NSO manages approval </a:t>
            </a:r>
            <a:r>
              <a:rPr lang="en-GB" sz="2400" dirty="0"/>
              <a:t>process for </a:t>
            </a:r>
            <a:r>
              <a:rPr lang="en-GB" sz="2400" u="sng" dirty="0"/>
              <a:t>all</a:t>
            </a:r>
            <a:r>
              <a:rPr lang="en-GB" sz="2400" dirty="0"/>
              <a:t> standardization </a:t>
            </a:r>
            <a:r>
              <a:rPr lang="en-GB" sz="2400" dirty="0" smtClean="0"/>
              <a:t>documents</a:t>
            </a:r>
            <a:endParaRPr lang="en-GB" sz="24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0192" y="764704"/>
            <a:ext cx="2372607" cy="13477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428633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E6061-A72F-467D-8B00-670F455A61A8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NATO Standardization Office</a:t>
            </a:r>
            <a:br>
              <a:rPr lang="en-GB" dirty="0" smtClean="0"/>
            </a:br>
            <a:r>
              <a:rPr lang="en-GB" sz="2800" dirty="0" smtClean="0"/>
              <a:t>Structure and Manning</a:t>
            </a:r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107504" y="1124744"/>
            <a:ext cx="8866535" cy="5163360"/>
            <a:chOff x="107504" y="1361984"/>
            <a:chExt cx="8866535" cy="5163360"/>
          </a:xfrm>
        </p:grpSpPr>
        <p:sp>
          <p:nvSpPr>
            <p:cNvPr id="13" name="Line 11"/>
            <p:cNvSpPr>
              <a:spLocks noChangeShapeType="1"/>
            </p:cNvSpPr>
            <p:nvPr/>
          </p:nvSpPr>
          <p:spPr bwMode="auto">
            <a:xfrm>
              <a:off x="3310279" y="2550757"/>
              <a:ext cx="2549183" cy="1600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6" name="Rectangle 55"/>
            <p:cNvSpPr>
              <a:spLocks noChangeArrowheads="1"/>
            </p:cNvSpPr>
            <p:nvPr/>
          </p:nvSpPr>
          <p:spPr bwMode="auto">
            <a:xfrm>
              <a:off x="2555776" y="3200334"/>
              <a:ext cx="6418263" cy="332501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de-DE" sz="1200" b="0" dirty="0">
                <a:solidFill>
                  <a:srgbClr val="FFFFFF"/>
                </a:solidFill>
              </a:endParaRPr>
            </a:p>
          </p:txBody>
        </p:sp>
        <p:sp>
          <p:nvSpPr>
            <p:cNvPr id="7" name="Rectangle 30"/>
            <p:cNvSpPr>
              <a:spLocks noChangeArrowheads="1"/>
            </p:cNvSpPr>
            <p:nvPr/>
          </p:nvSpPr>
          <p:spPr bwMode="auto">
            <a:xfrm>
              <a:off x="4964113" y="3803650"/>
              <a:ext cx="45719" cy="1323910"/>
            </a:xfrm>
            <a:prstGeom prst="rect">
              <a:avLst/>
            </a:prstGeom>
            <a:solidFill>
              <a:srgbClr val="66CCFF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de-DE" sz="1200" b="0" dirty="0">
                <a:solidFill>
                  <a:srgbClr val="FFFFFF"/>
                </a:solidFill>
              </a:endParaRPr>
            </a:p>
          </p:txBody>
        </p:sp>
        <p:sp>
          <p:nvSpPr>
            <p:cNvPr id="8" name="Rectangle 30"/>
            <p:cNvSpPr>
              <a:spLocks noChangeArrowheads="1"/>
            </p:cNvSpPr>
            <p:nvPr/>
          </p:nvSpPr>
          <p:spPr bwMode="auto">
            <a:xfrm>
              <a:off x="6367463" y="3573016"/>
              <a:ext cx="63500" cy="1524000"/>
            </a:xfrm>
            <a:prstGeom prst="rect">
              <a:avLst/>
            </a:prstGeom>
            <a:solidFill>
              <a:srgbClr val="66CCFF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de-DE" sz="1200" b="0" dirty="0">
                <a:solidFill>
                  <a:srgbClr val="FFFFFF"/>
                </a:solidFill>
              </a:endParaRPr>
            </a:p>
          </p:txBody>
        </p:sp>
        <p:sp>
          <p:nvSpPr>
            <p:cNvPr id="9" name="Rectangle 30"/>
            <p:cNvSpPr>
              <a:spLocks noChangeArrowheads="1"/>
            </p:cNvSpPr>
            <p:nvPr/>
          </p:nvSpPr>
          <p:spPr bwMode="auto">
            <a:xfrm>
              <a:off x="7940675" y="3573016"/>
              <a:ext cx="63500" cy="1524000"/>
            </a:xfrm>
            <a:prstGeom prst="rect">
              <a:avLst/>
            </a:prstGeom>
            <a:solidFill>
              <a:srgbClr val="66CCFF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de-DE" sz="1200" b="0" dirty="0">
                <a:solidFill>
                  <a:srgbClr val="FFFFFF"/>
                </a:solidFill>
              </a:endParaRPr>
            </a:p>
          </p:txBody>
        </p:sp>
        <p:sp>
          <p:nvSpPr>
            <p:cNvPr id="10" name="Line 4"/>
            <p:cNvSpPr>
              <a:spLocks noChangeShapeType="1"/>
            </p:cNvSpPr>
            <p:nvPr/>
          </p:nvSpPr>
          <p:spPr bwMode="auto">
            <a:xfrm>
              <a:off x="1250950" y="2970213"/>
              <a:ext cx="685800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1" name="Text Box 6"/>
            <p:cNvSpPr txBox="1">
              <a:spLocks noChangeArrowheads="1"/>
            </p:cNvSpPr>
            <p:nvPr/>
          </p:nvSpPr>
          <p:spPr bwMode="auto">
            <a:xfrm>
              <a:off x="1545885" y="2297113"/>
              <a:ext cx="1764394" cy="584775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GB" sz="1600" b="1" dirty="0">
                  <a:solidFill>
                    <a:schemeClr val="bg1"/>
                  </a:solidFill>
                </a:rPr>
                <a:t>Front Office</a:t>
              </a:r>
            </a:p>
            <a:p>
              <a:pPr algn="ctr" eaLnBrk="0" hangingPunct="0"/>
              <a:r>
                <a:rPr lang="en-GB" sz="1600" b="1" dirty="0">
                  <a:solidFill>
                    <a:schemeClr val="bg1"/>
                  </a:solidFill>
                </a:rPr>
                <a:t>(MA/PA/DDNSO)</a:t>
              </a:r>
            </a:p>
          </p:txBody>
        </p:sp>
        <p:sp>
          <p:nvSpPr>
            <p:cNvPr id="12" name="Text Box 7"/>
            <p:cNvSpPr txBox="1">
              <a:spLocks noChangeArrowheads="1"/>
            </p:cNvSpPr>
            <p:nvPr/>
          </p:nvSpPr>
          <p:spPr bwMode="auto">
            <a:xfrm>
              <a:off x="5574473" y="2370096"/>
              <a:ext cx="2929007" cy="307777"/>
            </a:xfrm>
            <a:prstGeom prst="rect">
              <a:avLst/>
            </a:prstGeom>
            <a:solidFill>
              <a:srgbClr val="0070C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GB" sz="1400" b="1" dirty="0" smtClean="0">
                  <a:solidFill>
                    <a:schemeClr val="bg1"/>
                  </a:solidFill>
                </a:rPr>
                <a:t>Standardization Support Branch</a:t>
              </a:r>
              <a:endParaRPr lang="en-GB" sz="1400" b="1" dirty="0">
                <a:solidFill>
                  <a:schemeClr val="bg1"/>
                </a:solidFill>
              </a:endParaRPr>
            </a:p>
          </p:txBody>
        </p:sp>
        <p:sp>
          <p:nvSpPr>
            <p:cNvPr id="14" name="Line 10"/>
            <p:cNvSpPr>
              <a:spLocks noChangeShapeType="1"/>
            </p:cNvSpPr>
            <p:nvPr/>
          </p:nvSpPr>
          <p:spPr bwMode="auto">
            <a:xfrm>
              <a:off x="4603750" y="2132013"/>
              <a:ext cx="0" cy="8382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5" name="Line 12"/>
            <p:cNvSpPr>
              <a:spLocks noChangeShapeType="1"/>
            </p:cNvSpPr>
            <p:nvPr/>
          </p:nvSpPr>
          <p:spPr bwMode="auto">
            <a:xfrm>
              <a:off x="1250950" y="2970213"/>
              <a:ext cx="0" cy="36036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6" name="Line 13"/>
            <p:cNvSpPr>
              <a:spLocks noChangeShapeType="1"/>
            </p:cNvSpPr>
            <p:nvPr/>
          </p:nvSpPr>
          <p:spPr bwMode="auto">
            <a:xfrm>
              <a:off x="3384550" y="2970213"/>
              <a:ext cx="0" cy="36036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7" name="Line 14"/>
            <p:cNvSpPr>
              <a:spLocks noChangeShapeType="1"/>
            </p:cNvSpPr>
            <p:nvPr/>
          </p:nvSpPr>
          <p:spPr bwMode="auto">
            <a:xfrm>
              <a:off x="5051425" y="2970213"/>
              <a:ext cx="0" cy="36036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8" name="Line 15"/>
            <p:cNvSpPr>
              <a:spLocks noChangeShapeType="1"/>
            </p:cNvSpPr>
            <p:nvPr/>
          </p:nvSpPr>
          <p:spPr bwMode="auto">
            <a:xfrm>
              <a:off x="6584950" y="2970213"/>
              <a:ext cx="0" cy="36036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9" name="Line 16"/>
            <p:cNvSpPr>
              <a:spLocks noChangeShapeType="1"/>
            </p:cNvSpPr>
            <p:nvPr/>
          </p:nvSpPr>
          <p:spPr bwMode="auto">
            <a:xfrm>
              <a:off x="8108950" y="2970213"/>
              <a:ext cx="0" cy="36036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20" name="Text Box 17"/>
            <p:cNvSpPr txBox="1">
              <a:spLocks noChangeArrowheads="1"/>
            </p:cNvSpPr>
            <p:nvPr/>
          </p:nvSpPr>
          <p:spPr bwMode="auto">
            <a:xfrm>
              <a:off x="3844510" y="1361984"/>
              <a:ext cx="1366080" cy="830997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GB" sz="2400" b="1" dirty="0">
                  <a:solidFill>
                    <a:srgbClr val="FFFFFF"/>
                  </a:solidFill>
                </a:rPr>
                <a:t>Director</a:t>
              </a:r>
            </a:p>
            <a:p>
              <a:pPr algn="ctr" eaLnBrk="0" hangingPunct="0"/>
              <a:r>
                <a:rPr lang="en-GB" sz="2400" b="1" dirty="0">
                  <a:solidFill>
                    <a:srgbClr val="FFFFFF"/>
                  </a:solidFill>
                </a:rPr>
                <a:t>NSO</a:t>
              </a:r>
            </a:p>
          </p:txBody>
        </p:sp>
        <p:sp>
          <p:nvSpPr>
            <p:cNvPr id="21" name="Rectangle 30"/>
            <p:cNvSpPr>
              <a:spLocks noChangeArrowheads="1"/>
            </p:cNvSpPr>
            <p:nvPr/>
          </p:nvSpPr>
          <p:spPr bwMode="auto">
            <a:xfrm>
              <a:off x="3294063" y="3879674"/>
              <a:ext cx="63500" cy="1524001"/>
            </a:xfrm>
            <a:prstGeom prst="rect">
              <a:avLst/>
            </a:prstGeom>
            <a:solidFill>
              <a:srgbClr val="66CCFF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de-DE" sz="1200" b="0" dirty="0">
                <a:solidFill>
                  <a:srgbClr val="FFFFFF"/>
                </a:solidFill>
              </a:endParaRPr>
            </a:p>
          </p:txBody>
        </p:sp>
        <p:sp>
          <p:nvSpPr>
            <p:cNvPr id="22" name="Rectangle 26"/>
            <p:cNvSpPr>
              <a:spLocks noChangeArrowheads="1"/>
            </p:cNvSpPr>
            <p:nvPr/>
          </p:nvSpPr>
          <p:spPr bwMode="auto">
            <a:xfrm>
              <a:off x="1259632" y="3717032"/>
              <a:ext cx="55562" cy="1716089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de-DE" sz="1200" b="0" dirty="0">
                <a:solidFill>
                  <a:srgbClr val="FFFFFF"/>
                </a:solidFill>
              </a:endParaRPr>
            </a:p>
          </p:txBody>
        </p:sp>
        <p:sp>
          <p:nvSpPr>
            <p:cNvPr id="23" name="Text Box 31"/>
            <p:cNvSpPr txBox="1">
              <a:spLocks noChangeArrowheads="1"/>
            </p:cNvSpPr>
            <p:nvPr/>
          </p:nvSpPr>
          <p:spPr bwMode="auto">
            <a:xfrm>
              <a:off x="2774951" y="4221088"/>
              <a:ext cx="1219200" cy="1384995"/>
            </a:xfrm>
            <a:prstGeom prst="rect">
              <a:avLst/>
            </a:prstGeom>
            <a:solidFill>
              <a:srgbClr val="66CCFF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/>
              <a:r>
                <a:rPr lang="en-GB" sz="1400" b="0" dirty="0">
                  <a:solidFill>
                    <a:srgbClr val="000000"/>
                  </a:solidFill>
                  <a:latin typeface="+mj-lt"/>
                </a:rPr>
                <a:t>Supporting</a:t>
              </a:r>
            </a:p>
            <a:p>
              <a:pPr algn="ctr" eaLnBrk="0" hangingPunct="0"/>
              <a:r>
                <a:rPr lang="en-GB" sz="1400" b="1" dirty="0">
                  <a:solidFill>
                    <a:srgbClr val="000000"/>
                  </a:solidFill>
                  <a:latin typeface="+mj-lt"/>
                </a:rPr>
                <a:t>MCJSB</a:t>
              </a:r>
            </a:p>
            <a:p>
              <a:pPr algn="ctr" eaLnBrk="0" hangingPunct="0"/>
              <a:r>
                <a:rPr lang="en-GB" sz="1400" b="1" dirty="0" smtClean="0">
                  <a:solidFill>
                    <a:srgbClr val="000000"/>
                  </a:solidFill>
                  <a:latin typeface="+mj-lt"/>
                </a:rPr>
                <a:t>MCMEDSB</a:t>
              </a:r>
            </a:p>
            <a:p>
              <a:pPr algn="ctr" eaLnBrk="0" hangingPunct="0"/>
              <a:r>
                <a:rPr lang="en-GB" sz="1400" b="1" dirty="0" smtClean="0">
                  <a:solidFill>
                    <a:srgbClr val="000000"/>
                  </a:solidFill>
                  <a:latin typeface="+mj-lt"/>
                </a:rPr>
                <a:t>LCEG(S)</a:t>
              </a:r>
              <a:r>
                <a:rPr lang="en-GB" sz="1400" b="1" dirty="0">
                  <a:solidFill>
                    <a:srgbClr val="000000"/>
                  </a:solidFill>
                  <a:latin typeface="+mj-lt"/>
                </a:rPr>
                <a:t/>
              </a:r>
              <a:br>
                <a:rPr lang="en-GB" sz="1400" b="1" dirty="0">
                  <a:solidFill>
                    <a:srgbClr val="000000"/>
                  </a:solidFill>
                  <a:latin typeface="+mj-lt"/>
                </a:rPr>
              </a:br>
              <a:r>
                <a:rPr lang="en-GB" sz="1400" b="0" dirty="0">
                  <a:solidFill>
                    <a:srgbClr val="000000"/>
                  </a:solidFill>
                  <a:latin typeface="+mj-lt"/>
                </a:rPr>
                <a:t>&amp; Sub WGs / Panels</a:t>
              </a:r>
            </a:p>
          </p:txBody>
        </p:sp>
        <p:sp>
          <p:nvSpPr>
            <p:cNvPr id="24" name="Text Box 32"/>
            <p:cNvSpPr txBox="1">
              <a:spLocks noChangeArrowheads="1"/>
            </p:cNvSpPr>
            <p:nvPr/>
          </p:nvSpPr>
          <p:spPr bwMode="auto">
            <a:xfrm>
              <a:off x="4298951" y="4221088"/>
              <a:ext cx="1300162" cy="954088"/>
            </a:xfrm>
            <a:prstGeom prst="rect">
              <a:avLst/>
            </a:prstGeom>
            <a:solidFill>
              <a:srgbClr val="66CCFF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/>
              <a:r>
                <a:rPr lang="en-GB" sz="1400" b="0" dirty="0">
                  <a:solidFill>
                    <a:srgbClr val="000000"/>
                  </a:solidFill>
                  <a:latin typeface="+mj-lt"/>
                </a:rPr>
                <a:t>Supporting</a:t>
              </a:r>
            </a:p>
            <a:p>
              <a:pPr algn="ctr" eaLnBrk="0" hangingPunct="0"/>
              <a:r>
                <a:rPr lang="en-GB" sz="1400" b="1" dirty="0">
                  <a:solidFill>
                    <a:srgbClr val="000000"/>
                  </a:solidFill>
                  <a:latin typeface="+mj-lt"/>
                </a:rPr>
                <a:t>MCLSB</a:t>
              </a:r>
              <a:r>
                <a:rPr lang="en-GB" sz="1400" b="0" dirty="0">
                  <a:solidFill>
                    <a:srgbClr val="000000"/>
                  </a:solidFill>
                  <a:latin typeface="+mj-lt"/>
                </a:rPr>
                <a:t> &amp;</a:t>
              </a:r>
            </a:p>
            <a:p>
              <a:pPr algn="ctr" eaLnBrk="0" hangingPunct="0"/>
              <a:r>
                <a:rPr lang="en-GB" sz="1400" b="0" dirty="0">
                  <a:solidFill>
                    <a:srgbClr val="000000"/>
                  </a:solidFill>
                  <a:latin typeface="+mj-lt"/>
                </a:rPr>
                <a:t>Sub WGs / Panels</a:t>
              </a:r>
            </a:p>
          </p:txBody>
        </p:sp>
        <p:sp>
          <p:nvSpPr>
            <p:cNvPr id="25" name="Text Box 33"/>
            <p:cNvSpPr txBox="1">
              <a:spLocks noChangeArrowheads="1"/>
            </p:cNvSpPr>
            <p:nvPr/>
          </p:nvSpPr>
          <p:spPr bwMode="auto">
            <a:xfrm>
              <a:off x="5822950" y="4235376"/>
              <a:ext cx="1290637" cy="954088"/>
            </a:xfrm>
            <a:prstGeom prst="rect">
              <a:avLst/>
            </a:prstGeom>
            <a:solidFill>
              <a:srgbClr val="66CCFF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/>
              <a:r>
                <a:rPr lang="en-GB" sz="1400" b="0" dirty="0">
                  <a:solidFill>
                    <a:srgbClr val="000000"/>
                  </a:solidFill>
                  <a:latin typeface="+mn-lt"/>
                </a:rPr>
                <a:t>Supporting</a:t>
              </a:r>
            </a:p>
            <a:p>
              <a:pPr algn="ctr" eaLnBrk="0" hangingPunct="0"/>
              <a:r>
                <a:rPr lang="en-GB" sz="1400" b="1" dirty="0">
                  <a:solidFill>
                    <a:srgbClr val="000000"/>
                  </a:solidFill>
                  <a:latin typeface="+mn-lt"/>
                </a:rPr>
                <a:t>MCMSB</a:t>
              </a:r>
              <a:r>
                <a:rPr lang="en-GB" sz="1400" b="0" dirty="0">
                  <a:solidFill>
                    <a:srgbClr val="000000"/>
                  </a:solidFill>
                  <a:latin typeface="+mn-lt"/>
                </a:rPr>
                <a:t> &amp; </a:t>
              </a:r>
            </a:p>
            <a:p>
              <a:pPr algn="ctr" eaLnBrk="0" hangingPunct="0"/>
              <a:r>
                <a:rPr lang="en-GB" sz="1400" b="0" dirty="0">
                  <a:solidFill>
                    <a:srgbClr val="000000"/>
                  </a:solidFill>
                  <a:latin typeface="+mn-lt"/>
                </a:rPr>
                <a:t>Sub WGs / </a:t>
              </a:r>
              <a:br>
                <a:rPr lang="en-GB" sz="1400" b="0" dirty="0">
                  <a:solidFill>
                    <a:srgbClr val="000000"/>
                  </a:solidFill>
                  <a:latin typeface="+mn-lt"/>
                </a:rPr>
              </a:br>
              <a:r>
                <a:rPr lang="en-GB" sz="1400" b="0" dirty="0">
                  <a:solidFill>
                    <a:srgbClr val="000000"/>
                  </a:solidFill>
                  <a:latin typeface="+mn-lt"/>
                </a:rPr>
                <a:t>Panels</a:t>
              </a:r>
            </a:p>
          </p:txBody>
        </p:sp>
        <p:sp>
          <p:nvSpPr>
            <p:cNvPr id="26" name="Text Box 34"/>
            <p:cNvSpPr txBox="1">
              <a:spLocks noChangeArrowheads="1"/>
            </p:cNvSpPr>
            <p:nvPr/>
          </p:nvSpPr>
          <p:spPr bwMode="auto">
            <a:xfrm>
              <a:off x="7346950" y="4235376"/>
              <a:ext cx="1339850" cy="954107"/>
            </a:xfrm>
            <a:prstGeom prst="rect">
              <a:avLst/>
            </a:prstGeom>
            <a:solidFill>
              <a:srgbClr val="66CCFF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/>
              <a:r>
                <a:rPr lang="en-GB" sz="1400" b="0" dirty="0">
                  <a:solidFill>
                    <a:srgbClr val="000000"/>
                  </a:solidFill>
                  <a:latin typeface="+mn-lt"/>
                </a:rPr>
                <a:t>Supporting</a:t>
              </a:r>
            </a:p>
            <a:p>
              <a:pPr algn="ctr" eaLnBrk="0" hangingPunct="0"/>
              <a:r>
                <a:rPr lang="en-GB" sz="1400" b="1" dirty="0">
                  <a:solidFill>
                    <a:srgbClr val="000000"/>
                  </a:solidFill>
                  <a:latin typeface="+mn-lt"/>
                </a:rPr>
                <a:t>MCASB</a:t>
              </a:r>
              <a:r>
                <a:rPr lang="en-GB" sz="1400" b="0" dirty="0">
                  <a:solidFill>
                    <a:srgbClr val="000000"/>
                  </a:solidFill>
                  <a:latin typeface="+mn-lt"/>
                </a:rPr>
                <a:t>  &amp; Sub WGs/ Panels</a:t>
              </a:r>
            </a:p>
            <a:p>
              <a:pPr algn="ctr" eaLnBrk="0" hangingPunct="0"/>
              <a:endParaRPr lang="en-GB" sz="1400" b="0" dirty="0">
                <a:solidFill>
                  <a:srgbClr val="FFFFFF"/>
                </a:solidFill>
              </a:endParaRPr>
            </a:p>
          </p:txBody>
        </p:sp>
        <p:sp>
          <p:nvSpPr>
            <p:cNvPr id="27" name="Text Box 37"/>
            <p:cNvSpPr txBox="1">
              <a:spLocks noChangeArrowheads="1"/>
            </p:cNvSpPr>
            <p:nvPr/>
          </p:nvSpPr>
          <p:spPr bwMode="auto">
            <a:xfrm>
              <a:off x="107504" y="3861048"/>
              <a:ext cx="2311400" cy="2462214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l" eaLnBrk="0" hangingPunct="0">
                <a:defRPr/>
              </a:pPr>
              <a:r>
                <a:rPr lang="en-GB" sz="1600" b="1" dirty="0" smtClean="0">
                  <a:solidFill>
                    <a:srgbClr val="000000"/>
                  </a:solidFill>
                  <a:cs typeface="Arial" pitchFamily="34" charset="0"/>
                </a:rPr>
                <a:t>Supporting CS +</a:t>
              </a:r>
            </a:p>
            <a:p>
              <a:pPr algn="l" eaLnBrk="0" hangingPunct="0">
                <a:defRPr/>
              </a:pPr>
              <a:r>
                <a:rPr lang="en-GB" sz="1400" b="1" dirty="0" smtClean="0">
                  <a:solidFill>
                    <a:srgbClr val="000000"/>
                  </a:solidFill>
                  <a:cs typeface="Arial" pitchFamily="34" charset="0"/>
                </a:rPr>
                <a:t> </a:t>
              </a:r>
              <a:endParaRPr lang="en-GB" sz="1600" b="1" dirty="0" smtClean="0">
                <a:solidFill>
                  <a:schemeClr val="bg2"/>
                </a:solidFill>
                <a:cs typeface="Arial" pitchFamily="34" charset="0"/>
              </a:endParaRPr>
            </a:p>
            <a:p>
              <a:pPr marL="171450" indent="-171450" algn="l" eaLnBrk="0" hangingPunct="0">
                <a:buFontTx/>
                <a:buChar char="-"/>
                <a:defRPr/>
              </a:pPr>
              <a:r>
                <a:rPr lang="en-GB" sz="1600" b="1" dirty="0" smtClean="0">
                  <a:solidFill>
                    <a:schemeClr val="bg2"/>
                  </a:solidFill>
                  <a:cs typeface="Arial" pitchFamily="34" charset="0"/>
                </a:rPr>
                <a:t>Policy</a:t>
              </a:r>
            </a:p>
            <a:p>
              <a:pPr marL="171450" indent="-171450" algn="l" eaLnBrk="0" hangingPunct="0">
                <a:buFontTx/>
                <a:buChar char="-"/>
                <a:defRPr/>
              </a:pPr>
              <a:r>
                <a:rPr lang="en-GB" sz="1600" b="1" dirty="0" smtClean="0">
                  <a:solidFill>
                    <a:schemeClr val="bg2"/>
                  </a:solidFill>
                  <a:cs typeface="Arial" pitchFamily="34" charset="0"/>
                </a:rPr>
                <a:t>Support to NDPP</a:t>
              </a:r>
            </a:p>
            <a:p>
              <a:pPr marL="171450" indent="-171450" algn="l" eaLnBrk="0" hangingPunct="0">
                <a:buFontTx/>
                <a:buChar char="-"/>
                <a:defRPr/>
              </a:pPr>
              <a:r>
                <a:rPr lang="en-GB" sz="1600" b="1" dirty="0" smtClean="0">
                  <a:solidFill>
                    <a:schemeClr val="bg2"/>
                  </a:solidFill>
                  <a:cs typeface="Arial" pitchFamily="34" charset="0"/>
                </a:rPr>
                <a:t>Cooperation w/ SDOs</a:t>
              </a:r>
            </a:p>
            <a:p>
              <a:pPr marL="171450" indent="-171450" algn="l" eaLnBrk="0" hangingPunct="0">
                <a:buFontTx/>
                <a:buChar char="-"/>
                <a:defRPr/>
              </a:pPr>
              <a:r>
                <a:rPr lang="en-GB" sz="1600" b="1" dirty="0" smtClean="0">
                  <a:solidFill>
                    <a:schemeClr val="bg2"/>
                  </a:solidFill>
                  <a:cs typeface="Arial" pitchFamily="34" charset="0"/>
                </a:rPr>
                <a:t>Support to Partners</a:t>
              </a:r>
            </a:p>
            <a:p>
              <a:pPr marL="171450" indent="-171450" algn="l" eaLnBrk="0" hangingPunct="0">
                <a:buFontTx/>
                <a:buChar char="-"/>
                <a:defRPr/>
              </a:pPr>
              <a:r>
                <a:rPr lang="en-GB" sz="1600" b="1" dirty="0" smtClean="0">
                  <a:solidFill>
                    <a:schemeClr val="bg2"/>
                  </a:solidFill>
                  <a:cs typeface="Arial" pitchFamily="34" charset="0"/>
                </a:rPr>
                <a:t>Terminology</a:t>
              </a:r>
            </a:p>
            <a:p>
              <a:pPr marL="171450" indent="-171450" algn="l" eaLnBrk="0" hangingPunct="0">
                <a:buFontTx/>
                <a:buChar char="-"/>
                <a:defRPr/>
              </a:pPr>
              <a:r>
                <a:rPr lang="en-GB" sz="1600" b="1" dirty="0" smtClean="0">
                  <a:solidFill>
                    <a:schemeClr val="bg2"/>
                  </a:solidFill>
                  <a:cs typeface="Arial" pitchFamily="34" charset="0"/>
                </a:rPr>
                <a:t>LL</a:t>
              </a:r>
              <a:r>
                <a:rPr lang="en-GB" b="0" dirty="0" smtClean="0">
                  <a:solidFill>
                    <a:srgbClr val="000000"/>
                  </a:solidFill>
                  <a:cs typeface="Arial" pitchFamily="34" charset="0"/>
                </a:rPr>
                <a:t/>
              </a:r>
              <a:br>
                <a:rPr lang="en-GB" b="0" dirty="0" smtClean="0">
                  <a:solidFill>
                    <a:srgbClr val="000000"/>
                  </a:solidFill>
                  <a:cs typeface="Arial" pitchFamily="34" charset="0"/>
                </a:rPr>
              </a:br>
              <a:endParaRPr lang="en-GB" b="0" dirty="0">
                <a:solidFill>
                  <a:srgbClr val="000000"/>
                </a:solidFill>
                <a:cs typeface="Arial" pitchFamily="34" charset="0"/>
              </a:endParaRPr>
            </a:p>
          </p:txBody>
        </p:sp>
        <p:sp>
          <p:nvSpPr>
            <p:cNvPr id="28" name="Text Box 38"/>
            <p:cNvSpPr txBox="1">
              <a:spLocks noChangeArrowheads="1"/>
            </p:cNvSpPr>
            <p:nvPr/>
          </p:nvSpPr>
          <p:spPr bwMode="auto">
            <a:xfrm>
              <a:off x="412139" y="3140968"/>
              <a:ext cx="1734770" cy="584775"/>
            </a:xfrm>
            <a:prstGeom prst="rect">
              <a:avLst/>
            </a:prstGeom>
            <a:solidFill>
              <a:srgbClr val="0070C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GB" sz="1600" b="1" dirty="0">
                  <a:solidFill>
                    <a:srgbClr val="F3F6FF"/>
                  </a:solidFill>
                </a:rPr>
                <a:t>Policy &amp; </a:t>
              </a:r>
              <a:r>
                <a:rPr lang="en-GB" sz="1600" b="1" dirty="0" err="1" smtClean="0">
                  <a:solidFill>
                    <a:srgbClr val="F3F6FF"/>
                  </a:solidFill>
                </a:rPr>
                <a:t>Coord</a:t>
              </a:r>
              <a:r>
                <a:rPr lang="en-GB" sz="1600" b="1" dirty="0" smtClean="0">
                  <a:solidFill>
                    <a:srgbClr val="F3F6FF"/>
                  </a:solidFill>
                </a:rPr>
                <a:t>.</a:t>
              </a:r>
              <a:endParaRPr lang="en-GB" sz="1600" b="1" dirty="0">
                <a:solidFill>
                  <a:srgbClr val="F3F6FF"/>
                </a:solidFill>
              </a:endParaRPr>
            </a:p>
            <a:p>
              <a:pPr algn="ctr" eaLnBrk="0" hangingPunct="0"/>
              <a:r>
                <a:rPr lang="en-GB" sz="1600" b="1" dirty="0" smtClean="0">
                  <a:solidFill>
                    <a:srgbClr val="F3F6FF"/>
                  </a:solidFill>
                </a:rPr>
                <a:t>Branch</a:t>
              </a:r>
              <a:endParaRPr lang="en-GB" sz="1600" b="1" dirty="0">
                <a:solidFill>
                  <a:srgbClr val="F3F6FF"/>
                </a:solidFill>
              </a:endParaRPr>
            </a:p>
          </p:txBody>
        </p:sp>
        <p:grpSp>
          <p:nvGrpSpPr>
            <p:cNvPr id="29" name="Group 39"/>
            <p:cNvGrpSpPr>
              <a:grpSpLocks/>
            </p:cNvGrpSpPr>
            <p:nvPr/>
          </p:nvGrpSpPr>
          <p:grpSpPr bwMode="auto">
            <a:xfrm>
              <a:off x="4527550" y="3332163"/>
              <a:ext cx="3875088" cy="646112"/>
              <a:chOff x="2886" y="2064"/>
              <a:chExt cx="2441" cy="407"/>
            </a:xfrm>
            <a:solidFill>
              <a:srgbClr val="0070C0"/>
            </a:solidFill>
          </p:grpSpPr>
          <p:sp>
            <p:nvSpPr>
              <p:cNvPr id="32" name="Text Box 40"/>
              <p:cNvSpPr txBox="1">
                <a:spLocks noChangeArrowheads="1"/>
              </p:cNvSpPr>
              <p:nvPr/>
            </p:nvSpPr>
            <p:spPr bwMode="auto">
              <a:xfrm>
                <a:off x="2886" y="2064"/>
                <a:ext cx="617" cy="407"/>
              </a:xfrm>
              <a:prstGeom prst="rect">
                <a:avLst/>
              </a:prstGeom>
              <a:grpFill/>
              <a:ln w="9525">
                <a:solidFill>
                  <a:schemeClr val="bg2"/>
                </a:solidFill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0" hangingPunct="0"/>
                <a:r>
                  <a:rPr lang="en-GB" sz="1800" b="1" dirty="0">
                    <a:solidFill>
                      <a:schemeClr val="bg1"/>
                    </a:solidFill>
                  </a:rPr>
                  <a:t>Army</a:t>
                </a:r>
              </a:p>
              <a:p>
                <a:pPr algn="ctr" eaLnBrk="0" hangingPunct="0"/>
                <a:r>
                  <a:rPr lang="en-GB" sz="1800" b="1" dirty="0">
                    <a:solidFill>
                      <a:schemeClr val="bg1"/>
                    </a:solidFill>
                  </a:rPr>
                  <a:t>Branch</a:t>
                </a:r>
              </a:p>
            </p:txBody>
          </p:sp>
          <p:sp>
            <p:nvSpPr>
              <p:cNvPr id="33" name="Text Box 41"/>
              <p:cNvSpPr txBox="1">
                <a:spLocks noChangeArrowheads="1"/>
              </p:cNvSpPr>
              <p:nvPr/>
            </p:nvSpPr>
            <p:spPr bwMode="auto">
              <a:xfrm>
                <a:off x="3798" y="2064"/>
                <a:ext cx="617" cy="407"/>
              </a:xfrm>
              <a:prstGeom prst="rect">
                <a:avLst/>
              </a:prstGeom>
              <a:grpFill/>
              <a:ln w="9525">
                <a:solidFill>
                  <a:schemeClr val="bg2"/>
                </a:solidFill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0" hangingPunct="0"/>
                <a:r>
                  <a:rPr lang="en-GB" sz="1800" b="1" dirty="0">
                    <a:solidFill>
                      <a:schemeClr val="bg1"/>
                    </a:solidFill>
                  </a:rPr>
                  <a:t>Naval</a:t>
                </a:r>
              </a:p>
              <a:p>
                <a:pPr algn="ctr" eaLnBrk="0" hangingPunct="0"/>
                <a:r>
                  <a:rPr lang="en-GB" sz="1800" b="1" dirty="0">
                    <a:solidFill>
                      <a:schemeClr val="bg1"/>
                    </a:solidFill>
                  </a:rPr>
                  <a:t>Branch</a:t>
                </a:r>
              </a:p>
            </p:txBody>
          </p:sp>
          <p:sp>
            <p:nvSpPr>
              <p:cNvPr id="34" name="Text Box 42"/>
              <p:cNvSpPr txBox="1">
                <a:spLocks noChangeArrowheads="1"/>
              </p:cNvSpPr>
              <p:nvPr/>
            </p:nvSpPr>
            <p:spPr bwMode="auto">
              <a:xfrm>
                <a:off x="4710" y="2064"/>
                <a:ext cx="617" cy="407"/>
              </a:xfrm>
              <a:prstGeom prst="rect">
                <a:avLst/>
              </a:prstGeom>
              <a:grpFill/>
              <a:ln w="9525">
                <a:solidFill>
                  <a:schemeClr val="bg2"/>
                </a:solidFill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0" hangingPunct="0"/>
                <a:r>
                  <a:rPr lang="en-GB" sz="1800" b="1" dirty="0">
                    <a:solidFill>
                      <a:schemeClr val="bg1"/>
                    </a:solidFill>
                  </a:rPr>
                  <a:t>Air</a:t>
                </a:r>
              </a:p>
              <a:p>
                <a:pPr algn="ctr" eaLnBrk="0" hangingPunct="0"/>
                <a:r>
                  <a:rPr lang="en-GB" sz="1800" b="1" dirty="0">
                    <a:solidFill>
                      <a:schemeClr val="bg1"/>
                    </a:solidFill>
                  </a:rPr>
                  <a:t>Branch</a:t>
                </a:r>
              </a:p>
            </p:txBody>
          </p:sp>
        </p:grpSp>
        <p:sp>
          <p:nvSpPr>
            <p:cNvPr id="30" name="Text Box 43"/>
            <p:cNvSpPr txBox="1">
              <a:spLocks noChangeArrowheads="1"/>
            </p:cNvSpPr>
            <p:nvPr/>
          </p:nvSpPr>
          <p:spPr bwMode="auto">
            <a:xfrm>
              <a:off x="2935948" y="3332163"/>
              <a:ext cx="979756" cy="646331"/>
            </a:xfrm>
            <a:prstGeom prst="rect">
              <a:avLst/>
            </a:prstGeom>
            <a:solidFill>
              <a:srgbClr val="0070C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GB" sz="1800" b="1" dirty="0">
                  <a:solidFill>
                    <a:schemeClr val="bg1"/>
                  </a:solidFill>
                </a:rPr>
                <a:t>Joint</a:t>
              </a:r>
            </a:p>
            <a:p>
              <a:pPr algn="ctr" eaLnBrk="0" hangingPunct="0"/>
              <a:r>
                <a:rPr lang="en-GB" sz="1800" b="1" dirty="0">
                  <a:solidFill>
                    <a:schemeClr val="bg1"/>
                  </a:solidFill>
                </a:rPr>
                <a:t>Branch</a:t>
              </a: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2571751" y="5661248"/>
              <a:ext cx="6392862" cy="830997"/>
            </a:xfrm>
            <a:prstGeom prst="rect">
              <a:avLst/>
            </a:prstGeom>
            <a:noFill/>
            <a:ln w="38100"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400" b="1" dirty="0" smtClean="0">
                  <a:solidFill>
                    <a:schemeClr val="accent2">
                      <a:lumMod val="75000"/>
                    </a:schemeClr>
                  </a:solidFill>
                </a:rPr>
                <a:t>20 SOs dedicated to manage/support </a:t>
              </a:r>
              <a:r>
                <a:rPr lang="en-GB" sz="2400" b="1" dirty="0">
                  <a:solidFill>
                    <a:schemeClr val="accent2">
                      <a:lumMod val="75000"/>
                    </a:schemeClr>
                  </a:solidFill>
                </a:rPr>
                <a:t>standardization </a:t>
              </a:r>
              <a:r>
                <a:rPr lang="en-GB" sz="2400" b="1" dirty="0" smtClean="0">
                  <a:solidFill>
                    <a:schemeClr val="accent2">
                      <a:lumMod val="75000"/>
                    </a:schemeClr>
                  </a:solidFill>
                </a:rPr>
                <a:t>under MC</a:t>
              </a:r>
              <a:endParaRPr lang="en-GB" sz="2400" b="1" dirty="0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6405606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8" name="Straight Arrow Connector 77"/>
          <p:cNvCxnSpPr/>
          <p:nvPr/>
        </p:nvCxnSpPr>
        <p:spPr>
          <a:xfrm flipV="1">
            <a:off x="7812361" y="4725144"/>
            <a:ext cx="288031" cy="395263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/>
          <p:nvPr/>
        </p:nvCxnSpPr>
        <p:spPr>
          <a:xfrm flipH="1">
            <a:off x="7152654" y="3140968"/>
            <a:ext cx="227658" cy="184618"/>
          </a:xfrm>
          <a:prstGeom prst="straightConnector1">
            <a:avLst/>
          </a:prstGeom>
          <a:ln w="28575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E6061-A72F-467D-8B00-670F455A61A8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dirty="0" smtClean="0"/>
              <a:t>NSO Support to STANAG Development / Maintenance under the MC</a:t>
            </a:r>
            <a:endParaRPr lang="en-US" sz="2800" dirty="0"/>
          </a:p>
        </p:txBody>
      </p:sp>
      <p:grpSp>
        <p:nvGrpSpPr>
          <p:cNvPr id="5" name="Group 4"/>
          <p:cNvGrpSpPr/>
          <p:nvPr/>
        </p:nvGrpSpPr>
        <p:grpSpPr>
          <a:xfrm>
            <a:off x="20638" y="3259138"/>
            <a:ext cx="9137401" cy="1541462"/>
            <a:chOff x="20638" y="3259138"/>
            <a:chExt cx="9137401" cy="1541462"/>
          </a:xfrm>
        </p:grpSpPr>
        <p:sp>
          <p:nvSpPr>
            <p:cNvPr id="30" name="Striped Right Arrow 29"/>
            <p:cNvSpPr/>
            <p:nvPr/>
          </p:nvSpPr>
          <p:spPr bwMode="auto">
            <a:xfrm>
              <a:off x="8748464" y="3719513"/>
              <a:ext cx="409575" cy="889000"/>
            </a:xfrm>
            <a:prstGeom prst="stripedRightArrow">
              <a:avLst>
                <a:gd name="adj1" fmla="val 50000"/>
                <a:gd name="adj2" fmla="val 55291"/>
              </a:avLst>
            </a:prstGeom>
            <a:solidFill>
              <a:srgbClr val="FF9900"/>
            </a:solidFill>
            <a:ln w="25400" cap="flat" cmpd="sng" algn="ctr">
              <a:solidFill>
                <a:srgbClr val="FF9900">
                  <a:shade val="50000"/>
                </a:srgbClr>
              </a:solidFill>
              <a:prstDash val="solid"/>
            </a:ln>
            <a:effectLst/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400" b="0" kern="0" dirty="0"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  <p:sp>
          <p:nvSpPr>
            <p:cNvPr id="23" name="Rectangle 66"/>
            <p:cNvSpPr>
              <a:spLocks noChangeArrowheads="1"/>
            </p:cNvSpPr>
            <p:nvPr/>
          </p:nvSpPr>
          <p:spPr bwMode="auto">
            <a:xfrm>
              <a:off x="6084168" y="3319463"/>
              <a:ext cx="287337" cy="1428750"/>
            </a:xfrm>
            <a:prstGeom prst="rect">
              <a:avLst/>
            </a:prstGeom>
            <a:solidFill>
              <a:srgbClr val="0070C0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altLang="sv-SE" sz="1400" b="0" kern="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6" name="Line 5"/>
            <p:cNvSpPr>
              <a:spLocks noChangeShapeType="1"/>
            </p:cNvSpPr>
            <p:nvPr/>
          </p:nvSpPr>
          <p:spPr bwMode="auto">
            <a:xfrm flipV="1">
              <a:off x="2774950" y="4779316"/>
              <a:ext cx="2988941" cy="11759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400" b="0" kern="0" dirty="0">
                <a:ln w="38100">
                  <a:solidFill>
                    <a:srgbClr val="000000"/>
                  </a:solidFill>
                </a:ln>
                <a:solidFill>
                  <a:sysClr val="windowText" lastClr="000000"/>
                </a:solidFill>
              </a:endParaRPr>
            </a:p>
          </p:txBody>
        </p:sp>
        <p:sp>
          <p:nvSpPr>
            <p:cNvPr id="7" name="Rectangle 10"/>
            <p:cNvSpPr>
              <a:spLocks noChangeArrowheads="1"/>
            </p:cNvSpPr>
            <p:nvPr/>
          </p:nvSpPr>
          <p:spPr bwMode="auto">
            <a:xfrm>
              <a:off x="681038" y="3336925"/>
              <a:ext cx="1079500" cy="1417638"/>
            </a:xfrm>
            <a:prstGeom prst="rect">
              <a:avLst/>
            </a:prstGeom>
            <a:solidFill>
              <a:srgbClr val="217B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altLang="sv-SE" sz="1200" b="0" kern="0" dirty="0" smtClean="0">
                  <a:solidFill>
                    <a:sysClr val="windowText" lastClr="000000"/>
                  </a:solidFill>
                </a:rPr>
                <a:t> </a:t>
              </a:r>
            </a:p>
          </p:txBody>
        </p:sp>
        <p:sp>
          <p:nvSpPr>
            <p:cNvPr id="9" name="Rectangle 13"/>
            <p:cNvSpPr>
              <a:spLocks noChangeArrowheads="1"/>
            </p:cNvSpPr>
            <p:nvPr/>
          </p:nvSpPr>
          <p:spPr bwMode="auto">
            <a:xfrm>
              <a:off x="1787525" y="3333750"/>
              <a:ext cx="395288" cy="141763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altLang="sv-SE" sz="1400" b="0" kern="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0" name="Text Box 22"/>
            <p:cNvSpPr txBox="1">
              <a:spLocks noChangeArrowheads="1"/>
            </p:cNvSpPr>
            <p:nvPr/>
          </p:nvSpPr>
          <p:spPr bwMode="auto">
            <a:xfrm>
              <a:off x="1824038" y="3814763"/>
              <a:ext cx="320675" cy="523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sv-SE" sz="1400" b="0" kern="0" dirty="0">
                  <a:solidFill>
                    <a:srgbClr val="FFFFFF"/>
                  </a:solidFill>
                </a:rPr>
                <a:t>4w</a:t>
              </a:r>
            </a:p>
          </p:txBody>
        </p:sp>
        <p:sp>
          <p:nvSpPr>
            <p:cNvPr id="11" name="Rectangle 15"/>
            <p:cNvSpPr>
              <a:spLocks noChangeArrowheads="1"/>
            </p:cNvSpPr>
            <p:nvPr/>
          </p:nvSpPr>
          <p:spPr bwMode="auto">
            <a:xfrm>
              <a:off x="2209800" y="3332163"/>
              <a:ext cx="360363" cy="1417637"/>
            </a:xfrm>
            <a:prstGeom prst="rect">
              <a:avLst/>
            </a:prstGeom>
            <a:solidFill>
              <a:srgbClr val="217B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altLang="sv-SE" sz="1400" b="0" kern="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2" name="Text Box 23"/>
            <p:cNvSpPr txBox="1">
              <a:spLocks noChangeArrowheads="1"/>
            </p:cNvSpPr>
            <p:nvPr/>
          </p:nvSpPr>
          <p:spPr bwMode="auto">
            <a:xfrm>
              <a:off x="2163763" y="3814763"/>
              <a:ext cx="468312" cy="523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sv-SE" sz="1400" b="0" kern="0" dirty="0">
                  <a:solidFill>
                    <a:srgbClr val="FFFFFF"/>
                  </a:solidFill>
                </a:rPr>
                <a:t>2 </a:t>
              </a:r>
              <a:r>
                <a:rPr lang="en-US" altLang="sv-SE" sz="1400" b="0" kern="0" dirty="0" smtClean="0">
                  <a:solidFill>
                    <a:srgbClr val="FFFFFF"/>
                  </a:solidFill>
                </a:rPr>
                <a:t> w</a:t>
              </a:r>
              <a:endParaRPr lang="en-US" altLang="sv-SE" sz="1400" b="0" kern="0" dirty="0">
                <a:solidFill>
                  <a:srgbClr val="FFFFFF"/>
                </a:solidFill>
              </a:endParaRPr>
            </a:p>
          </p:txBody>
        </p:sp>
        <p:sp>
          <p:nvSpPr>
            <p:cNvPr id="13" name="Rectangle 28"/>
            <p:cNvSpPr>
              <a:spLocks noChangeArrowheads="1"/>
            </p:cNvSpPr>
            <p:nvPr/>
          </p:nvSpPr>
          <p:spPr bwMode="auto">
            <a:xfrm>
              <a:off x="2814364" y="3342158"/>
              <a:ext cx="2949527" cy="1417638"/>
            </a:xfrm>
            <a:prstGeom prst="rect">
              <a:avLst/>
            </a:prstGeom>
            <a:solidFill>
              <a:srgbClr val="217B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altLang="sv-SE" sz="1400" b="0" kern="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5" name="Rectangle 40"/>
            <p:cNvSpPr>
              <a:spLocks noChangeArrowheads="1"/>
            </p:cNvSpPr>
            <p:nvPr/>
          </p:nvSpPr>
          <p:spPr bwMode="auto">
            <a:xfrm>
              <a:off x="6746875" y="3317875"/>
              <a:ext cx="1547813" cy="1428750"/>
            </a:xfrm>
            <a:prstGeom prst="rect">
              <a:avLst/>
            </a:prstGeom>
            <a:solidFill>
              <a:srgbClr val="217B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altLang="sv-SE" sz="1400" b="0" kern="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7" name="Rectangle 46"/>
            <p:cNvSpPr>
              <a:spLocks noChangeArrowheads="1"/>
            </p:cNvSpPr>
            <p:nvPr/>
          </p:nvSpPr>
          <p:spPr bwMode="auto">
            <a:xfrm>
              <a:off x="7994650" y="3316288"/>
              <a:ext cx="287338" cy="142875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altLang="sv-SE" sz="1400" b="0" kern="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8" name="Text Box 47"/>
            <p:cNvSpPr txBox="1">
              <a:spLocks noChangeArrowheads="1"/>
            </p:cNvSpPr>
            <p:nvPr/>
          </p:nvSpPr>
          <p:spPr bwMode="auto">
            <a:xfrm>
              <a:off x="7969250" y="3789363"/>
              <a:ext cx="320675" cy="523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sv-SE" sz="1400" b="0" kern="0" dirty="0">
                  <a:solidFill>
                    <a:srgbClr val="FFFFFF"/>
                  </a:solidFill>
                </a:rPr>
                <a:t>2w</a:t>
              </a:r>
            </a:p>
          </p:txBody>
        </p:sp>
        <p:sp>
          <p:nvSpPr>
            <p:cNvPr id="19" name="Rectangle 60"/>
            <p:cNvSpPr>
              <a:spLocks noChangeArrowheads="1"/>
            </p:cNvSpPr>
            <p:nvPr/>
          </p:nvSpPr>
          <p:spPr bwMode="auto">
            <a:xfrm>
              <a:off x="8626797" y="3313113"/>
              <a:ext cx="193675" cy="142875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altLang="sv-SE" sz="1400" b="0" kern="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20" name="Text Box 61"/>
            <p:cNvSpPr txBox="1">
              <a:spLocks noChangeArrowheads="1"/>
            </p:cNvSpPr>
            <p:nvPr/>
          </p:nvSpPr>
          <p:spPr bwMode="auto">
            <a:xfrm>
              <a:off x="8571805" y="3795713"/>
              <a:ext cx="320675" cy="523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sv-SE" sz="1400" b="0" kern="0" dirty="0">
                  <a:solidFill>
                    <a:srgbClr val="FFFFFF"/>
                  </a:solidFill>
                </a:rPr>
                <a:t>1w</a:t>
              </a:r>
            </a:p>
          </p:txBody>
        </p:sp>
        <p:sp>
          <p:nvSpPr>
            <p:cNvPr id="21" name="Rectangle 63"/>
            <p:cNvSpPr>
              <a:spLocks noChangeArrowheads="1"/>
            </p:cNvSpPr>
            <p:nvPr/>
          </p:nvSpPr>
          <p:spPr bwMode="auto">
            <a:xfrm>
              <a:off x="5796136" y="3319463"/>
              <a:ext cx="296863" cy="142875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altLang="sv-SE" sz="1400" b="0" kern="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22" name="Text Box 64"/>
            <p:cNvSpPr txBox="1">
              <a:spLocks noChangeArrowheads="1"/>
            </p:cNvSpPr>
            <p:nvPr/>
          </p:nvSpPr>
          <p:spPr bwMode="auto">
            <a:xfrm>
              <a:off x="6084168" y="3821113"/>
              <a:ext cx="320675" cy="523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sv-SE" sz="1400" b="0" kern="0" dirty="0">
                  <a:solidFill>
                    <a:srgbClr val="FFFFFF"/>
                  </a:solidFill>
                </a:rPr>
                <a:t>2w</a:t>
              </a:r>
            </a:p>
          </p:txBody>
        </p:sp>
        <p:sp>
          <p:nvSpPr>
            <p:cNvPr id="24" name="Text Box 67"/>
            <p:cNvSpPr txBox="1">
              <a:spLocks noChangeArrowheads="1"/>
            </p:cNvSpPr>
            <p:nvPr/>
          </p:nvSpPr>
          <p:spPr bwMode="auto">
            <a:xfrm>
              <a:off x="5796136" y="3821113"/>
              <a:ext cx="320675" cy="523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sv-SE" sz="1400" b="0" kern="0" dirty="0">
                  <a:solidFill>
                    <a:srgbClr val="FFFFFF"/>
                  </a:solidFill>
                </a:rPr>
                <a:t>2w</a:t>
              </a:r>
            </a:p>
          </p:txBody>
        </p:sp>
        <p:sp>
          <p:nvSpPr>
            <p:cNvPr id="25" name="Rectangle 70"/>
            <p:cNvSpPr>
              <a:spLocks noChangeArrowheads="1"/>
            </p:cNvSpPr>
            <p:nvPr/>
          </p:nvSpPr>
          <p:spPr bwMode="auto">
            <a:xfrm>
              <a:off x="365125" y="3336925"/>
              <a:ext cx="287338" cy="141763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altLang="sv-SE" sz="1400" b="0" kern="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26" name="Text Box 71"/>
            <p:cNvSpPr txBox="1">
              <a:spLocks noChangeArrowheads="1"/>
            </p:cNvSpPr>
            <p:nvPr/>
          </p:nvSpPr>
          <p:spPr bwMode="auto">
            <a:xfrm>
              <a:off x="346075" y="3827463"/>
              <a:ext cx="320675" cy="523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sv-SE" sz="1400" b="0" kern="0" dirty="0">
                  <a:solidFill>
                    <a:srgbClr val="FFFFFF"/>
                  </a:solidFill>
                </a:rPr>
                <a:t>3w</a:t>
              </a:r>
            </a:p>
          </p:txBody>
        </p:sp>
        <p:sp>
          <p:nvSpPr>
            <p:cNvPr id="27" name="Rectangle 73"/>
            <p:cNvSpPr>
              <a:spLocks noChangeArrowheads="1"/>
            </p:cNvSpPr>
            <p:nvPr/>
          </p:nvSpPr>
          <p:spPr bwMode="auto">
            <a:xfrm>
              <a:off x="2606675" y="3322638"/>
              <a:ext cx="144463" cy="142875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altLang="sv-SE" sz="1400" b="0" kern="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28" name="Rectangle 74"/>
            <p:cNvSpPr>
              <a:spLocks noChangeArrowheads="1"/>
            </p:cNvSpPr>
            <p:nvPr/>
          </p:nvSpPr>
          <p:spPr bwMode="auto">
            <a:xfrm>
              <a:off x="2536825" y="3825875"/>
              <a:ext cx="287338" cy="523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sv-SE" sz="1400" b="0" kern="0" dirty="0">
                  <a:solidFill>
                    <a:srgbClr val="FFFFFF"/>
                  </a:solidFill>
                </a:rPr>
                <a:t>2d</a:t>
              </a:r>
            </a:p>
          </p:txBody>
        </p:sp>
        <p:sp>
          <p:nvSpPr>
            <p:cNvPr id="32" name="Striped Right Arrow 31"/>
            <p:cNvSpPr/>
            <p:nvPr/>
          </p:nvSpPr>
          <p:spPr bwMode="auto">
            <a:xfrm>
              <a:off x="22225" y="3673475"/>
              <a:ext cx="387350" cy="885825"/>
            </a:xfrm>
            <a:prstGeom prst="stripedRightArrow">
              <a:avLst>
                <a:gd name="adj1" fmla="val 50000"/>
                <a:gd name="adj2" fmla="val 55291"/>
              </a:avLst>
            </a:prstGeom>
            <a:solidFill>
              <a:srgbClr val="FF9900"/>
            </a:solidFill>
            <a:ln w="25400" cap="flat" cmpd="sng" algn="ctr">
              <a:solidFill>
                <a:srgbClr val="FF9900">
                  <a:shade val="50000"/>
                </a:srgbClr>
              </a:solidFill>
              <a:prstDash val="solid"/>
            </a:ln>
            <a:effectLst/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400" b="0" kern="0" dirty="0"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  <p:sp>
          <p:nvSpPr>
            <p:cNvPr id="33" name="TextBox 62"/>
            <p:cNvSpPr txBox="1">
              <a:spLocks noChangeArrowheads="1"/>
            </p:cNvSpPr>
            <p:nvPr/>
          </p:nvSpPr>
          <p:spPr bwMode="auto">
            <a:xfrm>
              <a:off x="20638" y="3949700"/>
              <a:ext cx="425450" cy="3079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sv-SE" sz="1400" kern="0" dirty="0">
                  <a:solidFill>
                    <a:sysClr val="windowText" lastClr="000000"/>
                  </a:solidFill>
                </a:rPr>
                <a:t>SP</a:t>
              </a:r>
            </a:p>
          </p:txBody>
        </p:sp>
        <p:cxnSp>
          <p:nvCxnSpPr>
            <p:cNvPr id="34" name="Straight Connector 74"/>
            <p:cNvCxnSpPr>
              <a:cxnSpLocks noChangeShapeType="1"/>
            </p:cNvCxnSpPr>
            <p:nvPr/>
          </p:nvCxnSpPr>
          <p:spPr bwMode="auto">
            <a:xfrm>
              <a:off x="368300" y="3270250"/>
              <a:ext cx="287338" cy="0"/>
            </a:xfrm>
            <a:prstGeom prst="line">
              <a:avLst/>
            </a:prstGeom>
            <a:noFill/>
            <a:ln w="38100" algn="ctr">
              <a:solidFill>
                <a:srgbClr val="0066FF"/>
              </a:solidFill>
              <a:round/>
              <a:headEnd/>
              <a:tailEnd/>
            </a:ln>
          </p:spPr>
        </p:cxnSp>
        <p:cxnSp>
          <p:nvCxnSpPr>
            <p:cNvPr id="35" name="Straight Connector 76"/>
            <p:cNvCxnSpPr>
              <a:cxnSpLocks noChangeShapeType="1"/>
            </p:cNvCxnSpPr>
            <p:nvPr/>
          </p:nvCxnSpPr>
          <p:spPr bwMode="auto">
            <a:xfrm>
              <a:off x="1789113" y="3259138"/>
              <a:ext cx="393700" cy="0"/>
            </a:xfrm>
            <a:prstGeom prst="line">
              <a:avLst/>
            </a:prstGeom>
            <a:noFill/>
            <a:ln w="38100" algn="ctr">
              <a:solidFill>
                <a:srgbClr val="0066FF"/>
              </a:solidFill>
              <a:round/>
              <a:headEnd/>
              <a:tailEnd/>
            </a:ln>
          </p:spPr>
        </p:cxnSp>
        <p:cxnSp>
          <p:nvCxnSpPr>
            <p:cNvPr id="36" name="Straight Connector 77"/>
            <p:cNvCxnSpPr>
              <a:cxnSpLocks noChangeShapeType="1"/>
            </p:cNvCxnSpPr>
            <p:nvPr/>
          </p:nvCxnSpPr>
          <p:spPr bwMode="auto">
            <a:xfrm>
              <a:off x="2211388" y="4800600"/>
              <a:ext cx="360362" cy="0"/>
            </a:xfrm>
            <a:prstGeom prst="line">
              <a:avLst/>
            </a:prstGeom>
            <a:noFill/>
            <a:ln w="38100" algn="ctr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37" name="Straight Connector 78"/>
            <p:cNvCxnSpPr>
              <a:cxnSpLocks noChangeShapeType="1"/>
            </p:cNvCxnSpPr>
            <p:nvPr/>
          </p:nvCxnSpPr>
          <p:spPr bwMode="auto">
            <a:xfrm>
              <a:off x="5796831" y="3275013"/>
              <a:ext cx="287337" cy="0"/>
            </a:xfrm>
            <a:prstGeom prst="line">
              <a:avLst/>
            </a:prstGeom>
            <a:noFill/>
            <a:ln w="38100" algn="ctr">
              <a:solidFill>
                <a:srgbClr val="0066FF"/>
              </a:solidFill>
              <a:round/>
              <a:headEnd/>
              <a:tailEnd/>
            </a:ln>
          </p:spPr>
        </p:cxnSp>
        <p:cxnSp>
          <p:nvCxnSpPr>
            <p:cNvPr id="38" name="Straight Connector 79"/>
            <p:cNvCxnSpPr>
              <a:cxnSpLocks noChangeShapeType="1"/>
            </p:cNvCxnSpPr>
            <p:nvPr/>
          </p:nvCxnSpPr>
          <p:spPr bwMode="auto">
            <a:xfrm>
              <a:off x="8317110" y="4786313"/>
              <a:ext cx="287338" cy="0"/>
            </a:xfrm>
            <a:prstGeom prst="line">
              <a:avLst/>
            </a:prstGeom>
            <a:noFill/>
            <a:ln w="38100" algn="ctr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41" name="Straight Connector 82"/>
            <p:cNvCxnSpPr>
              <a:cxnSpLocks noChangeShapeType="1"/>
            </p:cNvCxnSpPr>
            <p:nvPr/>
          </p:nvCxnSpPr>
          <p:spPr bwMode="auto">
            <a:xfrm>
              <a:off x="6084168" y="4786313"/>
              <a:ext cx="287338" cy="0"/>
            </a:xfrm>
            <a:prstGeom prst="line">
              <a:avLst/>
            </a:prstGeom>
            <a:noFill/>
            <a:ln w="38100" algn="ctr">
              <a:solidFill>
                <a:srgbClr val="FF0000"/>
              </a:solidFill>
              <a:round/>
              <a:headEnd/>
              <a:tailEnd/>
            </a:ln>
          </p:spPr>
        </p:cxnSp>
        <p:sp>
          <p:nvSpPr>
            <p:cNvPr id="43" name="TextBox 42"/>
            <p:cNvSpPr txBox="1"/>
            <p:nvPr/>
          </p:nvSpPr>
          <p:spPr>
            <a:xfrm>
              <a:off x="681341" y="3356992"/>
              <a:ext cx="1149674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200" b="1" u="sng" dirty="0" smtClean="0"/>
                <a:t>Validation</a:t>
              </a:r>
            </a:p>
            <a:p>
              <a:r>
                <a:rPr lang="en-GB" sz="1200" b="1" u="sng" dirty="0" smtClean="0"/>
                <a:t>&amp; ST </a:t>
              </a:r>
            </a:p>
            <a:p>
              <a:r>
                <a:rPr lang="en-GB" sz="1200" b="1" u="sng" dirty="0" smtClean="0"/>
                <a:t>Development</a:t>
              </a:r>
              <a:endParaRPr lang="en-US" sz="1200" b="1" u="sng" dirty="0"/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6732240" y="3356992"/>
              <a:ext cx="119776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u="sng" dirty="0" smtClean="0"/>
                <a:t>Ratification</a:t>
              </a:r>
              <a:endParaRPr lang="en-US" sz="1600" u="sng" dirty="0"/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3532170" y="3356992"/>
              <a:ext cx="147187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u="sng" dirty="0" smtClean="0"/>
                <a:t>Development</a:t>
              </a:r>
              <a:endParaRPr lang="en-US" sz="1600" u="sng" dirty="0"/>
            </a:p>
          </p:txBody>
        </p:sp>
      </p:grpSp>
      <p:sp>
        <p:nvSpPr>
          <p:cNvPr id="48" name="TextBox 65"/>
          <p:cNvSpPr txBox="1">
            <a:spLocks noChangeArrowheads="1"/>
          </p:cNvSpPr>
          <p:nvPr/>
        </p:nvSpPr>
        <p:spPr bwMode="auto">
          <a:xfrm>
            <a:off x="6707188" y="6091842"/>
            <a:ext cx="2555875" cy="13696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rgbClr val="001A6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3200" b="1">
                <a:solidFill>
                  <a:srgbClr val="001A6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3200" b="1">
                <a:solidFill>
                  <a:srgbClr val="001A6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3200" b="1">
                <a:solidFill>
                  <a:srgbClr val="001A6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3200" b="1">
                <a:solidFill>
                  <a:srgbClr val="001A6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1A6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1A6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1A6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1A6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sv-SE" sz="1100" dirty="0"/>
              <a:t>Legend</a:t>
            </a:r>
          </a:p>
          <a:p>
            <a:pPr eaLnBrk="1" hangingPunct="1"/>
            <a:r>
              <a:rPr lang="en-US" altLang="sv-SE" sz="1000" u="sng" dirty="0">
                <a:solidFill>
                  <a:srgbClr val="FF0000"/>
                </a:solidFill>
              </a:rPr>
              <a:t>_____</a:t>
            </a:r>
            <a:r>
              <a:rPr lang="en-US" altLang="sv-SE" sz="1000" dirty="0" smtClean="0">
                <a:solidFill>
                  <a:srgbClr val="FF0000"/>
                </a:solidFill>
              </a:rPr>
              <a:t>NSO </a:t>
            </a:r>
            <a:r>
              <a:rPr lang="en-US" altLang="sv-SE" sz="1000" dirty="0">
                <a:solidFill>
                  <a:srgbClr val="FF0000"/>
                </a:solidFill>
              </a:rPr>
              <a:t>to </a:t>
            </a:r>
            <a:r>
              <a:rPr lang="en-US" altLang="sv-SE" sz="1000" dirty="0" smtClean="0">
                <a:solidFill>
                  <a:srgbClr val="FF0000"/>
                </a:solidFill>
              </a:rPr>
              <a:t>liaise, advice, support</a:t>
            </a:r>
            <a:endParaRPr lang="en-US" altLang="sv-SE" sz="1000" dirty="0">
              <a:solidFill>
                <a:srgbClr val="FF0000"/>
              </a:solidFill>
            </a:endParaRPr>
          </a:p>
          <a:p>
            <a:pPr eaLnBrk="1" hangingPunct="1"/>
            <a:r>
              <a:rPr lang="en-US" altLang="sv-SE" sz="1000" dirty="0">
                <a:solidFill>
                  <a:srgbClr val="217BFF"/>
                </a:solidFill>
              </a:rPr>
              <a:t>_____Nations/SCs to </a:t>
            </a:r>
            <a:r>
              <a:rPr lang="en-US" altLang="sv-SE" sz="1000" dirty="0" smtClean="0">
                <a:solidFill>
                  <a:srgbClr val="217BFF"/>
                </a:solidFill>
              </a:rPr>
              <a:t>contribute</a:t>
            </a:r>
            <a:endParaRPr lang="en-US" altLang="sv-SE" sz="1000" dirty="0">
              <a:solidFill>
                <a:srgbClr val="217BFF"/>
              </a:solidFill>
            </a:endParaRPr>
          </a:p>
          <a:p>
            <a:pPr eaLnBrk="1" hangingPunct="1"/>
            <a:endParaRPr lang="en-US" altLang="sv-SE" sz="1000" dirty="0">
              <a:solidFill>
                <a:srgbClr val="FF0000"/>
              </a:solidFill>
            </a:endParaRPr>
          </a:p>
          <a:p>
            <a:pPr eaLnBrk="1" hangingPunct="1"/>
            <a:endParaRPr lang="en-US" altLang="sv-SE" sz="1000" dirty="0">
              <a:solidFill>
                <a:srgbClr val="FF0000"/>
              </a:solidFill>
            </a:endParaRPr>
          </a:p>
          <a:p>
            <a:pPr eaLnBrk="1" hangingPunct="1"/>
            <a:endParaRPr lang="en-US" altLang="sv-SE" dirty="0"/>
          </a:p>
        </p:txBody>
      </p:sp>
      <p:sp>
        <p:nvSpPr>
          <p:cNvPr id="46" name="AutoShape 9"/>
          <p:cNvSpPr>
            <a:spLocks/>
          </p:cNvSpPr>
          <p:nvPr/>
        </p:nvSpPr>
        <p:spPr bwMode="auto">
          <a:xfrm>
            <a:off x="474692" y="5049288"/>
            <a:ext cx="1441450" cy="971999"/>
          </a:xfrm>
          <a:prstGeom prst="accentBorderCallout2">
            <a:avLst>
              <a:gd name="adj1" fmla="val -49343"/>
              <a:gd name="adj2" fmla="val -1949"/>
              <a:gd name="adj3" fmla="val -3796"/>
              <a:gd name="adj4" fmla="val -1185"/>
              <a:gd name="adj5" fmla="val -977"/>
              <a:gd name="adj6" fmla="val 551"/>
            </a:avLst>
          </a:prstGeom>
          <a:solidFill>
            <a:srgbClr val="FF0000"/>
          </a:solidFill>
          <a:ln w="9525" cap="rnd">
            <a:noFill/>
            <a:prstDash val="solid"/>
            <a:miter lim="800000"/>
            <a:headEnd/>
            <a:tailEnd/>
          </a:ln>
        </p:spPr>
        <p:txBody>
          <a:bodyPr/>
          <a:lstStyle>
            <a:lvl1pPr eaLnBrk="0" hangingPunct="0">
              <a:defRPr sz="3200" b="1">
                <a:solidFill>
                  <a:srgbClr val="001A6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3200" b="1">
                <a:solidFill>
                  <a:srgbClr val="001A6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3200" b="1">
                <a:solidFill>
                  <a:srgbClr val="001A6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3200" b="1">
                <a:solidFill>
                  <a:srgbClr val="001A6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3200" b="1">
                <a:solidFill>
                  <a:srgbClr val="001A6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1A6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1A6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1A6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1A6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sv-SE" sz="900" u="sng" dirty="0">
                <a:solidFill>
                  <a:srgbClr val="FFFFFF"/>
                </a:solidFill>
              </a:rPr>
              <a:t>SP </a:t>
            </a:r>
            <a:r>
              <a:rPr lang="en-US" altLang="sv-SE" sz="900" u="sng" dirty="0" smtClean="0">
                <a:solidFill>
                  <a:srgbClr val="FFFFFF"/>
                </a:solidFill>
              </a:rPr>
              <a:t>finalization, SI preparation and distribution:</a:t>
            </a:r>
            <a:r>
              <a:rPr lang="en-US" altLang="sv-SE" sz="900" dirty="0" smtClean="0">
                <a:solidFill>
                  <a:srgbClr val="FFFFFF"/>
                </a:solidFill>
              </a:rPr>
              <a:t> NSO </a:t>
            </a:r>
            <a:r>
              <a:rPr lang="en-US" altLang="sv-SE" sz="900" dirty="0">
                <a:solidFill>
                  <a:srgbClr val="FFFFFF"/>
                </a:solidFill>
              </a:rPr>
              <a:t>to check format/ content, advice, liaise and submit to </a:t>
            </a:r>
            <a:r>
              <a:rPr lang="en-US" altLang="sv-SE" sz="900" dirty="0" smtClean="0">
                <a:solidFill>
                  <a:srgbClr val="FFFFFF"/>
                </a:solidFill>
              </a:rPr>
              <a:t>SCs/Nations</a:t>
            </a:r>
            <a:endParaRPr lang="en-US" altLang="sv-SE" sz="900" dirty="0">
              <a:solidFill>
                <a:srgbClr val="FFFFFF"/>
              </a:solidFill>
            </a:endParaRPr>
          </a:p>
        </p:txBody>
      </p:sp>
      <p:cxnSp>
        <p:nvCxnSpPr>
          <p:cNvPr id="49" name="Straight Arrow Connector 48"/>
          <p:cNvCxnSpPr/>
          <p:nvPr/>
        </p:nvCxnSpPr>
        <p:spPr>
          <a:xfrm flipH="1" flipV="1">
            <a:off x="539552" y="4797152"/>
            <a:ext cx="216743" cy="228207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AutoShape 11"/>
          <p:cNvSpPr>
            <a:spLocks/>
          </p:cNvSpPr>
          <p:nvPr/>
        </p:nvSpPr>
        <p:spPr bwMode="auto">
          <a:xfrm rot="10800000">
            <a:off x="1043609" y="2060848"/>
            <a:ext cx="1022350" cy="977900"/>
          </a:xfrm>
          <a:prstGeom prst="accentBorderCallout2">
            <a:avLst>
              <a:gd name="adj1" fmla="val 56162"/>
              <a:gd name="adj2" fmla="val 108329"/>
              <a:gd name="adj3" fmla="val 53704"/>
              <a:gd name="adj4" fmla="val 121463"/>
              <a:gd name="adj5" fmla="val -72134"/>
              <a:gd name="adj6" fmla="val 121898"/>
            </a:avLst>
          </a:prstGeom>
          <a:solidFill>
            <a:srgbClr val="0066FF"/>
          </a:solidFill>
          <a:ln w="9525" cap="rnd">
            <a:noFill/>
            <a:prstDash val="sysDot"/>
            <a:miter lim="800000"/>
            <a:headEnd/>
            <a:tailEnd/>
          </a:ln>
        </p:spPr>
        <p:txBody>
          <a:bodyPr rot="10800000"/>
          <a:lstStyle>
            <a:lvl1pPr eaLnBrk="0" hangingPunct="0">
              <a:defRPr sz="3200" b="1">
                <a:solidFill>
                  <a:srgbClr val="001A6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3200" b="1">
                <a:solidFill>
                  <a:srgbClr val="001A6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3200" b="1">
                <a:solidFill>
                  <a:srgbClr val="001A6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3200" b="1">
                <a:solidFill>
                  <a:srgbClr val="001A6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3200" b="1">
                <a:solidFill>
                  <a:srgbClr val="001A6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1A6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1A6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1A6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1A6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sv-SE" sz="900" u="sng" dirty="0">
                <a:solidFill>
                  <a:srgbClr val="FFFFFF"/>
                </a:solidFill>
              </a:rPr>
              <a:t>SP </a:t>
            </a:r>
            <a:r>
              <a:rPr lang="en-US" altLang="sv-SE" sz="900" u="sng" dirty="0" smtClean="0">
                <a:solidFill>
                  <a:srgbClr val="FFFFFF"/>
                </a:solidFill>
              </a:rPr>
              <a:t>analysis /assessment:</a:t>
            </a:r>
            <a:endParaRPr lang="en-US" altLang="sv-SE" sz="900" u="sng" dirty="0">
              <a:solidFill>
                <a:srgbClr val="FFFFFF"/>
              </a:solidFill>
            </a:endParaRPr>
          </a:p>
          <a:p>
            <a:pPr eaLnBrk="1" hangingPunct="1"/>
            <a:r>
              <a:rPr lang="en-US" altLang="sv-SE" sz="900" dirty="0">
                <a:solidFill>
                  <a:srgbClr val="FFFFFF"/>
                </a:solidFill>
              </a:rPr>
              <a:t>Nations/SCs to analyze and respond to SP inquiry</a:t>
            </a:r>
          </a:p>
        </p:txBody>
      </p:sp>
      <p:cxnSp>
        <p:nvCxnSpPr>
          <p:cNvPr id="53" name="Straight Arrow Connector 52"/>
          <p:cNvCxnSpPr/>
          <p:nvPr/>
        </p:nvCxnSpPr>
        <p:spPr>
          <a:xfrm flipH="1">
            <a:off x="1031974" y="3100366"/>
            <a:ext cx="227658" cy="184618"/>
          </a:xfrm>
          <a:prstGeom prst="straightConnector1">
            <a:avLst/>
          </a:prstGeom>
          <a:ln w="28575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AutoShape 87"/>
          <p:cNvSpPr>
            <a:spLocks/>
          </p:cNvSpPr>
          <p:nvPr/>
        </p:nvSpPr>
        <p:spPr bwMode="auto">
          <a:xfrm>
            <a:off x="2195736" y="5619899"/>
            <a:ext cx="1811337" cy="833437"/>
          </a:xfrm>
          <a:prstGeom prst="accentBorderCallout2">
            <a:avLst>
              <a:gd name="adj1" fmla="val 16912"/>
              <a:gd name="adj2" fmla="val -2884"/>
              <a:gd name="adj3" fmla="val 16912"/>
              <a:gd name="adj4" fmla="val -10435"/>
              <a:gd name="adj5" fmla="val -137514"/>
              <a:gd name="adj6" fmla="val -10241"/>
            </a:avLst>
          </a:prstGeom>
          <a:solidFill>
            <a:srgbClr val="FF0000"/>
          </a:solidFill>
          <a:ln w="9525" cap="rnd">
            <a:noFill/>
            <a:prstDash val="sysDot"/>
            <a:miter lim="800000"/>
            <a:headEnd/>
            <a:tailEnd/>
          </a:ln>
        </p:spPr>
        <p:txBody>
          <a:bodyPr/>
          <a:lstStyle>
            <a:lvl1pPr eaLnBrk="0" hangingPunct="0">
              <a:defRPr sz="3200" b="1">
                <a:solidFill>
                  <a:srgbClr val="001A6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3200" b="1">
                <a:solidFill>
                  <a:srgbClr val="001A6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3200" b="1">
                <a:solidFill>
                  <a:srgbClr val="001A6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3200" b="1">
                <a:solidFill>
                  <a:srgbClr val="001A6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3200" b="1">
                <a:solidFill>
                  <a:srgbClr val="001A6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1A6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1A6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1A6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1A6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sv-SE" sz="900" u="sng" dirty="0" smtClean="0">
                <a:solidFill>
                  <a:srgbClr val="FFFFFF"/>
                </a:solidFill>
              </a:rPr>
              <a:t>Draft ST  preparation:</a:t>
            </a:r>
            <a:endParaRPr lang="en-US" altLang="sv-SE" sz="900" u="sng" dirty="0">
              <a:solidFill>
                <a:srgbClr val="FFFFFF"/>
              </a:solidFill>
            </a:endParaRPr>
          </a:p>
          <a:p>
            <a:pPr eaLnBrk="1" hangingPunct="1"/>
            <a:r>
              <a:rPr lang="en-US" altLang="sv-SE" sz="900" dirty="0">
                <a:solidFill>
                  <a:srgbClr val="FFFFFF"/>
                </a:solidFill>
              </a:rPr>
              <a:t>NSO to analyze nations/SCs responses, to develop draft ST ICW </a:t>
            </a:r>
            <a:r>
              <a:rPr lang="en-US" altLang="sv-SE" sz="900" dirty="0" smtClean="0">
                <a:solidFill>
                  <a:srgbClr val="FFFFFF"/>
                </a:solidFill>
              </a:rPr>
              <a:t>SP originators </a:t>
            </a:r>
            <a:r>
              <a:rPr lang="en-US" altLang="sv-SE" sz="900" dirty="0">
                <a:solidFill>
                  <a:srgbClr val="FFFFFF"/>
                </a:solidFill>
              </a:rPr>
              <a:t>for </a:t>
            </a:r>
            <a:r>
              <a:rPr lang="en-US" altLang="sv-SE" sz="900" dirty="0" smtClean="0">
                <a:solidFill>
                  <a:srgbClr val="FFFFFF"/>
                </a:solidFill>
              </a:rPr>
              <a:t>MCSB approval</a:t>
            </a:r>
            <a:endParaRPr lang="en-US" altLang="sv-SE" sz="900" dirty="0">
              <a:solidFill>
                <a:srgbClr val="FFFFFF"/>
              </a:solidFill>
            </a:endParaRPr>
          </a:p>
        </p:txBody>
      </p:sp>
      <p:cxnSp>
        <p:nvCxnSpPr>
          <p:cNvPr id="56" name="Straight Arrow Connector 55"/>
          <p:cNvCxnSpPr/>
          <p:nvPr/>
        </p:nvCxnSpPr>
        <p:spPr>
          <a:xfrm flipH="1" flipV="1">
            <a:off x="2051002" y="4797153"/>
            <a:ext cx="700136" cy="720079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AutoShape 17"/>
          <p:cNvSpPr>
            <a:spLocks/>
          </p:cNvSpPr>
          <p:nvPr/>
        </p:nvSpPr>
        <p:spPr bwMode="auto">
          <a:xfrm>
            <a:off x="2267744" y="1700808"/>
            <a:ext cx="1304925" cy="762000"/>
          </a:xfrm>
          <a:prstGeom prst="accentBorderCallout2">
            <a:avLst>
              <a:gd name="adj1" fmla="val 22431"/>
              <a:gd name="adj2" fmla="val -8333"/>
              <a:gd name="adj3" fmla="val 22431"/>
              <a:gd name="adj4" fmla="val -30037"/>
              <a:gd name="adj5" fmla="val 326056"/>
              <a:gd name="adj6" fmla="val -29801"/>
            </a:avLst>
          </a:prstGeom>
          <a:solidFill>
            <a:srgbClr val="0066FF"/>
          </a:solidFill>
          <a:ln w="9525" cap="rnd">
            <a:noFill/>
            <a:prstDash val="sysDot"/>
            <a:miter lim="800000"/>
            <a:headEnd/>
            <a:tailEnd/>
          </a:ln>
        </p:spPr>
        <p:txBody>
          <a:bodyPr/>
          <a:lstStyle>
            <a:lvl1pPr eaLnBrk="0" hangingPunct="0">
              <a:defRPr sz="3200" b="1">
                <a:solidFill>
                  <a:srgbClr val="001A6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3200" b="1">
                <a:solidFill>
                  <a:srgbClr val="001A6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3200" b="1">
                <a:solidFill>
                  <a:srgbClr val="001A6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3200" b="1">
                <a:solidFill>
                  <a:srgbClr val="001A6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3200" b="1">
                <a:solidFill>
                  <a:srgbClr val="001A6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1A6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1A6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1A6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1A6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sv-SE" sz="900" u="sng" dirty="0">
                <a:solidFill>
                  <a:srgbClr val="FFFFFF"/>
                </a:solidFill>
              </a:rPr>
              <a:t>ST  </a:t>
            </a:r>
            <a:r>
              <a:rPr lang="en-US" altLang="sv-SE" sz="900" u="sng" dirty="0" smtClean="0">
                <a:solidFill>
                  <a:srgbClr val="FFFFFF"/>
                </a:solidFill>
              </a:rPr>
              <a:t>approval:</a:t>
            </a:r>
            <a:endParaRPr lang="en-US" altLang="sv-SE" sz="900" u="sng" dirty="0">
              <a:solidFill>
                <a:srgbClr val="FFFFFF"/>
              </a:solidFill>
            </a:endParaRPr>
          </a:p>
          <a:p>
            <a:pPr eaLnBrk="1" hangingPunct="1"/>
            <a:r>
              <a:rPr lang="en-US" altLang="sv-SE" sz="900" dirty="0">
                <a:solidFill>
                  <a:srgbClr val="FFFFFF"/>
                </a:solidFill>
              </a:rPr>
              <a:t>Nations to approve ST via Silent Procedure or at </a:t>
            </a:r>
            <a:r>
              <a:rPr lang="en-US" altLang="sv-SE" sz="900" dirty="0" smtClean="0">
                <a:solidFill>
                  <a:srgbClr val="FFFFFF"/>
                </a:solidFill>
              </a:rPr>
              <a:t>MCSB meeting</a:t>
            </a:r>
            <a:endParaRPr lang="en-US" altLang="sv-SE" sz="900" dirty="0">
              <a:solidFill>
                <a:srgbClr val="FFFFFF"/>
              </a:solidFill>
            </a:endParaRPr>
          </a:p>
        </p:txBody>
      </p:sp>
      <p:cxnSp>
        <p:nvCxnSpPr>
          <p:cNvPr id="59" name="Straight Arrow Connector 58"/>
          <p:cNvCxnSpPr/>
          <p:nvPr/>
        </p:nvCxnSpPr>
        <p:spPr>
          <a:xfrm flipH="1">
            <a:off x="2400126" y="2564904"/>
            <a:ext cx="231949" cy="688674"/>
          </a:xfrm>
          <a:prstGeom prst="straightConnector1">
            <a:avLst/>
          </a:prstGeom>
          <a:ln w="28575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AutoShape 27"/>
          <p:cNvSpPr>
            <a:spLocks/>
          </p:cNvSpPr>
          <p:nvPr/>
        </p:nvSpPr>
        <p:spPr bwMode="auto">
          <a:xfrm>
            <a:off x="2754382" y="5025358"/>
            <a:ext cx="1097538" cy="240261"/>
          </a:xfrm>
          <a:prstGeom prst="accentBorderCallout2">
            <a:avLst>
              <a:gd name="adj1" fmla="val 37259"/>
              <a:gd name="adj2" fmla="val -1917"/>
              <a:gd name="adj3" fmla="val 37259"/>
              <a:gd name="adj4" fmla="val -11889"/>
              <a:gd name="adj5" fmla="val -61509"/>
              <a:gd name="adj6" fmla="val -11407"/>
            </a:avLst>
          </a:prstGeom>
          <a:solidFill>
            <a:srgbClr val="FF0000"/>
          </a:solidFill>
          <a:ln w="9525" cap="rnd">
            <a:noFill/>
            <a:prstDash val="sysDot"/>
            <a:miter lim="800000"/>
            <a:headEnd/>
            <a:tailEnd/>
          </a:ln>
        </p:spPr>
        <p:txBody>
          <a:bodyPr/>
          <a:lstStyle>
            <a:lvl1pPr eaLnBrk="0" hangingPunct="0">
              <a:defRPr sz="3200" b="1">
                <a:solidFill>
                  <a:srgbClr val="001A6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3200" b="1">
                <a:solidFill>
                  <a:srgbClr val="001A6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3200" b="1">
                <a:solidFill>
                  <a:srgbClr val="001A6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3200" b="1">
                <a:solidFill>
                  <a:srgbClr val="001A6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3200" b="1">
                <a:solidFill>
                  <a:srgbClr val="001A6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1A6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1A6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1A6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1A6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sv-SE" sz="900" u="sng" dirty="0">
                <a:solidFill>
                  <a:srgbClr val="FFFFFF"/>
                </a:solidFill>
              </a:rPr>
              <a:t>ST </a:t>
            </a:r>
            <a:r>
              <a:rPr lang="en-US" altLang="sv-SE" sz="900" u="sng" dirty="0" smtClean="0">
                <a:solidFill>
                  <a:srgbClr val="FFFFFF"/>
                </a:solidFill>
              </a:rPr>
              <a:t>distribution </a:t>
            </a:r>
            <a:endParaRPr lang="en-US" altLang="sv-SE" sz="900" u="sng" dirty="0">
              <a:solidFill>
                <a:srgbClr val="FFFFFF"/>
              </a:solidFill>
            </a:endParaRPr>
          </a:p>
          <a:p>
            <a:pPr eaLnBrk="1" hangingPunct="1"/>
            <a:endParaRPr lang="en-US" altLang="sv-SE" sz="800" u="sng" dirty="0">
              <a:solidFill>
                <a:srgbClr val="FFFFFF"/>
              </a:solidFill>
            </a:endParaRPr>
          </a:p>
        </p:txBody>
      </p:sp>
      <p:cxnSp>
        <p:nvCxnSpPr>
          <p:cNvPr id="62" name="Straight Arrow Connector 61"/>
          <p:cNvCxnSpPr/>
          <p:nvPr/>
        </p:nvCxnSpPr>
        <p:spPr>
          <a:xfrm flipH="1" flipV="1">
            <a:off x="2699073" y="4797152"/>
            <a:ext cx="216743" cy="228207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AutoShape 88"/>
          <p:cNvSpPr>
            <a:spLocks/>
          </p:cNvSpPr>
          <p:nvPr/>
        </p:nvSpPr>
        <p:spPr bwMode="auto">
          <a:xfrm rot="10800000">
            <a:off x="3491880" y="2492896"/>
            <a:ext cx="1952625" cy="563562"/>
          </a:xfrm>
          <a:prstGeom prst="accentBorderCallout2">
            <a:avLst>
              <a:gd name="adj1" fmla="val 82130"/>
              <a:gd name="adj2" fmla="val 103778"/>
              <a:gd name="adj3" fmla="val 82130"/>
              <a:gd name="adj4" fmla="val 112125"/>
              <a:gd name="adj5" fmla="val -162227"/>
              <a:gd name="adj6" fmla="val 111630"/>
            </a:avLst>
          </a:prstGeom>
          <a:solidFill>
            <a:srgbClr val="0066FF"/>
          </a:solidFill>
          <a:ln w="9525" cap="rnd">
            <a:noFill/>
            <a:prstDash val="sysDot"/>
            <a:miter lim="800000"/>
            <a:headEnd/>
            <a:tailEnd/>
          </a:ln>
        </p:spPr>
        <p:txBody>
          <a:bodyPr rot="10800000"/>
          <a:lstStyle>
            <a:lvl1pPr eaLnBrk="0" hangingPunct="0">
              <a:defRPr sz="3200" b="1">
                <a:solidFill>
                  <a:srgbClr val="001A6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3200" b="1">
                <a:solidFill>
                  <a:srgbClr val="001A6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3200" b="1">
                <a:solidFill>
                  <a:srgbClr val="001A6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3200" b="1">
                <a:solidFill>
                  <a:srgbClr val="001A6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3200" b="1">
                <a:solidFill>
                  <a:srgbClr val="001A6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1A6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1A6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1A6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1A6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sv-SE" sz="800" u="sng" dirty="0" smtClean="0">
                <a:solidFill>
                  <a:srgbClr val="FFFFFF"/>
                </a:solidFill>
              </a:rPr>
              <a:t>Development:</a:t>
            </a:r>
            <a:endParaRPr lang="en-US" altLang="sv-SE" sz="800" u="sng" dirty="0">
              <a:solidFill>
                <a:srgbClr val="FFFFFF"/>
              </a:solidFill>
            </a:endParaRPr>
          </a:p>
          <a:p>
            <a:pPr eaLnBrk="1" hangingPunct="1"/>
            <a:r>
              <a:rPr lang="en-US" altLang="sv-SE" sz="800" dirty="0">
                <a:solidFill>
                  <a:srgbClr val="FFFFFF"/>
                </a:solidFill>
              </a:rPr>
              <a:t>WG/Custodian (Nations/SCs) to develop </a:t>
            </a:r>
            <a:r>
              <a:rPr lang="en-US" altLang="sv-SE" sz="800" dirty="0" smtClean="0">
                <a:solidFill>
                  <a:srgbClr val="FFFFFF"/>
                </a:solidFill>
              </a:rPr>
              <a:t>FD and RD (draft standard </a:t>
            </a:r>
            <a:r>
              <a:rPr lang="en-US" altLang="sv-SE" sz="800" dirty="0">
                <a:solidFill>
                  <a:srgbClr val="FFFFFF"/>
                </a:solidFill>
              </a:rPr>
              <a:t>and </a:t>
            </a:r>
            <a:r>
              <a:rPr lang="en-US" altLang="sv-SE" sz="800" dirty="0" smtClean="0">
                <a:solidFill>
                  <a:srgbClr val="FFFFFF"/>
                </a:solidFill>
              </a:rPr>
              <a:t>cover);  submit to NSO</a:t>
            </a:r>
            <a:endParaRPr lang="en-US" altLang="sv-SE" sz="800" dirty="0">
              <a:solidFill>
                <a:srgbClr val="FFFFFF"/>
              </a:solidFill>
            </a:endParaRPr>
          </a:p>
        </p:txBody>
      </p:sp>
      <p:cxnSp>
        <p:nvCxnSpPr>
          <p:cNvPr id="64" name="Straight Arrow Connector 63"/>
          <p:cNvCxnSpPr/>
          <p:nvPr/>
        </p:nvCxnSpPr>
        <p:spPr>
          <a:xfrm flipH="1">
            <a:off x="4162059" y="3096293"/>
            <a:ext cx="227658" cy="184618"/>
          </a:xfrm>
          <a:prstGeom prst="straightConnector1">
            <a:avLst/>
          </a:prstGeom>
          <a:ln w="28575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AutoShape 90"/>
          <p:cNvSpPr>
            <a:spLocks/>
          </p:cNvSpPr>
          <p:nvPr/>
        </p:nvSpPr>
        <p:spPr bwMode="auto">
          <a:xfrm>
            <a:off x="4067944" y="5301208"/>
            <a:ext cx="1762547" cy="642237"/>
          </a:xfrm>
          <a:prstGeom prst="accentBorderCallout2">
            <a:avLst>
              <a:gd name="adj1" fmla="val 14782"/>
              <a:gd name="adj2" fmla="val 101074"/>
              <a:gd name="adj3" fmla="val 14782"/>
              <a:gd name="adj4" fmla="val 115176"/>
              <a:gd name="adj5" fmla="val -31537"/>
              <a:gd name="adj6" fmla="val 114917"/>
            </a:avLst>
          </a:prstGeom>
          <a:solidFill>
            <a:srgbClr val="FF0000"/>
          </a:solidFill>
          <a:ln w="9525" cap="rnd">
            <a:noFill/>
            <a:prstDash val="sysDot"/>
            <a:miter lim="800000"/>
            <a:headEnd/>
            <a:tailEnd/>
          </a:ln>
        </p:spPr>
        <p:txBody>
          <a:bodyPr/>
          <a:lstStyle>
            <a:lvl1pPr eaLnBrk="0" hangingPunct="0">
              <a:defRPr sz="3200" b="1">
                <a:solidFill>
                  <a:srgbClr val="001A6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3200" b="1">
                <a:solidFill>
                  <a:srgbClr val="001A6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3200" b="1">
                <a:solidFill>
                  <a:srgbClr val="001A6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3200" b="1">
                <a:solidFill>
                  <a:srgbClr val="001A6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3200" b="1">
                <a:solidFill>
                  <a:srgbClr val="001A6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1A6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1A6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1A6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1A6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sv-SE" sz="900" u="sng" dirty="0" smtClean="0">
                <a:solidFill>
                  <a:srgbClr val="FFFFFF"/>
                </a:solidFill>
              </a:rPr>
              <a:t>Compliance check</a:t>
            </a:r>
            <a:r>
              <a:rPr lang="en-US" altLang="sv-SE" sz="900" dirty="0" smtClean="0">
                <a:solidFill>
                  <a:srgbClr val="FFFFFF"/>
                </a:solidFill>
              </a:rPr>
              <a:t> of FD and RD with guidance in ST and AAP-03; development of recommendation to TA/DTA </a:t>
            </a:r>
            <a:endParaRPr lang="en-US" altLang="sv-SE" sz="900" dirty="0">
              <a:solidFill>
                <a:srgbClr val="FFFFFF"/>
              </a:solidFill>
            </a:endParaRPr>
          </a:p>
        </p:txBody>
      </p:sp>
      <p:cxnSp>
        <p:nvCxnSpPr>
          <p:cNvPr id="66" name="Straight Arrow Connector 65"/>
          <p:cNvCxnSpPr/>
          <p:nvPr/>
        </p:nvCxnSpPr>
        <p:spPr>
          <a:xfrm flipV="1">
            <a:off x="5652120" y="4833938"/>
            <a:ext cx="288031" cy="395263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AutoShape 90"/>
          <p:cNvSpPr>
            <a:spLocks/>
          </p:cNvSpPr>
          <p:nvPr/>
        </p:nvSpPr>
        <p:spPr bwMode="auto">
          <a:xfrm>
            <a:off x="5076056" y="1196752"/>
            <a:ext cx="1582737" cy="1183952"/>
          </a:xfrm>
          <a:prstGeom prst="accentBorderCallout2">
            <a:avLst>
              <a:gd name="adj1" fmla="val 14782"/>
              <a:gd name="adj2" fmla="val 101074"/>
              <a:gd name="adj3" fmla="val 14782"/>
              <a:gd name="adj4" fmla="val 115176"/>
              <a:gd name="adj5" fmla="val -31537"/>
              <a:gd name="adj6" fmla="val 114917"/>
            </a:avLst>
          </a:prstGeom>
          <a:solidFill>
            <a:srgbClr val="0070C0"/>
          </a:solidFill>
          <a:ln w="9525" cap="rnd">
            <a:noFill/>
            <a:prstDash val="sysDot"/>
            <a:miter lim="800000"/>
            <a:headEnd/>
            <a:tailEnd/>
          </a:ln>
        </p:spPr>
        <p:txBody>
          <a:bodyPr/>
          <a:lstStyle>
            <a:lvl1pPr eaLnBrk="0" hangingPunct="0">
              <a:defRPr sz="3200" b="1">
                <a:solidFill>
                  <a:srgbClr val="001A6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3200" b="1">
                <a:solidFill>
                  <a:srgbClr val="001A6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3200" b="1">
                <a:solidFill>
                  <a:srgbClr val="001A6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3200" b="1">
                <a:solidFill>
                  <a:srgbClr val="001A6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3200" b="1">
                <a:solidFill>
                  <a:srgbClr val="001A6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1A6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1A6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1A6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1A6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sv-SE" sz="900" u="sng" dirty="0" smtClean="0">
                <a:solidFill>
                  <a:srgbClr val="FFFFFF"/>
                </a:solidFill>
              </a:rPr>
              <a:t>Approval of Ratification: </a:t>
            </a:r>
            <a:r>
              <a:rPr lang="en-US" altLang="sv-SE" sz="900" dirty="0">
                <a:solidFill>
                  <a:srgbClr val="FFFFFF"/>
                </a:solidFill>
              </a:rPr>
              <a:t>nations to approve for entering </a:t>
            </a:r>
            <a:r>
              <a:rPr lang="en-US" altLang="sv-SE" sz="900" dirty="0" smtClean="0">
                <a:solidFill>
                  <a:srgbClr val="FFFFFF"/>
                </a:solidFill>
              </a:rPr>
              <a:t>ratification, to confirm promulgation criteria and allocated time for ratification (silent procedure/MCSB meeting) </a:t>
            </a:r>
            <a:endParaRPr lang="en-US" altLang="sv-SE" sz="900" dirty="0">
              <a:solidFill>
                <a:srgbClr val="FFFFFF"/>
              </a:solidFill>
            </a:endParaRPr>
          </a:p>
        </p:txBody>
      </p:sp>
      <p:cxnSp>
        <p:nvCxnSpPr>
          <p:cNvPr id="69" name="Straight Arrow Connector 68"/>
          <p:cNvCxnSpPr/>
          <p:nvPr/>
        </p:nvCxnSpPr>
        <p:spPr>
          <a:xfrm>
            <a:off x="5940151" y="2462808"/>
            <a:ext cx="288033" cy="790770"/>
          </a:xfrm>
          <a:prstGeom prst="straightConnector1">
            <a:avLst/>
          </a:prstGeom>
          <a:ln w="28575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AutoShape 93"/>
          <p:cNvSpPr>
            <a:spLocks/>
          </p:cNvSpPr>
          <p:nvPr/>
        </p:nvSpPr>
        <p:spPr bwMode="auto">
          <a:xfrm rot="10800000">
            <a:off x="6804248" y="2689672"/>
            <a:ext cx="1368152" cy="508264"/>
          </a:xfrm>
          <a:prstGeom prst="accentBorderCallout2">
            <a:avLst>
              <a:gd name="adj1" fmla="val 88681"/>
              <a:gd name="adj2" fmla="val 105083"/>
              <a:gd name="adj3" fmla="val 88681"/>
              <a:gd name="adj4" fmla="val 116324"/>
              <a:gd name="adj5" fmla="val -281380"/>
              <a:gd name="adj6" fmla="val 115542"/>
            </a:avLst>
          </a:prstGeom>
          <a:solidFill>
            <a:srgbClr val="0066FF"/>
          </a:solidFill>
          <a:ln w="9525" cap="rnd">
            <a:noFill/>
            <a:prstDash val="sysDot"/>
            <a:miter lim="800000"/>
            <a:headEnd/>
            <a:tailEnd/>
          </a:ln>
        </p:spPr>
        <p:txBody>
          <a:bodyPr rot="10800000"/>
          <a:lstStyle>
            <a:lvl1pPr eaLnBrk="0" hangingPunct="0">
              <a:defRPr sz="3200" b="1">
                <a:solidFill>
                  <a:srgbClr val="001A6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3200" b="1">
                <a:solidFill>
                  <a:srgbClr val="001A6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3200" b="1">
                <a:solidFill>
                  <a:srgbClr val="001A6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3200" b="1">
                <a:solidFill>
                  <a:srgbClr val="001A6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3200" b="1">
                <a:solidFill>
                  <a:srgbClr val="001A6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1A6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1A6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1A6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1A6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sv-SE" sz="900" u="sng" dirty="0" smtClean="0">
                <a:solidFill>
                  <a:srgbClr val="FFFFFF"/>
                </a:solidFill>
              </a:rPr>
              <a:t>Ratification:</a:t>
            </a:r>
            <a:endParaRPr lang="en-US" altLang="sv-SE" sz="900" u="sng" dirty="0">
              <a:solidFill>
                <a:srgbClr val="FFFFFF"/>
              </a:solidFill>
            </a:endParaRPr>
          </a:p>
          <a:p>
            <a:pPr eaLnBrk="1" hangingPunct="1"/>
            <a:r>
              <a:rPr lang="en-US" altLang="sv-SE" sz="900" dirty="0">
                <a:solidFill>
                  <a:srgbClr val="FFFFFF"/>
                </a:solidFill>
              </a:rPr>
              <a:t>Nations to assess and respond</a:t>
            </a:r>
          </a:p>
        </p:txBody>
      </p:sp>
      <p:sp>
        <p:nvSpPr>
          <p:cNvPr id="75" name="Rectangle 46"/>
          <p:cNvSpPr>
            <a:spLocks noChangeArrowheads="1"/>
          </p:cNvSpPr>
          <p:nvPr/>
        </p:nvSpPr>
        <p:spPr bwMode="auto">
          <a:xfrm>
            <a:off x="8315349" y="3320325"/>
            <a:ext cx="287338" cy="1428750"/>
          </a:xfrm>
          <a:prstGeom prst="rect">
            <a:avLst/>
          </a:prstGeom>
          <a:solidFill>
            <a:srgbClr val="0066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altLang="sv-SE" sz="1400" b="0" kern="0" dirty="0">
              <a:solidFill>
                <a:sysClr val="windowText" lastClr="000000"/>
              </a:solidFill>
            </a:endParaRPr>
          </a:p>
        </p:txBody>
      </p:sp>
      <p:sp>
        <p:nvSpPr>
          <p:cNvPr id="76" name="Text Box 47"/>
          <p:cNvSpPr txBox="1">
            <a:spLocks noChangeArrowheads="1"/>
          </p:cNvSpPr>
          <p:nvPr/>
        </p:nvSpPr>
        <p:spPr bwMode="auto">
          <a:xfrm>
            <a:off x="8316416" y="3789040"/>
            <a:ext cx="3206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sv-SE" sz="1400" b="0" kern="0" dirty="0">
                <a:solidFill>
                  <a:srgbClr val="FFFFFF"/>
                </a:solidFill>
              </a:rPr>
              <a:t>2w</a:t>
            </a:r>
          </a:p>
        </p:txBody>
      </p:sp>
      <p:sp>
        <p:nvSpPr>
          <p:cNvPr id="77" name="AutoShape 90"/>
          <p:cNvSpPr>
            <a:spLocks/>
          </p:cNvSpPr>
          <p:nvPr/>
        </p:nvSpPr>
        <p:spPr bwMode="auto">
          <a:xfrm>
            <a:off x="6516216" y="4982387"/>
            <a:ext cx="1762547" cy="534845"/>
          </a:xfrm>
          <a:prstGeom prst="accentBorderCallout2">
            <a:avLst>
              <a:gd name="adj1" fmla="val 14782"/>
              <a:gd name="adj2" fmla="val 101074"/>
              <a:gd name="adj3" fmla="val 14782"/>
              <a:gd name="adj4" fmla="val 115176"/>
              <a:gd name="adj5" fmla="val -31537"/>
              <a:gd name="adj6" fmla="val 114917"/>
            </a:avLst>
          </a:prstGeom>
          <a:solidFill>
            <a:srgbClr val="FF0000"/>
          </a:solidFill>
          <a:ln w="9525" cap="rnd">
            <a:noFill/>
            <a:prstDash val="sysDot"/>
            <a:miter lim="800000"/>
            <a:headEnd/>
            <a:tailEnd/>
          </a:ln>
        </p:spPr>
        <p:txBody>
          <a:bodyPr/>
          <a:lstStyle>
            <a:lvl1pPr eaLnBrk="0" hangingPunct="0">
              <a:defRPr sz="3200" b="1">
                <a:solidFill>
                  <a:srgbClr val="001A6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3200" b="1">
                <a:solidFill>
                  <a:srgbClr val="001A6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3200" b="1">
                <a:solidFill>
                  <a:srgbClr val="001A6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3200" b="1">
                <a:solidFill>
                  <a:srgbClr val="001A6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3200" b="1">
                <a:solidFill>
                  <a:srgbClr val="001A6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1A6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1A6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1A6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1A6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sv-SE" sz="900" u="sng" dirty="0" smtClean="0">
                <a:solidFill>
                  <a:srgbClr val="FFFFFF"/>
                </a:solidFill>
              </a:rPr>
              <a:t>Ratification responses assessment / preparation of request for promulgation</a:t>
            </a:r>
            <a:r>
              <a:rPr lang="en-US" altLang="sv-SE" sz="900" dirty="0" smtClean="0">
                <a:solidFill>
                  <a:srgbClr val="FFFFFF"/>
                </a:solidFill>
              </a:rPr>
              <a:t> </a:t>
            </a:r>
            <a:endParaRPr lang="en-US" altLang="sv-SE" sz="900" dirty="0">
              <a:solidFill>
                <a:srgbClr val="FFFFFF"/>
              </a:solidFill>
            </a:endParaRPr>
          </a:p>
        </p:txBody>
      </p:sp>
      <p:sp>
        <p:nvSpPr>
          <p:cNvPr id="79" name="AutoShape 93"/>
          <p:cNvSpPr>
            <a:spLocks/>
          </p:cNvSpPr>
          <p:nvPr/>
        </p:nvSpPr>
        <p:spPr bwMode="auto">
          <a:xfrm rot="10800000">
            <a:off x="7380312" y="1628800"/>
            <a:ext cx="1584325" cy="719138"/>
          </a:xfrm>
          <a:prstGeom prst="accentBorderCallout2">
            <a:avLst>
              <a:gd name="adj1" fmla="val 2963"/>
              <a:gd name="adj2" fmla="val 101431"/>
              <a:gd name="adj3" fmla="val -1269"/>
              <a:gd name="adj4" fmla="val 99532"/>
              <a:gd name="adj5" fmla="val -110787"/>
              <a:gd name="adj6" fmla="val 47667"/>
            </a:avLst>
          </a:prstGeom>
          <a:solidFill>
            <a:srgbClr val="0066FF"/>
          </a:solidFill>
          <a:ln w="9525" cap="rnd">
            <a:noFill/>
            <a:prstDash val="sysDot"/>
            <a:miter lim="800000"/>
            <a:headEnd/>
            <a:tailEnd/>
          </a:ln>
        </p:spPr>
        <p:txBody>
          <a:bodyPr rot="10800000"/>
          <a:lstStyle>
            <a:lvl1pPr eaLnBrk="0" hangingPunct="0">
              <a:defRPr sz="3200" b="1">
                <a:solidFill>
                  <a:srgbClr val="001A6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3200" b="1">
                <a:solidFill>
                  <a:srgbClr val="001A6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3200" b="1">
                <a:solidFill>
                  <a:srgbClr val="001A6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3200" b="1">
                <a:solidFill>
                  <a:srgbClr val="001A6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3200" b="1">
                <a:solidFill>
                  <a:srgbClr val="001A6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1A6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1A6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1A6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1A6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sv-SE" sz="900" u="sng" dirty="0" smtClean="0">
                <a:solidFill>
                  <a:srgbClr val="FFFFFF"/>
                </a:solidFill>
              </a:rPr>
              <a:t>Approval for promulgation</a:t>
            </a:r>
            <a:r>
              <a:rPr lang="en-US" altLang="sv-SE" sz="900" dirty="0" smtClean="0">
                <a:solidFill>
                  <a:srgbClr val="FFFFFF"/>
                </a:solidFill>
              </a:rPr>
              <a:t>: Nations </a:t>
            </a:r>
            <a:r>
              <a:rPr lang="en-US" altLang="sv-SE" sz="900" dirty="0">
                <a:solidFill>
                  <a:srgbClr val="FFFFFF"/>
                </a:solidFill>
              </a:rPr>
              <a:t>to approve under silence/ </a:t>
            </a:r>
            <a:r>
              <a:rPr lang="en-US" altLang="sv-SE" sz="900" dirty="0" smtClean="0">
                <a:solidFill>
                  <a:srgbClr val="FFFFFF"/>
                </a:solidFill>
              </a:rPr>
              <a:t>MCSB meeting</a:t>
            </a:r>
            <a:endParaRPr lang="en-US" altLang="sv-SE" sz="900" dirty="0">
              <a:solidFill>
                <a:srgbClr val="FFFFFF"/>
              </a:solidFill>
            </a:endParaRPr>
          </a:p>
        </p:txBody>
      </p:sp>
      <p:cxnSp>
        <p:nvCxnSpPr>
          <p:cNvPr id="80" name="Straight Arrow Connector 79"/>
          <p:cNvCxnSpPr/>
          <p:nvPr/>
        </p:nvCxnSpPr>
        <p:spPr>
          <a:xfrm flipH="1">
            <a:off x="8448798" y="2462808"/>
            <a:ext cx="11634" cy="822176"/>
          </a:xfrm>
          <a:prstGeom prst="straightConnector1">
            <a:avLst/>
          </a:prstGeom>
          <a:ln w="28575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9" name="AutoShape 95"/>
          <p:cNvSpPr>
            <a:spLocks/>
          </p:cNvSpPr>
          <p:nvPr/>
        </p:nvSpPr>
        <p:spPr bwMode="auto">
          <a:xfrm>
            <a:off x="7517135" y="5555603"/>
            <a:ext cx="1303337" cy="222103"/>
          </a:xfrm>
          <a:prstGeom prst="accentBorderCallout2">
            <a:avLst>
              <a:gd name="adj1" fmla="val 18699"/>
              <a:gd name="adj2" fmla="val 108792"/>
              <a:gd name="adj3" fmla="val 18699"/>
              <a:gd name="adj4" fmla="val 132236"/>
              <a:gd name="adj5" fmla="val -61579"/>
              <a:gd name="adj6" fmla="val 132097"/>
            </a:avLst>
          </a:prstGeom>
          <a:solidFill>
            <a:srgbClr val="FF0000"/>
          </a:solidFill>
          <a:ln w="9525" cap="rnd">
            <a:noFill/>
            <a:prstDash val="sysDot"/>
            <a:miter lim="800000"/>
            <a:headEnd/>
            <a:tailEnd/>
          </a:ln>
        </p:spPr>
        <p:txBody>
          <a:bodyPr/>
          <a:lstStyle>
            <a:lvl1pPr eaLnBrk="0" hangingPunct="0">
              <a:defRPr sz="3200" b="1">
                <a:solidFill>
                  <a:srgbClr val="001A6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3200" b="1">
                <a:solidFill>
                  <a:srgbClr val="001A6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3200" b="1">
                <a:solidFill>
                  <a:srgbClr val="001A6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3200" b="1">
                <a:solidFill>
                  <a:srgbClr val="001A6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3200" b="1">
                <a:solidFill>
                  <a:srgbClr val="001A6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1A6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1A6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1A6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1A6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sv-SE" sz="900" u="sng" dirty="0" smtClean="0">
                <a:solidFill>
                  <a:srgbClr val="FFFFFF"/>
                </a:solidFill>
              </a:rPr>
              <a:t>Promulgation</a:t>
            </a:r>
            <a:endParaRPr lang="en-US" altLang="sv-SE" sz="900" dirty="0">
              <a:solidFill>
                <a:srgbClr val="FFFFFF"/>
              </a:solidFill>
            </a:endParaRPr>
          </a:p>
        </p:txBody>
      </p:sp>
      <p:cxnSp>
        <p:nvCxnSpPr>
          <p:cNvPr id="130" name="Straight Arrow Connector 129"/>
          <p:cNvCxnSpPr/>
          <p:nvPr/>
        </p:nvCxnSpPr>
        <p:spPr>
          <a:xfrm flipV="1">
            <a:off x="8448798" y="4817912"/>
            <a:ext cx="274836" cy="666543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Rectangle 63"/>
          <p:cNvSpPr>
            <a:spLocks noChangeArrowheads="1"/>
          </p:cNvSpPr>
          <p:nvPr/>
        </p:nvSpPr>
        <p:spPr bwMode="auto">
          <a:xfrm>
            <a:off x="6402016" y="3336602"/>
            <a:ext cx="296863" cy="1428750"/>
          </a:xfrm>
          <a:prstGeom prst="rect">
            <a:avLst/>
          </a:prstGeom>
          <a:solidFill>
            <a:srgbClr val="FF0000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altLang="sv-SE" sz="1400" b="0" kern="0" dirty="0">
              <a:solidFill>
                <a:sysClr val="windowText" lastClr="000000"/>
              </a:solidFill>
            </a:endParaRPr>
          </a:p>
        </p:txBody>
      </p:sp>
      <p:sp>
        <p:nvSpPr>
          <p:cNvPr id="70" name="Text Box 64"/>
          <p:cNvSpPr txBox="1">
            <a:spLocks noChangeArrowheads="1"/>
          </p:cNvSpPr>
          <p:nvPr/>
        </p:nvSpPr>
        <p:spPr bwMode="auto">
          <a:xfrm>
            <a:off x="6372200" y="3817293"/>
            <a:ext cx="37467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sv-SE" sz="1400" b="0" kern="0" dirty="0" smtClean="0">
                <a:solidFill>
                  <a:srgbClr val="FFFFFF"/>
                </a:solidFill>
              </a:rPr>
              <a:t>1w</a:t>
            </a:r>
            <a:endParaRPr lang="en-US" altLang="sv-SE" sz="1400" b="0" kern="0" dirty="0">
              <a:solidFill>
                <a:srgbClr val="FFFFFF"/>
              </a:solidFill>
            </a:endParaRPr>
          </a:p>
        </p:txBody>
      </p:sp>
      <p:sp>
        <p:nvSpPr>
          <p:cNvPr id="74" name="AutoShape 87"/>
          <p:cNvSpPr>
            <a:spLocks/>
          </p:cNvSpPr>
          <p:nvPr/>
        </p:nvSpPr>
        <p:spPr bwMode="auto">
          <a:xfrm>
            <a:off x="4847456" y="6091842"/>
            <a:ext cx="1524049" cy="253396"/>
          </a:xfrm>
          <a:prstGeom prst="accentBorderCallout2">
            <a:avLst>
              <a:gd name="adj1" fmla="val 16912"/>
              <a:gd name="adj2" fmla="val -2884"/>
              <a:gd name="adj3" fmla="val 16912"/>
              <a:gd name="adj4" fmla="val -10435"/>
              <a:gd name="adj5" fmla="val -137514"/>
              <a:gd name="adj6" fmla="val -10241"/>
            </a:avLst>
          </a:prstGeom>
          <a:solidFill>
            <a:srgbClr val="FF0000"/>
          </a:solidFill>
          <a:ln w="9525" cap="rnd">
            <a:noFill/>
            <a:prstDash val="sysDot"/>
            <a:miter lim="800000"/>
            <a:headEnd/>
            <a:tailEnd/>
          </a:ln>
        </p:spPr>
        <p:txBody>
          <a:bodyPr/>
          <a:lstStyle>
            <a:lvl1pPr eaLnBrk="0" hangingPunct="0">
              <a:defRPr sz="3200" b="1">
                <a:solidFill>
                  <a:srgbClr val="001A6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3200" b="1">
                <a:solidFill>
                  <a:srgbClr val="001A6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3200" b="1">
                <a:solidFill>
                  <a:srgbClr val="001A6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3200" b="1">
                <a:solidFill>
                  <a:srgbClr val="001A6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3200" b="1">
                <a:solidFill>
                  <a:srgbClr val="001A6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1A6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1A6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1A6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1A6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sv-SE" sz="900" u="sng" dirty="0" smtClean="0">
                <a:solidFill>
                  <a:srgbClr val="FFFFFF"/>
                </a:solidFill>
              </a:rPr>
              <a:t>Request for ratification</a:t>
            </a:r>
            <a:endParaRPr lang="en-US" altLang="sv-SE" sz="900" dirty="0">
              <a:solidFill>
                <a:srgbClr val="FFFFFF"/>
              </a:solidFill>
            </a:endParaRPr>
          </a:p>
        </p:txBody>
      </p:sp>
      <p:cxnSp>
        <p:nvCxnSpPr>
          <p:cNvPr id="81" name="Straight Arrow Connector 80"/>
          <p:cNvCxnSpPr/>
          <p:nvPr/>
        </p:nvCxnSpPr>
        <p:spPr>
          <a:xfrm flipV="1">
            <a:off x="5881153" y="4825222"/>
            <a:ext cx="664878" cy="1211395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979990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755576" y="3429000"/>
            <a:ext cx="8244408" cy="461665"/>
            <a:chOff x="251520" y="2276872"/>
            <a:chExt cx="8568952" cy="461665"/>
          </a:xfrm>
          <a:solidFill>
            <a:schemeClr val="accent1">
              <a:lumMod val="50000"/>
            </a:schemeClr>
          </a:solidFill>
        </p:grpSpPr>
        <p:sp>
          <p:nvSpPr>
            <p:cNvPr id="10" name="TextBox 9"/>
            <p:cNvSpPr txBox="1"/>
            <p:nvPr/>
          </p:nvSpPr>
          <p:spPr>
            <a:xfrm>
              <a:off x="864096" y="2276872"/>
              <a:ext cx="7956376" cy="461665"/>
            </a:xfrm>
            <a:prstGeom prst="rect">
              <a:avLst/>
            </a:prstGeom>
            <a:grpFill/>
          </p:spPr>
          <p:txBody>
            <a:bodyPr wrap="square" rtlCol="0" anchor="ctr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2400" dirty="0">
                  <a:solidFill>
                    <a:schemeClr val="bg1"/>
                  </a:solidFill>
                </a:rPr>
                <a:t>NSO Support to Senior Committees other than the </a:t>
              </a:r>
              <a:r>
                <a:rPr lang="en-GB" sz="2400" dirty="0" smtClean="0">
                  <a:solidFill>
                    <a:schemeClr val="bg1"/>
                  </a:solidFill>
                </a:rPr>
                <a:t>MC</a:t>
              </a:r>
              <a:endParaRPr lang="en-US" sz="2400" dirty="0">
                <a:solidFill>
                  <a:schemeClr val="bg1"/>
                </a:solidFill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251520" y="2276872"/>
              <a:ext cx="495672" cy="461665"/>
            </a:xfrm>
            <a:prstGeom prst="rect">
              <a:avLst/>
            </a:prstGeom>
            <a:grp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GB" sz="2400" dirty="0">
                  <a:solidFill>
                    <a:schemeClr val="bg1"/>
                  </a:solidFill>
                  <a:cs typeface="Arial" panose="020B0604020202020204" pitchFamily="34" charset="0"/>
                </a:rPr>
                <a:t>4</a:t>
              </a:r>
              <a:r>
                <a:rPr lang="en-GB" sz="2400" dirty="0" smtClean="0">
                  <a:solidFill>
                    <a:schemeClr val="bg1"/>
                  </a:solidFill>
                  <a:cs typeface="Arial" panose="020B0604020202020204" pitchFamily="34" charset="0"/>
                </a:rPr>
                <a:t>.</a:t>
              </a:r>
              <a:endParaRPr lang="en-US" sz="2400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</p:grpSp>
      <p:sp>
        <p:nvSpPr>
          <p:cNvPr id="16" name="Title 1"/>
          <p:cNvSpPr txBox="1">
            <a:spLocks/>
          </p:cNvSpPr>
          <p:nvPr/>
        </p:nvSpPr>
        <p:spPr>
          <a:xfrm>
            <a:off x="1907704" y="15205"/>
            <a:ext cx="7236296" cy="965523"/>
          </a:xfrm>
          <a:prstGeom prst="rect">
            <a:avLst/>
          </a:prstGeom>
        </p:spPr>
        <p:txBody>
          <a:bodyPr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</a:pPr>
            <a:r>
              <a:rPr lang="en-GB" sz="36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Topic</a:t>
            </a:r>
            <a:endParaRPr lang="en-US" sz="3600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E6061-A72F-467D-8B00-670F455A61A8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152146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"/>
          <p:cNvSpPr>
            <a:spLocks noChangeArrowheads="1"/>
          </p:cNvSpPr>
          <p:nvPr/>
        </p:nvSpPr>
        <p:spPr bwMode="auto">
          <a:xfrm>
            <a:off x="228600" y="152400"/>
            <a:ext cx="7620000" cy="1143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pPr algn="ctr" defTabSz="762000">
              <a:defRPr/>
            </a:pPr>
            <a:endParaRPr lang="en-US" sz="3600" b="1" dirty="0">
              <a:solidFill>
                <a:srgbClr val="001A6E"/>
              </a:solidFill>
            </a:endParaRPr>
          </a:p>
        </p:txBody>
      </p:sp>
      <p:grpSp>
        <p:nvGrpSpPr>
          <p:cNvPr id="23" name="Group 22"/>
          <p:cNvGrpSpPr/>
          <p:nvPr/>
        </p:nvGrpSpPr>
        <p:grpSpPr>
          <a:xfrm>
            <a:off x="6289430" y="1196752"/>
            <a:ext cx="2884561" cy="841811"/>
            <a:chOff x="5781700" y="5807115"/>
            <a:chExt cx="2827816" cy="802827"/>
          </a:xfrm>
        </p:grpSpPr>
        <p:grpSp>
          <p:nvGrpSpPr>
            <p:cNvPr id="24" name="Group 23"/>
            <p:cNvGrpSpPr/>
            <p:nvPr/>
          </p:nvGrpSpPr>
          <p:grpSpPr>
            <a:xfrm>
              <a:off x="5781700" y="5807115"/>
              <a:ext cx="2827816" cy="322876"/>
              <a:chOff x="1965276" y="5807115"/>
              <a:chExt cx="2827816" cy="322876"/>
            </a:xfrm>
          </p:grpSpPr>
          <p:sp>
            <p:nvSpPr>
              <p:cNvPr id="28" name="Line 69"/>
              <p:cNvSpPr>
                <a:spLocks noChangeShapeType="1"/>
              </p:cNvSpPr>
              <p:nvPr/>
            </p:nvSpPr>
            <p:spPr bwMode="auto">
              <a:xfrm>
                <a:off x="1965276" y="5988370"/>
                <a:ext cx="972000" cy="6823"/>
              </a:xfrm>
              <a:prstGeom prst="line">
                <a:avLst/>
              </a:prstGeom>
              <a:noFill/>
              <a:ln w="76200">
                <a:solidFill>
                  <a:schemeClr val="accent1">
                    <a:lumMod val="75000"/>
                  </a:schemeClr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29" name="TextBox 28"/>
              <p:cNvSpPr txBox="1"/>
              <p:nvPr/>
            </p:nvSpPr>
            <p:spPr>
              <a:xfrm>
                <a:off x="3147450" y="5807115"/>
                <a:ext cx="1645642" cy="32287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b="1" dirty="0" smtClean="0">
                    <a:solidFill>
                      <a:schemeClr val="accent1">
                        <a:lumMod val="50000"/>
                      </a:schemeClr>
                    </a:solidFill>
                    <a:latin typeface="Calibri" panose="020F0502020204030204" pitchFamily="34" charset="0"/>
                  </a:rPr>
                  <a:t>Support &amp; Advice</a:t>
                </a:r>
                <a:endParaRPr lang="en-US" sz="1600" b="1" dirty="0">
                  <a:solidFill>
                    <a:schemeClr val="accent1">
                      <a:lumMod val="50000"/>
                    </a:schemeClr>
                  </a:solidFill>
                  <a:latin typeface="Calibri" panose="020F0502020204030204" pitchFamily="34" charset="0"/>
                </a:endParaRPr>
              </a:p>
            </p:txBody>
          </p:sp>
        </p:grpSp>
        <p:grpSp>
          <p:nvGrpSpPr>
            <p:cNvPr id="25" name="Group 24"/>
            <p:cNvGrpSpPr/>
            <p:nvPr/>
          </p:nvGrpSpPr>
          <p:grpSpPr>
            <a:xfrm>
              <a:off x="5781700" y="6287066"/>
              <a:ext cx="1924221" cy="322876"/>
              <a:chOff x="1965276" y="6287066"/>
              <a:chExt cx="1924221" cy="322876"/>
            </a:xfrm>
          </p:grpSpPr>
          <p:sp>
            <p:nvSpPr>
              <p:cNvPr id="26" name="Line 69"/>
              <p:cNvSpPr>
                <a:spLocks noChangeShapeType="1"/>
              </p:cNvSpPr>
              <p:nvPr/>
            </p:nvSpPr>
            <p:spPr bwMode="auto">
              <a:xfrm>
                <a:off x="1965276" y="6471732"/>
                <a:ext cx="972000" cy="0"/>
              </a:xfrm>
              <a:prstGeom prst="line">
                <a:avLst/>
              </a:prstGeom>
              <a:noFill/>
              <a:ln w="28575">
                <a:solidFill>
                  <a:schemeClr val="accent1">
                    <a:lumMod val="75000"/>
                  </a:schemeClr>
                </a:solidFill>
                <a:prstDash val="dash"/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27" name="TextBox 26"/>
              <p:cNvSpPr txBox="1"/>
              <p:nvPr/>
            </p:nvSpPr>
            <p:spPr>
              <a:xfrm>
                <a:off x="3147450" y="6287066"/>
                <a:ext cx="742047" cy="32287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b="1" dirty="0" smtClean="0">
                    <a:solidFill>
                      <a:schemeClr val="accent1">
                        <a:lumMod val="50000"/>
                      </a:schemeClr>
                    </a:solidFill>
                    <a:latin typeface="Calibri" panose="020F0502020204030204" pitchFamily="34" charset="0"/>
                  </a:rPr>
                  <a:t>Advice</a:t>
                </a:r>
                <a:endParaRPr lang="en-US" sz="1600" b="1" dirty="0">
                  <a:solidFill>
                    <a:schemeClr val="accent1">
                      <a:lumMod val="50000"/>
                    </a:schemeClr>
                  </a:solidFill>
                  <a:latin typeface="Calibri" panose="020F0502020204030204" pitchFamily="34" charset="0"/>
                </a:endParaRPr>
              </a:p>
            </p:txBody>
          </p:sp>
        </p:grpSp>
      </p:grpSp>
      <p:sp>
        <p:nvSpPr>
          <p:cNvPr id="30" name="Title 4"/>
          <p:cNvSpPr txBox="1">
            <a:spLocks/>
          </p:cNvSpPr>
          <p:nvPr/>
        </p:nvSpPr>
        <p:spPr bwMode="auto">
          <a:xfrm>
            <a:off x="1687476" y="-108766"/>
            <a:ext cx="7093024" cy="119675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>
            <a:lvl1pPr algn="ctr" defTabSz="7620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81D58"/>
                </a:solidFill>
                <a:latin typeface="+mj-lt"/>
                <a:ea typeface="+mj-ea"/>
                <a:cs typeface="+mj-cs"/>
              </a:defRPr>
            </a:lvl1pPr>
            <a:lvl2pPr algn="ctr" defTabSz="7620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81D58"/>
                </a:solidFill>
                <a:latin typeface="Arial" pitchFamily="34" charset="0"/>
              </a:defRPr>
            </a:lvl2pPr>
            <a:lvl3pPr algn="ctr" defTabSz="7620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81D58"/>
                </a:solidFill>
                <a:latin typeface="Arial" pitchFamily="34" charset="0"/>
              </a:defRPr>
            </a:lvl3pPr>
            <a:lvl4pPr algn="ctr" defTabSz="7620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81D58"/>
                </a:solidFill>
                <a:latin typeface="Arial" pitchFamily="34" charset="0"/>
              </a:defRPr>
            </a:lvl4pPr>
            <a:lvl5pPr algn="ctr" defTabSz="7620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81D58"/>
                </a:solidFill>
                <a:latin typeface="Arial" pitchFamily="34" charset="0"/>
              </a:defRPr>
            </a:lvl5pPr>
            <a:lvl6pPr marL="457200" algn="ctr" defTabSz="7620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81D58"/>
                </a:solidFill>
                <a:latin typeface="Arial" pitchFamily="34" charset="0"/>
              </a:defRPr>
            </a:lvl6pPr>
            <a:lvl7pPr marL="914400" algn="ctr" defTabSz="7620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81D58"/>
                </a:solidFill>
                <a:latin typeface="Arial" pitchFamily="34" charset="0"/>
              </a:defRPr>
            </a:lvl7pPr>
            <a:lvl8pPr marL="1371600" algn="ctr" defTabSz="7620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81D58"/>
                </a:solidFill>
                <a:latin typeface="Arial" pitchFamily="34" charset="0"/>
              </a:defRPr>
            </a:lvl8pPr>
            <a:lvl9pPr marL="1828800" algn="ctr" defTabSz="7620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81D58"/>
                </a:solidFill>
                <a:latin typeface="Arial" pitchFamily="34" charset="0"/>
              </a:defRPr>
            </a:lvl9pPr>
          </a:lstStyle>
          <a:p>
            <a:pPr defTabSz="914400" eaLnBrk="1" hangingPunct="1"/>
            <a:r>
              <a:rPr lang="en-GB" altLang="sv-SE" sz="2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NATO</a:t>
            </a:r>
          </a:p>
          <a:p>
            <a:pPr defTabSz="914400" eaLnBrk="1" hangingPunct="1"/>
            <a:r>
              <a:rPr lang="en-GB" altLang="sv-SE" sz="2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sv-SE" sz="2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Standardization </a:t>
            </a:r>
            <a:r>
              <a:rPr lang="en-GB" altLang="sv-SE" sz="2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Tasking Authorities  </a:t>
            </a:r>
            <a:endParaRPr lang="en-US" altLang="sv-SE" sz="28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2" name="Straight Connector 31"/>
          <p:cNvCxnSpPr/>
          <p:nvPr/>
        </p:nvCxnSpPr>
        <p:spPr bwMode="auto">
          <a:xfrm flipV="1">
            <a:off x="5369342" y="4091318"/>
            <a:ext cx="1969078" cy="7431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accent1">
                <a:lumMod val="75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34" name="Line 6"/>
          <p:cNvSpPr>
            <a:spLocks noChangeShapeType="1"/>
          </p:cNvSpPr>
          <p:nvPr/>
        </p:nvSpPr>
        <p:spPr bwMode="auto">
          <a:xfrm flipH="1">
            <a:off x="4791156" y="1844513"/>
            <a:ext cx="5163" cy="939226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2000" dirty="0">
              <a:latin typeface="Calibri" panose="020F0502020204030204" pitchFamily="34" charset="0"/>
            </a:endParaRPr>
          </a:p>
        </p:txBody>
      </p:sp>
      <p:sp>
        <p:nvSpPr>
          <p:cNvPr id="35" name="Rectangle 8"/>
          <p:cNvSpPr>
            <a:spLocks noChangeArrowheads="1"/>
          </p:cNvSpPr>
          <p:nvPr/>
        </p:nvSpPr>
        <p:spPr bwMode="auto">
          <a:xfrm>
            <a:off x="4067020" y="1219885"/>
            <a:ext cx="1458597" cy="614765"/>
          </a:xfrm>
          <a:prstGeom prst="rect">
            <a:avLst/>
          </a:prstGeom>
          <a:solidFill>
            <a:srgbClr val="C00000"/>
          </a:solidFill>
          <a:ln w="9525">
            <a:solidFill>
              <a:srgbClr val="C0C0C0"/>
            </a:solidFill>
            <a:miter lim="800000"/>
            <a:headEnd/>
            <a:tailEnd/>
          </a:ln>
          <a:effectLst>
            <a:outerShdw dist="56796" dir="1593903" algn="ctr" rotWithShape="0">
              <a:schemeClr val="bg2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40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</a:rPr>
              <a:t>NAC</a:t>
            </a:r>
            <a:endParaRPr lang="en-US" sz="4000" b="1" dirty="0">
              <a:solidFill>
                <a:schemeClr val="hlink"/>
              </a:solidFill>
              <a:latin typeface="Calibri" panose="020F0502020204030204" pitchFamily="34" charset="0"/>
            </a:endParaRPr>
          </a:p>
        </p:txBody>
      </p:sp>
      <p:sp>
        <p:nvSpPr>
          <p:cNvPr id="36" name="Line 54"/>
          <p:cNvSpPr>
            <a:spLocks noChangeShapeType="1"/>
          </p:cNvSpPr>
          <p:nvPr/>
        </p:nvSpPr>
        <p:spPr bwMode="auto">
          <a:xfrm>
            <a:off x="5919910" y="2449404"/>
            <a:ext cx="0" cy="324459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2000" dirty="0">
              <a:latin typeface="Calibri" panose="020F0502020204030204" pitchFamily="34" charset="0"/>
            </a:endParaRPr>
          </a:p>
        </p:txBody>
      </p:sp>
      <p:sp>
        <p:nvSpPr>
          <p:cNvPr id="37" name="Line 55"/>
          <p:cNvSpPr>
            <a:spLocks noChangeShapeType="1"/>
          </p:cNvSpPr>
          <p:nvPr/>
        </p:nvSpPr>
        <p:spPr bwMode="auto">
          <a:xfrm>
            <a:off x="7294580" y="2442203"/>
            <a:ext cx="0" cy="324459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2000" dirty="0">
              <a:latin typeface="Calibri" panose="020F0502020204030204" pitchFamily="34" charset="0"/>
            </a:endParaRPr>
          </a:p>
        </p:txBody>
      </p:sp>
      <p:sp>
        <p:nvSpPr>
          <p:cNvPr id="38" name="Line 56"/>
          <p:cNvSpPr>
            <a:spLocks noChangeShapeType="1"/>
          </p:cNvSpPr>
          <p:nvPr/>
        </p:nvSpPr>
        <p:spPr bwMode="auto">
          <a:xfrm>
            <a:off x="2363134" y="2442203"/>
            <a:ext cx="0" cy="324459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2000" dirty="0">
              <a:latin typeface="Calibri" panose="020F0502020204030204" pitchFamily="34" charset="0"/>
            </a:endParaRPr>
          </a:p>
        </p:txBody>
      </p:sp>
      <p:sp>
        <p:nvSpPr>
          <p:cNvPr id="40" name="Line 58"/>
          <p:cNvSpPr>
            <a:spLocks noChangeShapeType="1"/>
          </p:cNvSpPr>
          <p:nvPr/>
        </p:nvSpPr>
        <p:spPr bwMode="auto">
          <a:xfrm>
            <a:off x="3465764" y="2449404"/>
            <a:ext cx="0" cy="324459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2000" dirty="0">
              <a:latin typeface="Calibri" panose="020F0502020204030204" pitchFamily="34" charset="0"/>
            </a:endParaRPr>
          </a:p>
        </p:txBody>
      </p:sp>
      <p:sp>
        <p:nvSpPr>
          <p:cNvPr id="41" name="Line 59"/>
          <p:cNvSpPr>
            <a:spLocks noChangeShapeType="1"/>
          </p:cNvSpPr>
          <p:nvPr/>
        </p:nvSpPr>
        <p:spPr bwMode="auto">
          <a:xfrm>
            <a:off x="1321279" y="2442203"/>
            <a:ext cx="0" cy="324459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2000" dirty="0">
              <a:latin typeface="Calibri" panose="020F0502020204030204" pitchFamily="34" charset="0"/>
            </a:endParaRPr>
          </a:p>
        </p:txBody>
      </p:sp>
      <p:sp>
        <p:nvSpPr>
          <p:cNvPr id="42" name="Rectangle 60"/>
          <p:cNvSpPr>
            <a:spLocks noChangeArrowheads="1"/>
          </p:cNvSpPr>
          <p:nvPr/>
        </p:nvSpPr>
        <p:spPr bwMode="auto">
          <a:xfrm>
            <a:off x="950842" y="2764527"/>
            <a:ext cx="764027" cy="409843"/>
          </a:xfrm>
          <a:prstGeom prst="rect">
            <a:avLst/>
          </a:prstGeom>
          <a:solidFill>
            <a:srgbClr val="3565FF"/>
          </a:solidFill>
          <a:ln w="12700">
            <a:solidFill>
              <a:srgbClr val="B2B2B2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2000" b="1" dirty="0" smtClean="0">
                <a:solidFill>
                  <a:srgbClr val="FFFFFF"/>
                </a:solidFill>
                <a:latin typeface="Calibri" panose="020F0502020204030204" pitchFamily="34" charset="0"/>
              </a:rPr>
              <a:t>MC</a:t>
            </a:r>
            <a:endParaRPr lang="en-US" sz="2000" b="1" dirty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43" name="Rectangle 61"/>
          <p:cNvSpPr>
            <a:spLocks noChangeArrowheads="1"/>
          </p:cNvSpPr>
          <p:nvPr/>
        </p:nvSpPr>
        <p:spPr bwMode="auto">
          <a:xfrm>
            <a:off x="1876935" y="2764527"/>
            <a:ext cx="902941" cy="409843"/>
          </a:xfrm>
          <a:prstGeom prst="rect">
            <a:avLst/>
          </a:prstGeom>
          <a:solidFill>
            <a:srgbClr val="3565FF"/>
          </a:solidFill>
          <a:ln w="12700">
            <a:solidFill>
              <a:srgbClr val="B2B2B2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2000" b="1" dirty="0" smtClean="0">
                <a:solidFill>
                  <a:srgbClr val="FFFFFF"/>
                </a:solidFill>
                <a:latin typeface="Calibri" panose="020F0502020204030204" pitchFamily="34" charset="0"/>
              </a:rPr>
              <a:t>CNAD</a:t>
            </a:r>
            <a:endParaRPr lang="en-US" sz="2000" b="1" dirty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44" name="Rectangle 62"/>
          <p:cNvSpPr>
            <a:spLocks noChangeArrowheads="1"/>
          </p:cNvSpPr>
          <p:nvPr/>
        </p:nvSpPr>
        <p:spPr bwMode="auto">
          <a:xfrm>
            <a:off x="3022975" y="2764527"/>
            <a:ext cx="902941" cy="409843"/>
          </a:xfrm>
          <a:prstGeom prst="rect">
            <a:avLst/>
          </a:prstGeom>
          <a:solidFill>
            <a:srgbClr val="3565FF"/>
          </a:solidFill>
          <a:ln w="12700">
            <a:solidFill>
              <a:srgbClr val="B2B2B2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2000" b="1" dirty="0" smtClean="0">
                <a:solidFill>
                  <a:srgbClr val="FFFFFF"/>
                </a:solidFill>
                <a:latin typeface="Calibri" panose="020F0502020204030204" pitchFamily="34" charset="0"/>
              </a:rPr>
              <a:t>LC</a:t>
            </a:r>
            <a:endParaRPr lang="en-US" sz="2000" b="1" dirty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45" name="Rectangle 63"/>
          <p:cNvSpPr>
            <a:spLocks noChangeArrowheads="1"/>
          </p:cNvSpPr>
          <p:nvPr/>
        </p:nvSpPr>
        <p:spPr bwMode="auto">
          <a:xfrm>
            <a:off x="3581728" y="3206444"/>
            <a:ext cx="902941" cy="409843"/>
          </a:xfrm>
          <a:prstGeom prst="rect">
            <a:avLst/>
          </a:prstGeom>
          <a:solidFill>
            <a:srgbClr val="3565FF"/>
          </a:solidFill>
          <a:ln w="12700">
            <a:solidFill>
              <a:srgbClr val="B2B2B2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2000" b="1" dirty="0" smtClean="0">
                <a:solidFill>
                  <a:srgbClr val="FFFFFF"/>
                </a:solidFill>
                <a:latin typeface="Calibri" panose="020F0502020204030204" pitchFamily="34" charset="0"/>
              </a:rPr>
              <a:t>PC</a:t>
            </a:r>
            <a:endParaRPr lang="en-US" sz="2000" b="1" dirty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46" name="Rectangle 64"/>
          <p:cNvSpPr>
            <a:spLocks noChangeArrowheads="1"/>
          </p:cNvSpPr>
          <p:nvPr/>
        </p:nvSpPr>
        <p:spPr bwMode="auto">
          <a:xfrm>
            <a:off x="6877838" y="2754728"/>
            <a:ext cx="833484" cy="409843"/>
          </a:xfrm>
          <a:prstGeom prst="rect">
            <a:avLst/>
          </a:prstGeom>
          <a:solidFill>
            <a:srgbClr val="3565FF"/>
          </a:solidFill>
          <a:ln w="12700">
            <a:solidFill>
              <a:srgbClr val="B2B2B2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2000" b="1" dirty="0" smtClean="0">
                <a:solidFill>
                  <a:srgbClr val="FFFFFF"/>
                </a:solidFill>
                <a:latin typeface="Calibri" panose="020F0502020204030204" pitchFamily="34" charset="0"/>
              </a:rPr>
              <a:t>AVC</a:t>
            </a:r>
            <a:endParaRPr lang="en-US" sz="2000" b="1" dirty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47" name="Rectangle 65"/>
          <p:cNvSpPr>
            <a:spLocks noChangeArrowheads="1"/>
          </p:cNvSpPr>
          <p:nvPr/>
        </p:nvSpPr>
        <p:spPr bwMode="auto">
          <a:xfrm>
            <a:off x="5513298" y="2764527"/>
            <a:ext cx="902941" cy="409843"/>
          </a:xfrm>
          <a:prstGeom prst="rect">
            <a:avLst/>
          </a:prstGeom>
          <a:solidFill>
            <a:srgbClr val="3565FF"/>
          </a:solidFill>
          <a:ln w="12700">
            <a:solidFill>
              <a:srgbClr val="B2B2B2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2000" b="1" dirty="0" smtClean="0">
                <a:solidFill>
                  <a:srgbClr val="FFFFFF"/>
                </a:solidFill>
                <a:latin typeface="Calibri" panose="020F0502020204030204" pitchFamily="34" charset="0"/>
              </a:rPr>
              <a:t>C3B</a:t>
            </a:r>
            <a:endParaRPr lang="en-US" sz="2000" b="1" dirty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48" name="Line 67"/>
          <p:cNvSpPr>
            <a:spLocks noChangeShapeType="1"/>
          </p:cNvSpPr>
          <p:nvPr/>
        </p:nvSpPr>
        <p:spPr bwMode="auto">
          <a:xfrm flipH="1" flipV="1">
            <a:off x="1321279" y="2442203"/>
            <a:ext cx="5973301" cy="1634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2000" dirty="0">
              <a:latin typeface="Calibri" panose="020F0502020204030204" pitchFamily="34" charset="0"/>
            </a:endParaRPr>
          </a:p>
        </p:txBody>
      </p:sp>
      <p:sp>
        <p:nvSpPr>
          <p:cNvPr id="49" name="Line 68"/>
          <p:cNvSpPr>
            <a:spLocks noChangeShapeType="1"/>
          </p:cNvSpPr>
          <p:nvPr/>
        </p:nvSpPr>
        <p:spPr bwMode="auto">
          <a:xfrm flipV="1">
            <a:off x="1277183" y="4083754"/>
            <a:ext cx="2998208" cy="19321"/>
          </a:xfrm>
          <a:prstGeom prst="line">
            <a:avLst/>
          </a:prstGeom>
          <a:noFill/>
          <a:ln w="76200">
            <a:solidFill>
              <a:schemeClr val="accent1">
                <a:lumMod val="75000"/>
              </a:schemeClr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2000" dirty="0">
              <a:latin typeface="Calibri" panose="020F0502020204030204" pitchFamily="34" charset="0"/>
            </a:endParaRPr>
          </a:p>
        </p:txBody>
      </p:sp>
      <p:sp>
        <p:nvSpPr>
          <p:cNvPr id="50" name="Line 69"/>
          <p:cNvSpPr>
            <a:spLocks noChangeShapeType="1"/>
          </p:cNvSpPr>
          <p:nvPr/>
        </p:nvSpPr>
        <p:spPr bwMode="auto">
          <a:xfrm flipV="1">
            <a:off x="1299913" y="3197184"/>
            <a:ext cx="0" cy="871320"/>
          </a:xfrm>
          <a:prstGeom prst="line">
            <a:avLst/>
          </a:prstGeom>
          <a:noFill/>
          <a:ln w="76200">
            <a:solidFill>
              <a:schemeClr val="accent1">
                <a:lumMod val="75000"/>
              </a:schemeClr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 sz="2000" dirty="0">
              <a:latin typeface="Calibri" panose="020F0502020204030204" pitchFamily="34" charset="0"/>
            </a:endParaRPr>
          </a:p>
        </p:txBody>
      </p:sp>
      <p:sp>
        <p:nvSpPr>
          <p:cNvPr id="51" name="Rectangle 65"/>
          <p:cNvSpPr>
            <a:spLocks noChangeArrowheads="1"/>
          </p:cNvSpPr>
          <p:nvPr/>
        </p:nvSpPr>
        <p:spPr bwMode="auto">
          <a:xfrm>
            <a:off x="4344848" y="2764527"/>
            <a:ext cx="902941" cy="409843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12700">
            <a:solidFill>
              <a:srgbClr val="B2B2B2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20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CS</a:t>
            </a:r>
          </a:p>
        </p:txBody>
      </p:sp>
      <p:sp>
        <p:nvSpPr>
          <p:cNvPr id="52" name="Line 69"/>
          <p:cNvSpPr>
            <a:spLocks noChangeShapeType="1"/>
          </p:cNvSpPr>
          <p:nvPr/>
        </p:nvSpPr>
        <p:spPr bwMode="auto">
          <a:xfrm flipH="1" flipV="1">
            <a:off x="3459533" y="3197184"/>
            <a:ext cx="6367" cy="871320"/>
          </a:xfrm>
          <a:prstGeom prst="line">
            <a:avLst/>
          </a:prstGeom>
          <a:noFill/>
          <a:ln w="38100">
            <a:solidFill>
              <a:schemeClr val="accent1">
                <a:lumMod val="75000"/>
              </a:schemeClr>
            </a:solidFill>
            <a:prstDash val="solid"/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 sz="2000" dirty="0">
              <a:latin typeface="Calibri" panose="020F0502020204030204" pitchFamily="34" charset="0"/>
            </a:endParaRPr>
          </a:p>
        </p:txBody>
      </p:sp>
      <p:sp>
        <p:nvSpPr>
          <p:cNvPr id="53" name="Line 69"/>
          <p:cNvSpPr>
            <a:spLocks noChangeShapeType="1"/>
          </p:cNvSpPr>
          <p:nvPr/>
        </p:nvSpPr>
        <p:spPr bwMode="auto">
          <a:xfrm flipV="1">
            <a:off x="4791156" y="3199383"/>
            <a:ext cx="10326" cy="722922"/>
          </a:xfrm>
          <a:prstGeom prst="line">
            <a:avLst/>
          </a:prstGeom>
          <a:noFill/>
          <a:ln w="76200">
            <a:solidFill>
              <a:schemeClr val="accent1">
                <a:lumMod val="75000"/>
              </a:schemeClr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 sz="2000" dirty="0">
              <a:latin typeface="Calibri" panose="020F0502020204030204" pitchFamily="34" charset="0"/>
            </a:endParaRPr>
          </a:p>
        </p:txBody>
      </p:sp>
      <p:sp>
        <p:nvSpPr>
          <p:cNvPr id="54" name="Line 69"/>
          <p:cNvSpPr>
            <a:spLocks noChangeShapeType="1"/>
          </p:cNvSpPr>
          <p:nvPr/>
        </p:nvSpPr>
        <p:spPr bwMode="auto">
          <a:xfrm flipH="1" flipV="1">
            <a:off x="2332694" y="3197184"/>
            <a:ext cx="3594" cy="871320"/>
          </a:xfrm>
          <a:prstGeom prst="line">
            <a:avLst/>
          </a:prstGeom>
          <a:noFill/>
          <a:ln w="28575">
            <a:solidFill>
              <a:schemeClr val="accent1">
                <a:lumMod val="75000"/>
              </a:schemeClr>
            </a:solidFill>
            <a:prstDash val="dash"/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 sz="2000" dirty="0">
              <a:latin typeface="Calibri" panose="020F0502020204030204" pitchFamily="34" charset="0"/>
            </a:endParaRPr>
          </a:p>
        </p:txBody>
      </p:sp>
      <p:sp>
        <p:nvSpPr>
          <p:cNvPr id="55" name="Line 69"/>
          <p:cNvSpPr>
            <a:spLocks noChangeShapeType="1"/>
          </p:cNvSpPr>
          <p:nvPr/>
        </p:nvSpPr>
        <p:spPr bwMode="auto">
          <a:xfrm flipH="1" flipV="1">
            <a:off x="7338420" y="3197184"/>
            <a:ext cx="3268" cy="871320"/>
          </a:xfrm>
          <a:prstGeom prst="line">
            <a:avLst/>
          </a:prstGeom>
          <a:noFill/>
          <a:ln w="28575">
            <a:solidFill>
              <a:schemeClr val="accent1">
                <a:lumMod val="75000"/>
              </a:schemeClr>
            </a:solidFill>
            <a:prstDash val="dash"/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 sz="2000" dirty="0">
              <a:latin typeface="Calibri" panose="020F0502020204030204" pitchFamily="34" charset="0"/>
            </a:endParaRPr>
          </a:p>
        </p:txBody>
      </p:sp>
      <p:sp>
        <p:nvSpPr>
          <p:cNvPr id="56" name="Line 69"/>
          <p:cNvSpPr>
            <a:spLocks noChangeShapeType="1"/>
          </p:cNvSpPr>
          <p:nvPr/>
        </p:nvSpPr>
        <p:spPr bwMode="auto">
          <a:xfrm flipV="1">
            <a:off x="5930220" y="3197184"/>
            <a:ext cx="10903" cy="871320"/>
          </a:xfrm>
          <a:prstGeom prst="line">
            <a:avLst/>
          </a:prstGeom>
          <a:noFill/>
          <a:ln w="28575">
            <a:solidFill>
              <a:schemeClr val="accent1">
                <a:lumMod val="75000"/>
              </a:schemeClr>
            </a:solidFill>
            <a:prstDash val="dash"/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 sz="2000" dirty="0">
              <a:latin typeface="Calibri" panose="020F0502020204030204" pitchFamily="34" charset="0"/>
            </a:endParaRPr>
          </a:p>
        </p:txBody>
      </p:sp>
      <p:sp>
        <p:nvSpPr>
          <p:cNvPr id="58" name="Rectangle 15"/>
          <p:cNvSpPr>
            <a:spLocks noChangeArrowheads="1"/>
          </p:cNvSpPr>
          <p:nvPr/>
        </p:nvSpPr>
        <p:spPr bwMode="auto">
          <a:xfrm>
            <a:off x="4275391" y="3859674"/>
            <a:ext cx="1041855" cy="478150"/>
          </a:xfrm>
          <a:prstGeom prst="rect">
            <a:avLst/>
          </a:prstGeom>
          <a:solidFill>
            <a:schemeClr val="accent1">
              <a:lumMod val="50000"/>
            </a:schemeClr>
          </a:solidFill>
          <a:ln w="9525">
            <a:solidFill>
              <a:schemeClr val="bg2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</a:rPr>
              <a:t>NSO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522667" y="6488668"/>
            <a:ext cx="1860801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E6061-A72F-467D-8B00-670F455A61A8}" type="slidenum">
              <a:rPr lang="en-US" sz="100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</a:rPr>
              <a:pPr/>
              <a:t>16</a:t>
            </a:fld>
            <a:endParaRPr lang="en-US" sz="1000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</a:endParaRPr>
          </a:p>
        </p:txBody>
      </p:sp>
      <p:sp>
        <p:nvSpPr>
          <p:cNvPr id="59" name="Text Box 6"/>
          <p:cNvSpPr txBox="1">
            <a:spLocks noChangeArrowheads="1"/>
          </p:cNvSpPr>
          <p:nvPr/>
        </p:nvSpPr>
        <p:spPr bwMode="auto">
          <a:xfrm>
            <a:off x="7327146" y="6488668"/>
            <a:ext cx="1521111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050" b="0" dirty="0" smtClean="0">
                <a:solidFill>
                  <a:schemeClr val="accent5">
                    <a:lumMod val="50000"/>
                  </a:schemeClr>
                </a:solidFill>
              </a:rPr>
              <a:t>AAP-6 </a:t>
            </a:r>
            <a:r>
              <a:rPr lang="en-US" sz="1050" dirty="0" smtClean="0">
                <a:solidFill>
                  <a:schemeClr val="accent5">
                    <a:lumMod val="50000"/>
                  </a:schemeClr>
                </a:solidFill>
              </a:rPr>
              <a:t>(</a:t>
            </a:r>
            <a:r>
              <a:rPr lang="en-US" sz="1050" dirty="0" err="1" smtClean="0">
                <a:solidFill>
                  <a:schemeClr val="accent5">
                    <a:lumMod val="50000"/>
                  </a:schemeClr>
                </a:solidFill>
              </a:rPr>
              <a:t>NATOTerm</a:t>
            </a:r>
            <a:r>
              <a:rPr lang="en-US" sz="1050" dirty="0" smtClean="0">
                <a:solidFill>
                  <a:schemeClr val="accent5">
                    <a:lumMod val="50000"/>
                  </a:schemeClr>
                </a:solidFill>
              </a:rPr>
              <a:t>)</a:t>
            </a:r>
            <a:endParaRPr lang="en-US" sz="1050" b="0" dirty="0">
              <a:solidFill>
                <a:schemeClr val="accent5">
                  <a:lumMod val="50000"/>
                </a:schemeClr>
              </a:solidFill>
            </a:endParaRPr>
          </a:p>
        </p:txBody>
      </p:sp>
      <p:cxnSp>
        <p:nvCxnSpPr>
          <p:cNvPr id="8" name="Straight Connector 7"/>
          <p:cNvCxnSpPr>
            <a:stCxn id="48" idx="0"/>
          </p:cNvCxnSpPr>
          <p:nvPr/>
        </p:nvCxnSpPr>
        <p:spPr>
          <a:xfrm>
            <a:off x="7294580" y="2458551"/>
            <a:ext cx="554020" cy="0"/>
          </a:xfrm>
          <a:prstGeom prst="line">
            <a:avLst/>
          </a:prstGeom>
          <a:ln w="28575">
            <a:solidFill>
              <a:schemeClr val="tx2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460936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E6061-A72F-467D-8B00-670F455A61A8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dirty="0" smtClean="0"/>
              <a:t>Support </a:t>
            </a:r>
            <a:br>
              <a:rPr lang="en-GB" sz="2800" dirty="0" smtClean="0"/>
            </a:br>
            <a:r>
              <a:rPr lang="en-GB" sz="2800" dirty="0" smtClean="0"/>
              <a:t>to other Senior Committees</a:t>
            </a:r>
            <a:endParaRPr lang="en-US" sz="28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14000"/>
              </a:lnSpc>
              <a:buNone/>
            </a:pPr>
            <a:r>
              <a:rPr lang="en-GB" sz="2400" b="1" i="1" dirty="0"/>
              <a:t>The NSO as service provider for NATO’s</a:t>
            </a:r>
            <a:br>
              <a:rPr lang="en-GB" sz="2400" b="1" i="1" dirty="0"/>
            </a:br>
            <a:r>
              <a:rPr lang="en-GB" sz="2400" b="1" i="1" dirty="0"/>
              <a:t>standardization community …</a:t>
            </a:r>
          </a:p>
          <a:p>
            <a:pPr lvl="1">
              <a:lnSpc>
                <a:spcPct val="114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GB" dirty="0"/>
              <a:t>assists the Committee for Standardization (CS</a:t>
            </a:r>
            <a:r>
              <a:rPr lang="en-GB" dirty="0" smtClean="0"/>
              <a:t>)</a:t>
            </a:r>
            <a:br>
              <a:rPr lang="en-GB" dirty="0" smtClean="0"/>
            </a:br>
            <a:r>
              <a:rPr lang="en-GB" dirty="0" smtClean="0"/>
              <a:t>with</a:t>
            </a:r>
            <a:endParaRPr lang="en-GB" dirty="0"/>
          </a:p>
          <a:p>
            <a:pPr lvl="2">
              <a:lnSpc>
                <a:spcPct val="114000"/>
              </a:lnSpc>
            </a:pPr>
            <a:r>
              <a:rPr lang="en-GB" dirty="0"/>
              <a:t>secretarial and administrative support </a:t>
            </a:r>
          </a:p>
          <a:p>
            <a:pPr lvl="2">
              <a:lnSpc>
                <a:spcPct val="114000"/>
              </a:lnSpc>
            </a:pPr>
            <a:r>
              <a:rPr lang="en-GB" dirty="0"/>
              <a:t>its contribution to the harmonization and coordination of all NATO standardization activities</a:t>
            </a:r>
          </a:p>
          <a:p>
            <a:pPr lvl="1">
              <a:lnSpc>
                <a:spcPct val="114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GB" dirty="0"/>
              <a:t>assists the LC, CNAD, C3B, AMDC and AVC with the</a:t>
            </a:r>
          </a:p>
          <a:p>
            <a:pPr lvl="2">
              <a:lnSpc>
                <a:spcPct val="114000"/>
              </a:lnSpc>
            </a:pPr>
            <a:r>
              <a:rPr lang="en-GB" dirty="0"/>
              <a:t>provision of standardization advisors for standard-developing bodies, where appropriate </a:t>
            </a:r>
          </a:p>
          <a:p>
            <a:pPr lvl="2">
              <a:lnSpc>
                <a:spcPct val="114000"/>
              </a:lnSpc>
            </a:pPr>
            <a:r>
              <a:rPr lang="en-GB" dirty="0"/>
              <a:t>facilitation of the approval process for </a:t>
            </a:r>
            <a:r>
              <a:rPr lang="en-GB" dirty="0" smtClean="0"/>
              <a:t>standards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224" y="908720"/>
            <a:ext cx="2094960" cy="136398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6356" y="1808820"/>
            <a:ext cx="1404156" cy="14041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053935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8" name="Straight Arrow Connector 77"/>
          <p:cNvCxnSpPr/>
          <p:nvPr/>
        </p:nvCxnSpPr>
        <p:spPr>
          <a:xfrm flipV="1">
            <a:off x="7812361" y="4725144"/>
            <a:ext cx="288031" cy="395263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/>
          <p:nvPr/>
        </p:nvCxnSpPr>
        <p:spPr>
          <a:xfrm flipH="1">
            <a:off x="7152654" y="3140968"/>
            <a:ext cx="227658" cy="184618"/>
          </a:xfrm>
          <a:prstGeom prst="straightConnector1">
            <a:avLst/>
          </a:prstGeom>
          <a:ln w="28575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E6061-A72F-467D-8B00-670F455A61A8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dirty="0" smtClean="0"/>
              <a:t>NSO Support to STANAG Development / Maintenance to TAs other than the MC</a:t>
            </a:r>
            <a:endParaRPr lang="en-US" sz="2800" dirty="0"/>
          </a:p>
        </p:txBody>
      </p:sp>
      <p:grpSp>
        <p:nvGrpSpPr>
          <p:cNvPr id="5" name="Group 4"/>
          <p:cNvGrpSpPr/>
          <p:nvPr/>
        </p:nvGrpSpPr>
        <p:grpSpPr>
          <a:xfrm>
            <a:off x="43111" y="3313113"/>
            <a:ext cx="9137401" cy="1473200"/>
            <a:chOff x="20638" y="3313113"/>
            <a:chExt cx="9137401" cy="1473200"/>
          </a:xfrm>
        </p:grpSpPr>
        <p:sp>
          <p:nvSpPr>
            <p:cNvPr id="30" name="Striped Right Arrow 29"/>
            <p:cNvSpPr/>
            <p:nvPr/>
          </p:nvSpPr>
          <p:spPr bwMode="auto">
            <a:xfrm>
              <a:off x="8748464" y="3719513"/>
              <a:ext cx="409575" cy="889000"/>
            </a:xfrm>
            <a:prstGeom prst="stripedRightArrow">
              <a:avLst>
                <a:gd name="adj1" fmla="val 50000"/>
                <a:gd name="adj2" fmla="val 55291"/>
              </a:avLst>
            </a:prstGeom>
            <a:solidFill>
              <a:srgbClr val="FF9900"/>
            </a:solidFill>
            <a:ln w="25400" cap="flat" cmpd="sng" algn="ctr">
              <a:solidFill>
                <a:srgbClr val="FF9900">
                  <a:shade val="50000"/>
                </a:srgbClr>
              </a:solidFill>
              <a:prstDash val="solid"/>
            </a:ln>
            <a:effectLst/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400" b="0" kern="0" dirty="0"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  <p:sp>
          <p:nvSpPr>
            <p:cNvPr id="23" name="Rectangle 66"/>
            <p:cNvSpPr>
              <a:spLocks noChangeArrowheads="1"/>
            </p:cNvSpPr>
            <p:nvPr/>
          </p:nvSpPr>
          <p:spPr bwMode="auto">
            <a:xfrm>
              <a:off x="6134398" y="3319463"/>
              <a:ext cx="287337" cy="1428750"/>
            </a:xfrm>
            <a:prstGeom prst="rect">
              <a:avLst/>
            </a:prstGeom>
            <a:solidFill>
              <a:srgbClr val="0070C0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altLang="sv-SE" sz="1400" b="0" kern="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7" name="Rectangle 10"/>
            <p:cNvSpPr>
              <a:spLocks noChangeArrowheads="1"/>
            </p:cNvSpPr>
            <p:nvPr/>
          </p:nvSpPr>
          <p:spPr bwMode="auto">
            <a:xfrm>
              <a:off x="681038" y="3336925"/>
              <a:ext cx="1079500" cy="141763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altLang="sv-SE" sz="1200" b="0" kern="0" dirty="0" smtClean="0">
                  <a:solidFill>
                    <a:sysClr val="windowText" lastClr="000000"/>
                  </a:solidFill>
                </a:rPr>
                <a:t> </a:t>
              </a:r>
            </a:p>
          </p:txBody>
        </p:sp>
        <p:sp>
          <p:nvSpPr>
            <p:cNvPr id="9" name="Rectangle 13"/>
            <p:cNvSpPr>
              <a:spLocks noChangeArrowheads="1"/>
            </p:cNvSpPr>
            <p:nvPr/>
          </p:nvSpPr>
          <p:spPr bwMode="auto">
            <a:xfrm>
              <a:off x="1787525" y="3333750"/>
              <a:ext cx="395288" cy="1417638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altLang="sv-SE" sz="1400" b="0" kern="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0" name="Text Box 22"/>
            <p:cNvSpPr txBox="1">
              <a:spLocks noChangeArrowheads="1"/>
            </p:cNvSpPr>
            <p:nvPr/>
          </p:nvSpPr>
          <p:spPr bwMode="auto">
            <a:xfrm>
              <a:off x="1824038" y="3814763"/>
              <a:ext cx="320675" cy="523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sv-SE" sz="1400" b="0" kern="0" dirty="0">
                  <a:solidFill>
                    <a:srgbClr val="FFFFFF"/>
                  </a:solidFill>
                </a:rPr>
                <a:t>4w</a:t>
              </a:r>
            </a:p>
          </p:txBody>
        </p:sp>
        <p:sp>
          <p:nvSpPr>
            <p:cNvPr id="11" name="Rectangle 15"/>
            <p:cNvSpPr>
              <a:spLocks noChangeArrowheads="1"/>
            </p:cNvSpPr>
            <p:nvPr/>
          </p:nvSpPr>
          <p:spPr bwMode="auto">
            <a:xfrm>
              <a:off x="2209800" y="3332163"/>
              <a:ext cx="360363" cy="1417637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altLang="sv-SE" sz="1400" b="0" kern="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2" name="Text Box 23"/>
            <p:cNvSpPr txBox="1">
              <a:spLocks noChangeArrowheads="1"/>
            </p:cNvSpPr>
            <p:nvPr/>
          </p:nvSpPr>
          <p:spPr bwMode="auto">
            <a:xfrm>
              <a:off x="2163763" y="3814763"/>
              <a:ext cx="468312" cy="523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sv-SE" sz="1400" b="0" kern="0" dirty="0">
                  <a:solidFill>
                    <a:srgbClr val="FFFFFF"/>
                  </a:solidFill>
                </a:rPr>
                <a:t>2 </a:t>
              </a:r>
              <a:r>
                <a:rPr lang="en-US" altLang="sv-SE" sz="1400" b="0" kern="0" dirty="0" smtClean="0">
                  <a:solidFill>
                    <a:srgbClr val="FFFFFF"/>
                  </a:solidFill>
                </a:rPr>
                <a:t> w</a:t>
              </a:r>
              <a:endParaRPr lang="en-US" altLang="sv-SE" sz="1400" b="0" kern="0" dirty="0">
                <a:solidFill>
                  <a:srgbClr val="FFFFFF"/>
                </a:solidFill>
              </a:endParaRPr>
            </a:p>
          </p:txBody>
        </p:sp>
        <p:sp>
          <p:nvSpPr>
            <p:cNvPr id="13" name="Rectangle 28"/>
            <p:cNvSpPr>
              <a:spLocks noChangeArrowheads="1"/>
            </p:cNvSpPr>
            <p:nvPr/>
          </p:nvSpPr>
          <p:spPr bwMode="auto">
            <a:xfrm>
              <a:off x="2774950" y="3330575"/>
              <a:ext cx="3311525" cy="1417638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altLang="sv-SE" sz="1400" b="0" kern="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5" name="Rectangle 40"/>
            <p:cNvSpPr>
              <a:spLocks noChangeArrowheads="1"/>
            </p:cNvSpPr>
            <p:nvPr/>
          </p:nvSpPr>
          <p:spPr bwMode="auto">
            <a:xfrm>
              <a:off x="6746875" y="3317875"/>
              <a:ext cx="1547813" cy="1428750"/>
            </a:xfrm>
            <a:prstGeom prst="rect">
              <a:avLst/>
            </a:prstGeom>
            <a:solidFill>
              <a:srgbClr val="217B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altLang="sv-SE" sz="1400" b="0" kern="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7" name="Rectangle 46"/>
            <p:cNvSpPr>
              <a:spLocks noChangeArrowheads="1"/>
            </p:cNvSpPr>
            <p:nvPr/>
          </p:nvSpPr>
          <p:spPr bwMode="auto">
            <a:xfrm>
              <a:off x="7994650" y="3316288"/>
              <a:ext cx="287338" cy="142875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altLang="sv-SE" sz="1400" b="0" kern="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8" name="Text Box 47"/>
            <p:cNvSpPr txBox="1">
              <a:spLocks noChangeArrowheads="1"/>
            </p:cNvSpPr>
            <p:nvPr/>
          </p:nvSpPr>
          <p:spPr bwMode="auto">
            <a:xfrm>
              <a:off x="7969250" y="3789363"/>
              <a:ext cx="320675" cy="523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sv-SE" sz="1400" b="0" kern="0" dirty="0">
                  <a:solidFill>
                    <a:srgbClr val="FFFFFF"/>
                  </a:solidFill>
                </a:rPr>
                <a:t>2w</a:t>
              </a:r>
            </a:p>
          </p:txBody>
        </p:sp>
        <p:sp>
          <p:nvSpPr>
            <p:cNvPr id="19" name="Rectangle 60"/>
            <p:cNvSpPr>
              <a:spLocks noChangeArrowheads="1"/>
            </p:cNvSpPr>
            <p:nvPr/>
          </p:nvSpPr>
          <p:spPr bwMode="auto">
            <a:xfrm>
              <a:off x="8626797" y="3313113"/>
              <a:ext cx="193675" cy="142875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altLang="sv-SE" sz="1400" b="0" kern="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20" name="Text Box 61"/>
            <p:cNvSpPr txBox="1">
              <a:spLocks noChangeArrowheads="1"/>
            </p:cNvSpPr>
            <p:nvPr/>
          </p:nvSpPr>
          <p:spPr bwMode="auto">
            <a:xfrm>
              <a:off x="8571805" y="3795713"/>
              <a:ext cx="320675" cy="523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sv-SE" sz="1400" b="0" kern="0" dirty="0">
                  <a:solidFill>
                    <a:srgbClr val="FFFFFF"/>
                  </a:solidFill>
                </a:rPr>
                <a:t>1w</a:t>
              </a:r>
            </a:p>
          </p:txBody>
        </p:sp>
        <p:sp>
          <p:nvSpPr>
            <p:cNvPr id="22" name="Text Box 64"/>
            <p:cNvSpPr txBox="1">
              <a:spLocks noChangeArrowheads="1"/>
            </p:cNvSpPr>
            <p:nvPr/>
          </p:nvSpPr>
          <p:spPr bwMode="auto">
            <a:xfrm>
              <a:off x="6403975" y="3821113"/>
              <a:ext cx="320675" cy="523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sv-SE" sz="1400" b="0" kern="0" dirty="0">
                  <a:solidFill>
                    <a:srgbClr val="FFFFFF"/>
                  </a:solidFill>
                </a:rPr>
                <a:t>2w</a:t>
              </a:r>
            </a:p>
          </p:txBody>
        </p:sp>
        <p:sp>
          <p:nvSpPr>
            <p:cNvPr id="25" name="Rectangle 70"/>
            <p:cNvSpPr>
              <a:spLocks noChangeArrowheads="1"/>
            </p:cNvSpPr>
            <p:nvPr/>
          </p:nvSpPr>
          <p:spPr bwMode="auto">
            <a:xfrm>
              <a:off x="365125" y="3336925"/>
              <a:ext cx="287338" cy="141763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altLang="sv-SE" sz="1400" b="0" kern="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26" name="Text Box 71"/>
            <p:cNvSpPr txBox="1">
              <a:spLocks noChangeArrowheads="1"/>
            </p:cNvSpPr>
            <p:nvPr/>
          </p:nvSpPr>
          <p:spPr bwMode="auto">
            <a:xfrm>
              <a:off x="346075" y="3827463"/>
              <a:ext cx="320675" cy="523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sv-SE" sz="1400" b="0" kern="0" dirty="0">
                  <a:solidFill>
                    <a:srgbClr val="FFFFFF"/>
                  </a:solidFill>
                </a:rPr>
                <a:t>3w</a:t>
              </a:r>
            </a:p>
          </p:txBody>
        </p:sp>
        <p:sp>
          <p:nvSpPr>
            <p:cNvPr id="27" name="Rectangle 73"/>
            <p:cNvSpPr>
              <a:spLocks noChangeArrowheads="1"/>
            </p:cNvSpPr>
            <p:nvPr/>
          </p:nvSpPr>
          <p:spPr bwMode="auto">
            <a:xfrm>
              <a:off x="2606675" y="3322638"/>
              <a:ext cx="144463" cy="1428750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altLang="sv-SE" sz="1400" b="0" kern="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28" name="Rectangle 74"/>
            <p:cNvSpPr>
              <a:spLocks noChangeArrowheads="1"/>
            </p:cNvSpPr>
            <p:nvPr/>
          </p:nvSpPr>
          <p:spPr bwMode="auto">
            <a:xfrm>
              <a:off x="2536825" y="3825875"/>
              <a:ext cx="287338" cy="523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sv-SE" sz="1400" b="0" kern="0" dirty="0">
                  <a:solidFill>
                    <a:srgbClr val="FFFFFF"/>
                  </a:solidFill>
                </a:rPr>
                <a:t>2d</a:t>
              </a:r>
            </a:p>
          </p:txBody>
        </p:sp>
        <p:sp>
          <p:nvSpPr>
            <p:cNvPr id="32" name="Striped Right Arrow 31"/>
            <p:cNvSpPr/>
            <p:nvPr/>
          </p:nvSpPr>
          <p:spPr bwMode="auto">
            <a:xfrm>
              <a:off x="22225" y="3673475"/>
              <a:ext cx="387350" cy="885825"/>
            </a:xfrm>
            <a:prstGeom prst="stripedRightArrow">
              <a:avLst>
                <a:gd name="adj1" fmla="val 50000"/>
                <a:gd name="adj2" fmla="val 55291"/>
              </a:avLst>
            </a:prstGeom>
            <a:solidFill>
              <a:srgbClr val="FF9900"/>
            </a:solidFill>
            <a:ln w="25400" cap="flat" cmpd="sng" algn="ctr">
              <a:solidFill>
                <a:srgbClr val="FF9900">
                  <a:shade val="50000"/>
                </a:srgbClr>
              </a:solidFill>
              <a:prstDash val="solid"/>
            </a:ln>
            <a:effectLst/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400" b="0" kern="0" dirty="0"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  <p:sp>
          <p:nvSpPr>
            <p:cNvPr id="33" name="TextBox 62"/>
            <p:cNvSpPr txBox="1">
              <a:spLocks noChangeArrowheads="1"/>
            </p:cNvSpPr>
            <p:nvPr/>
          </p:nvSpPr>
          <p:spPr bwMode="auto">
            <a:xfrm>
              <a:off x="20638" y="3949700"/>
              <a:ext cx="425450" cy="3079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sv-SE" sz="1400" kern="0" dirty="0">
                  <a:solidFill>
                    <a:sysClr val="windowText" lastClr="000000"/>
                  </a:solidFill>
                </a:rPr>
                <a:t>SP</a:t>
              </a:r>
            </a:p>
          </p:txBody>
        </p:sp>
        <p:cxnSp>
          <p:nvCxnSpPr>
            <p:cNvPr id="38" name="Straight Connector 79"/>
            <p:cNvCxnSpPr>
              <a:cxnSpLocks noChangeShapeType="1"/>
            </p:cNvCxnSpPr>
            <p:nvPr/>
          </p:nvCxnSpPr>
          <p:spPr bwMode="auto">
            <a:xfrm>
              <a:off x="8317110" y="4786313"/>
              <a:ext cx="287338" cy="0"/>
            </a:xfrm>
            <a:prstGeom prst="line">
              <a:avLst/>
            </a:prstGeom>
            <a:noFill/>
            <a:ln w="38100" algn="ctr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41" name="Straight Connector 82"/>
            <p:cNvCxnSpPr>
              <a:cxnSpLocks noChangeShapeType="1"/>
            </p:cNvCxnSpPr>
            <p:nvPr/>
          </p:nvCxnSpPr>
          <p:spPr bwMode="auto">
            <a:xfrm>
              <a:off x="6133703" y="4786313"/>
              <a:ext cx="287338" cy="0"/>
            </a:xfrm>
            <a:prstGeom prst="line">
              <a:avLst/>
            </a:prstGeom>
            <a:noFill/>
            <a:ln w="38100" algn="ctr">
              <a:solidFill>
                <a:srgbClr val="FF0000"/>
              </a:solidFill>
              <a:round/>
              <a:headEnd/>
              <a:tailEnd/>
            </a:ln>
          </p:spPr>
        </p:cxnSp>
        <p:sp>
          <p:nvSpPr>
            <p:cNvPr id="43" name="TextBox 42"/>
            <p:cNvSpPr txBox="1"/>
            <p:nvPr/>
          </p:nvSpPr>
          <p:spPr>
            <a:xfrm>
              <a:off x="681341" y="3356992"/>
              <a:ext cx="1149674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200" b="1" u="sng" dirty="0" smtClean="0"/>
                <a:t>Validation</a:t>
              </a:r>
            </a:p>
            <a:p>
              <a:r>
                <a:rPr lang="en-GB" sz="1200" b="1" u="sng" dirty="0" smtClean="0"/>
                <a:t>&amp; ST </a:t>
              </a:r>
            </a:p>
            <a:p>
              <a:r>
                <a:rPr lang="en-GB" sz="1200" b="1" u="sng" dirty="0" smtClean="0"/>
                <a:t>Development</a:t>
              </a:r>
              <a:endParaRPr lang="en-US" sz="1200" b="1" u="sng" dirty="0"/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6732240" y="3356992"/>
              <a:ext cx="119776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u="sng" dirty="0" smtClean="0"/>
                <a:t>Ratification</a:t>
              </a:r>
              <a:endParaRPr lang="en-US" sz="1600" u="sng" dirty="0"/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3921701" y="3861048"/>
              <a:ext cx="147187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u="sng" dirty="0" smtClean="0"/>
                <a:t>Development</a:t>
              </a:r>
              <a:endParaRPr lang="en-US" sz="1600" u="sng" dirty="0"/>
            </a:p>
          </p:txBody>
        </p:sp>
      </p:grpSp>
      <p:sp>
        <p:nvSpPr>
          <p:cNvPr id="48" name="TextBox 65"/>
          <p:cNvSpPr txBox="1">
            <a:spLocks noChangeArrowheads="1"/>
          </p:cNvSpPr>
          <p:nvPr/>
        </p:nvSpPr>
        <p:spPr bwMode="auto">
          <a:xfrm>
            <a:off x="6707188" y="6163850"/>
            <a:ext cx="2555875" cy="13696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rgbClr val="001A6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3200" b="1">
                <a:solidFill>
                  <a:srgbClr val="001A6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3200" b="1">
                <a:solidFill>
                  <a:srgbClr val="001A6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3200" b="1">
                <a:solidFill>
                  <a:srgbClr val="001A6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3200" b="1">
                <a:solidFill>
                  <a:srgbClr val="001A6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1A6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1A6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1A6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1A6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sv-SE" sz="1100" dirty="0"/>
              <a:t>Legend</a:t>
            </a:r>
          </a:p>
          <a:p>
            <a:pPr eaLnBrk="1" hangingPunct="1"/>
            <a:r>
              <a:rPr lang="en-US" altLang="sv-SE" sz="1000" u="sng" dirty="0">
                <a:solidFill>
                  <a:srgbClr val="FF0000"/>
                </a:solidFill>
              </a:rPr>
              <a:t>_____</a:t>
            </a:r>
            <a:r>
              <a:rPr lang="en-US" altLang="sv-SE" sz="1000" dirty="0" smtClean="0">
                <a:solidFill>
                  <a:srgbClr val="FF0000"/>
                </a:solidFill>
              </a:rPr>
              <a:t>NSO </a:t>
            </a:r>
            <a:r>
              <a:rPr lang="en-US" altLang="sv-SE" sz="1000" dirty="0">
                <a:solidFill>
                  <a:srgbClr val="FF0000"/>
                </a:solidFill>
              </a:rPr>
              <a:t>to </a:t>
            </a:r>
            <a:r>
              <a:rPr lang="en-US" altLang="sv-SE" sz="1000" dirty="0" smtClean="0">
                <a:solidFill>
                  <a:srgbClr val="FF0000"/>
                </a:solidFill>
              </a:rPr>
              <a:t>liaise, advice, support</a:t>
            </a:r>
            <a:endParaRPr lang="en-US" altLang="sv-SE" sz="1000" dirty="0">
              <a:solidFill>
                <a:srgbClr val="FF0000"/>
              </a:solidFill>
            </a:endParaRPr>
          </a:p>
          <a:p>
            <a:pPr eaLnBrk="1" hangingPunct="1"/>
            <a:r>
              <a:rPr lang="en-US" altLang="sv-SE" sz="1000" dirty="0">
                <a:solidFill>
                  <a:srgbClr val="217BFF"/>
                </a:solidFill>
              </a:rPr>
              <a:t>_____Nations/SCs to </a:t>
            </a:r>
            <a:r>
              <a:rPr lang="en-US" altLang="sv-SE" sz="1000" dirty="0" smtClean="0">
                <a:solidFill>
                  <a:srgbClr val="217BFF"/>
                </a:solidFill>
              </a:rPr>
              <a:t>contribute</a:t>
            </a:r>
            <a:endParaRPr lang="en-US" altLang="sv-SE" sz="1000" dirty="0">
              <a:solidFill>
                <a:srgbClr val="217BFF"/>
              </a:solidFill>
            </a:endParaRPr>
          </a:p>
          <a:p>
            <a:pPr eaLnBrk="1" hangingPunct="1"/>
            <a:endParaRPr lang="en-US" altLang="sv-SE" sz="1000" dirty="0">
              <a:solidFill>
                <a:srgbClr val="FF0000"/>
              </a:solidFill>
            </a:endParaRPr>
          </a:p>
          <a:p>
            <a:pPr eaLnBrk="1" hangingPunct="1"/>
            <a:endParaRPr lang="en-US" altLang="sv-SE" sz="1000" dirty="0">
              <a:solidFill>
                <a:srgbClr val="FF0000"/>
              </a:solidFill>
            </a:endParaRPr>
          </a:p>
          <a:p>
            <a:pPr eaLnBrk="1" hangingPunct="1"/>
            <a:endParaRPr lang="en-US" altLang="sv-SE" dirty="0"/>
          </a:p>
        </p:txBody>
      </p:sp>
      <p:sp>
        <p:nvSpPr>
          <p:cNvPr id="68" name="AutoShape 90"/>
          <p:cNvSpPr>
            <a:spLocks/>
          </p:cNvSpPr>
          <p:nvPr/>
        </p:nvSpPr>
        <p:spPr bwMode="auto">
          <a:xfrm>
            <a:off x="4860032" y="1340768"/>
            <a:ext cx="1582737" cy="1183952"/>
          </a:xfrm>
          <a:prstGeom prst="accentBorderCallout2">
            <a:avLst>
              <a:gd name="adj1" fmla="val 14782"/>
              <a:gd name="adj2" fmla="val 101074"/>
              <a:gd name="adj3" fmla="val 14782"/>
              <a:gd name="adj4" fmla="val 115176"/>
              <a:gd name="adj5" fmla="val -31537"/>
              <a:gd name="adj6" fmla="val 114917"/>
            </a:avLst>
          </a:prstGeom>
          <a:solidFill>
            <a:srgbClr val="0070C0"/>
          </a:solidFill>
          <a:ln w="9525" cap="rnd">
            <a:noFill/>
            <a:prstDash val="sysDot"/>
            <a:miter lim="800000"/>
            <a:headEnd/>
            <a:tailEnd/>
          </a:ln>
        </p:spPr>
        <p:txBody>
          <a:bodyPr/>
          <a:lstStyle>
            <a:lvl1pPr eaLnBrk="0" hangingPunct="0">
              <a:defRPr sz="3200" b="1">
                <a:solidFill>
                  <a:srgbClr val="001A6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3200" b="1">
                <a:solidFill>
                  <a:srgbClr val="001A6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3200" b="1">
                <a:solidFill>
                  <a:srgbClr val="001A6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3200" b="1">
                <a:solidFill>
                  <a:srgbClr val="001A6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3200" b="1">
                <a:solidFill>
                  <a:srgbClr val="001A6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1A6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1A6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1A6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1A6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sv-SE" sz="900" u="sng" dirty="0" smtClean="0">
                <a:solidFill>
                  <a:srgbClr val="FFFFFF"/>
                </a:solidFill>
              </a:rPr>
              <a:t>Approval of Ratification: </a:t>
            </a:r>
            <a:r>
              <a:rPr lang="en-US" altLang="sv-SE" sz="900" dirty="0">
                <a:solidFill>
                  <a:srgbClr val="FFFFFF"/>
                </a:solidFill>
              </a:rPr>
              <a:t>nations to approve for entering </a:t>
            </a:r>
            <a:r>
              <a:rPr lang="en-US" altLang="sv-SE" sz="900" dirty="0" smtClean="0">
                <a:solidFill>
                  <a:srgbClr val="FFFFFF"/>
                </a:solidFill>
              </a:rPr>
              <a:t>ratification, to confirm promulgation criteria and allocated time for ratification (silent procedure/MCSB meeting) </a:t>
            </a:r>
            <a:endParaRPr lang="en-US" altLang="sv-SE" sz="900" dirty="0">
              <a:solidFill>
                <a:srgbClr val="FFFFFF"/>
              </a:solidFill>
            </a:endParaRPr>
          </a:p>
        </p:txBody>
      </p:sp>
      <p:cxnSp>
        <p:nvCxnSpPr>
          <p:cNvPr id="69" name="Straight Arrow Connector 68"/>
          <p:cNvCxnSpPr/>
          <p:nvPr/>
        </p:nvCxnSpPr>
        <p:spPr>
          <a:xfrm>
            <a:off x="5796136" y="2689672"/>
            <a:ext cx="432048" cy="563906"/>
          </a:xfrm>
          <a:prstGeom prst="straightConnector1">
            <a:avLst/>
          </a:prstGeom>
          <a:ln w="28575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AutoShape 93"/>
          <p:cNvSpPr>
            <a:spLocks/>
          </p:cNvSpPr>
          <p:nvPr/>
        </p:nvSpPr>
        <p:spPr bwMode="auto">
          <a:xfrm rot="10800000">
            <a:off x="6804248" y="2689672"/>
            <a:ext cx="1368152" cy="508264"/>
          </a:xfrm>
          <a:prstGeom prst="accentBorderCallout2">
            <a:avLst>
              <a:gd name="adj1" fmla="val 88681"/>
              <a:gd name="adj2" fmla="val 105083"/>
              <a:gd name="adj3" fmla="val 88681"/>
              <a:gd name="adj4" fmla="val 116324"/>
              <a:gd name="adj5" fmla="val -281380"/>
              <a:gd name="adj6" fmla="val 115542"/>
            </a:avLst>
          </a:prstGeom>
          <a:solidFill>
            <a:srgbClr val="0066FF"/>
          </a:solidFill>
          <a:ln w="9525" cap="rnd">
            <a:noFill/>
            <a:prstDash val="sysDot"/>
            <a:miter lim="800000"/>
            <a:headEnd/>
            <a:tailEnd/>
          </a:ln>
        </p:spPr>
        <p:txBody>
          <a:bodyPr rot="10800000"/>
          <a:lstStyle>
            <a:lvl1pPr eaLnBrk="0" hangingPunct="0">
              <a:defRPr sz="3200" b="1">
                <a:solidFill>
                  <a:srgbClr val="001A6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3200" b="1">
                <a:solidFill>
                  <a:srgbClr val="001A6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3200" b="1">
                <a:solidFill>
                  <a:srgbClr val="001A6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3200" b="1">
                <a:solidFill>
                  <a:srgbClr val="001A6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3200" b="1">
                <a:solidFill>
                  <a:srgbClr val="001A6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1A6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1A6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1A6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1A6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sv-SE" sz="900" u="sng" dirty="0" smtClean="0">
                <a:solidFill>
                  <a:srgbClr val="FFFFFF"/>
                </a:solidFill>
              </a:rPr>
              <a:t>Ratification:</a:t>
            </a:r>
            <a:endParaRPr lang="en-US" altLang="sv-SE" sz="900" u="sng" dirty="0">
              <a:solidFill>
                <a:srgbClr val="FFFFFF"/>
              </a:solidFill>
            </a:endParaRPr>
          </a:p>
          <a:p>
            <a:pPr eaLnBrk="1" hangingPunct="1"/>
            <a:r>
              <a:rPr lang="en-US" altLang="sv-SE" sz="900" dirty="0">
                <a:solidFill>
                  <a:srgbClr val="FFFFFF"/>
                </a:solidFill>
              </a:rPr>
              <a:t>Nations to assess and respond</a:t>
            </a:r>
          </a:p>
        </p:txBody>
      </p:sp>
      <p:sp>
        <p:nvSpPr>
          <p:cNvPr id="75" name="Rectangle 46"/>
          <p:cNvSpPr>
            <a:spLocks noChangeArrowheads="1"/>
          </p:cNvSpPr>
          <p:nvPr/>
        </p:nvSpPr>
        <p:spPr bwMode="auto">
          <a:xfrm>
            <a:off x="8315349" y="3320325"/>
            <a:ext cx="287338" cy="1428750"/>
          </a:xfrm>
          <a:prstGeom prst="rect">
            <a:avLst/>
          </a:prstGeom>
          <a:solidFill>
            <a:srgbClr val="0066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altLang="sv-SE" sz="1400" b="0" kern="0" dirty="0">
              <a:solidFill>
                <a:sysClr val="windowText" lastClr="000000"/>
              </a:solidFill>
            </a:endParaRPr>
          </a:p>
        </p:txBody>
      </p:sp>
      <p:sp>
        <p:nvSpPr>
          <p:cNvPr id="76" name="Text Box 47"/>
          <p:cNvSpPr txBox="1">
            <a:spLocks noChangeArrowheads="1"/>
          </p:cNvSpPr>
          <p:nvPr/>
        </p:nvSpPr>
        <p:spPr bwMode="auto">
          <a:xfrm>
            <a:off x="8316416" y="3789040"/>
            <a:ext cx="3206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sv-SE" sz="1400" b="0" kern="0" dirty="0">
                <a:solidFill>
                  <a:srgbClr val="FFFFFF"/>
                </a:solidFill>
              </a:rPr>
              <a:t>2w</a:t>
            </a:r>
          </a:p>
        </p:txBody>
      </p:sp>
      <p:sp>
        <p:nvSpPr>
          <p:cNvPr id="77" name="AutoShape 90"/>
          <p:cNvSpPr>
            <a:spLocks/>
          </p:cNvSpPr>
          <p:nvPr/>
        </p:nvSpPr>
        <p:spPr bwMode="auto">
          <a:xfrm>
            <a:off x="6516216" y="4982387"/>
            <a:ext cx="1762547" cy="658994"/>
          </a:xfrm>
          <a:prstGeom prst="accentBorderCallout2">
            <a:avLst>
              <a:gd name="adj1" fmla="val 14782"/>
              <a:gd name="adj2" fmla="val 101074"/>
              <a:gd name="adj3" fmla="val 14782"/>
              <a:gd name="adj4" fmla="val 115176"/>
              <a:gd name="adj5" fmla="val -31537"/>
              <a:gd name="adj6" fmla="val 114917"/>
            </a:avLst>
          </a:prstGeom>
          <a:solidFill>
            <a:srgbClr val="FF0000"/>
          </a:solidFill>
          <a:ln w="9525" cap="rnd">
            <a:noFill/>
            <a:prstDash val="sysDot"/>
            <a:miter lim="800000"/>
            <a:headEnd/>
            <a:tailEnd/>
          </a:ln>
        </p:spPr>
        <p:txBody>
          <a:bodyPr/>
          <a:lstStyle>
            <a:lvl1pPr eaLnBrk="0" hangingPunct="0">
              <a:defRPr sz="3200" b="1">
                <a:solidFill>
                  <a:srgbClr val="001A6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3200" b="1">
                <a:solidFill>
                  <a:srgbClr val="001A6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3200" b="1">
                <a:solidFill>
                  <a:srgbClr val="001A6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3200" b="1">
                <a:solidFill>
                  <a:srgbClr val="001A6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3200" b="1">
                <a:solidFill>
                  <a:srgbClr val="001A6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1A6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1A6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1A6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1A6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sv-SE" sz="900" u="sng" dirty="0" smtClean="0">
                <a:solidFill>
                  <a:srgbClr val="FFFFFF"/>
                </a:solidFill>
              </a:rPr>
              <a:t>Ratification responses assessment </a:t>
            </a:r>
            <a:r>
              <a:rPr lang="en-US" altLang="sv-SE" sz="1000" u="sng" dirty="0" err="1" smtClean="0">
                <a:solidFill>
                  <a:srgbClr val="FFFF00"/>
                </a:solidFill>
              </a:rPr>
              <a:t>iccw</a:t>
            </a:r>
            <a:r>
              <a:rPr lang="en-US" altLang="sv-SE" sz="1000" u="sng" dirty="0" smtClean="0">
                <a:solidFill>
                  <a:srgbClr val="FFFF00"/>
                </a:solidFill>
              </a:rPr>
              <a:t> TA/DTA </a:t>
            </a:r>
            <a:r>
              <a:rPr lang="en-US" altLang="sv-SE" sz="900" u="sng" dirty="0" smtClean="0">
                <a:solidFill>
                  <a:srgbClr val="FFFFFF"/>
                </a:solidFill>
              </a:rPr>
              <a:t>staff/ preparation of request for promulgation</a:t>
            </a:r>
            <a:r>
              <a:rPr lang="en-US" altLang="sv-SE" sz="900" dirty="0" smtClean="0">
                <a:solidFill>
                  <a:srgbClr val="FFFFFF"/>
                </a:solidFill>
              </a:rPr>
              <a:t>  </a:t>
            </a:r>
            <a:endParaRPr lang="en-US" altLang="sv-SE" sz="900" dirty="0">
              <a:solidFill>
                <a:srgbClr val="FFFFFF"/>
              </a:solidFill>
            </a:endParaRPr>
          </a:p>
        </p:txBody>
      </p:sp>
      <p:sp>
        <p:nvSpPr>
          <p:cNvPr id="79" name="AutoShape 93"/>
          <p:cNvSpPr>
            <a:spLocks/>
          </p:cNvSpPr>
          <p:nvPr/>
        </p:nvSpPr>
        <p:spPr bwMode="auto">
          <a:xfrm rot="10800000">
            <a:off x="7380312" y="1628800"/>
            <a:ext cx="1584325" cy="719138"/>
          </a:xfrm>
          <a:prstGeom prst="accentBorderCallout2">
            <a:avLst>
              <a:gd name="adj1" fmla="val 2963"/>
              <a:gd name="adj2" fmla="val 101431"/>
              <a:gd name="adj3" fmla="val -1269"/>
              <a:gd name="adj4" fmla="val 99532"/>
              <a:gd name="adj5" fmla="val -110787"/>
              <a:gd name="adj6" fmla="val 47667"/>
            </a:avLst>
          </a:prstGeom>
          <a:solidFill>
            <a:srgbClr val="0066FF"/>
          </a:solidFill>
          <a:ln w="9525" cap="rnd">
            <a:noFill/>
            <a:prstDash val="sysDot"/>
            <a:miter lim="800000"/>
            <a:headEnd/>
            <a:tailEnd/>
          </a:ln>
        </p:spPr>
        <p:txBody>
          <a:bodyPr rot="10800000"/>
          <a:lstStyle>
            <a:lvl1pPr eaLnBrk="0" hangingPunct="0">
              <a:defRPr sz="3200" b="1">
                <a:solidFill>
                  <a:srgbClr val="001A6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3200" b="1">
                <a:solidFill>
                  <a:srgbClr val="001A6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3200" b="1">
                <a:solidFill>
                  <a:srgbClr val="001A6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3200" b="1">
                <a:solidFill>
                  <a:srgbClr val="001A6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3200" b="1">
                <a:solidFill>
                  <a:srgbClr val="001A6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1A6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1A6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1A6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1A6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sv-SE" sz="900" u="sng" dirty="0" smtClean="0">
                <a:solidFill>
                  <a:srgbClr val="FFFFFF"/>
                </a:solidFill>
              </a:rPr>
              <a:t>Approval for promulgation</a:t>
            </a:r>
            <a:r>
              <a:rPr lang="en-US" altLang="sv-SE" sz="900" dirty="0" smtClean="0">
                <a:solidFill>
                  <a:srgbClr val="FFFFFF"/>
                </a:solidFill>
              </a:rPr>
              <a:t>: Nations </a:t>
            </a:r>
            <a:r>
              <a:rPr lang="en-US" altLang="sv-SE" sz="900" dirty="0">
                <a:solidFill>
                  <a:srgbClr val="FFFFFF"/>
                </a:solidFill>
              </a:rPr>
              <a:t>to approve under silence/ </a:t>
            </a:r>
            <a:r>
              <a:rPr lang="en-US" altLang="sv-SE" sz="900" dirty="0" smtClean="0">
                <a:solidFill>
                  <a:srgbClr val="FFFFFF"/>
                </a:solidFill>
              </a:rPr>
              <a:t>MCSB meeting</a:t>
            </a:r>
            <a:endParaRPr lang="en-US" altLang="sv-SE" sz="900" dirty="0">
              <a:solidFill>
                <a:srgbClr val="FFFFFF"/>
              </a:solidFill>
            </a:endParaRPr>
          </a:p>
        </p:txBody>
      </p:sp>
      <p:cxnSp>
        <p:nvCxnSpPr>
          <p:cNvPr id="80" name="Straight Arrow Connector 79"/>
          <p:cNvCxnSpPr/>
          <p:nvPr/>
        </p:nvCxnSpPr>
        <p:spPr>
          <a:xfrm flipH="1">
            <a:off x="8448798" y="2462808"/>
            <a:ext cx="11634" cy="822176"/>
          </a:xfrm>
          <a:prstGeom prst="straightConnector1">
            <a:avLst/>
          </a:prstGeom>
          <a:ln w="28575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9" name="AutoShape 95"/>
          <p:cNvSpPr>
            <a:spLocks/>
          </p:cNvSpPr>
          <p:nvPr/>
        </p:nvSpPr>
        <p:spPr bwMode="auto">
          <a:xfrm>
            <a:off x="7517135" y="5661248"/>
            <a:ext cx="1303337" cy="222103"/>
          </a:xfrm>
          <a:prstGeom prst="accentBorderCallout2">
            <a:avLst>
              <a:gd name="adj1" fmla="val 18699"/>
              <a:gd name="adj2" fmla="val 108792"/>
              <a:gd name="adj3" fmla="val 18699"/>
              <a:gd name="adj4" fmla="val 132236"/>
              <a:gd name="adj5" fmla="val -61579"/>
              <a:gd name="adj6" fmla="val 132097"/>
            </a:avLst>
          </a:prstGeom>
          <a:solidFill>
            <a:srgbClr val="FF0000"/>
          </a:solidFill>
          <a:ln w="9525" cap="rnd">
            <a:noFill/>
            <a:prstDash val="sysDot"/>
            <a:miter lim="800000"/>
            <a:headEnd/>
            <a:tailEnd/>
          </a:ln>
        </p:spPr>
        <p:txBody>
          <a:bodyPr/>
          <a:lstStyle>
            <a:lvl1pPr eaLnBrk="0" hangingPunct="0">
              <a:defRPr sz="3200" b="1">
                <a:solidFill>
                  <a:srgbClr val="001A6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3200" b="1">
                <a:solidFill>
                  <a:srgbClr val="001A6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3200" b="1">
                <a:solidFill>
                  <a:srgbClr val="001A6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3200" b="1">
                <a:solidFill>
                  <a:srgbClr val="001A6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3200" b="1">
                <a:solidFill>
                  <a:srgbClr val="001A6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1A6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1A6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1A6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1A6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sv-SE" sz="900" u="sng" dirty="0" smtClean="0">
                <a:solidFill>
                  <a:srgbClr val="FFFFFF"/>
                </a:solidFill>
              </a:rPr>
              <a:t>Promulgation</a:t>
            </a:r>
            <a:endParaRPr lang="en-US" altLang="sv-SE" sz="900" dirty="0">
              <a:solidFill>
                <a:srgbClr val="FFFFFF"/>
              </a:solidFill>
            </a:endParaRPr>
          </a:p>
        </p:txBody>
      </p:sp>
      <p:cxnSp>
        <p:nvCxnSpPr>
          <p:cNvPr id="130" name="Straight Arrow Connector 129"/>
          <p:cNvCxnSpPr/>
          <p:nvPr/>
        </p:nvCxnSpPr>
        <p:spPr>
          <a:xfrm flipV="1">
            <a:off x="8448798" y="4817912"/>
            <a:ext cx="274836" cy="666543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2570163" y="6093296"/>
            <a:ext cx="314701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NSO support starts here</a:t>
            </a:r>
            <a:endParaRPr lang="en-US" sz="2000" b="1" dirty="0"/>
          </a:p>
        </p:txBody>
      </p:sp>
      <p:sp>
        <p:nvSpPr>
          <p:cNvPr id="47" name="Rectangle 63"/>
          <p:cNvSpPr>
            <a:spLocks noChangeArrowheads="1"/>
          </p:cNvSpPr>
          <p:nvPr/>
        </p:nvSpPr>
        <p:spPr bwMode="auto">
          <a:xfrm>
            <a:off x="6444208" y="3336602"/>
            <a:ext cx="296863" cy="1428750"/>
          </a:xfrm>
          <a:prstGeom prst="rect">
            <a:avLst/>
          </a:prstGeom>
          <a:solidFill>
            <a:srgbClr val="FF0000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altLang="sv-SE" sz="1400" b="0" kern="0" dirty="0">
              <a:solidFill>
                <a:sysClr val="windowText" lastClr="000000"/>
              </a:solidFill>
            </a:endParaRPr>
          </a:p>
        </p:txBody>
      </p:sp>
      <p:sp>
        <p:nvSpPr>
          <p:cNvPr id="8" name="Right Arrow 7"/>
          <p:cNvSpPr/>
          <p:nvPr/>
        </p:nvSpPr>
        <p:spPr>
          <a:xfrm rot="20085744">
            <a:off x="3686059" y="4988487"/>
            <a:ext cx="2986629" cy="536833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AutoShape 87"/>
          <p:cNvSpPr>
            <a:spLocks/>
          </p:cNvSpPr>
          <p:nvPr/>
        </p:nvSpPr>
        <p:spPr bwMode="auto">
          <a:xfrm>
            <a:off x="4847456" y="5695884"/>
            <a:ext cx="1524049" cy="253396"/>
          </a:xfrm>
          <a:prstGeom prst="accentBorderCallout2">
            <a:avLst>
              <a:gd name="adj1" fmla="val 16912"/>
              <a:gd name="adj2" fmla="val -2884"/>
              <a:gd name="adj3" fmla="val 16912"/>
              <a:gd name="adj4" fmla="val -10435"/>
              <a:gd name="adj5" fmla="val -137514"/>
              <a:gd name="adj6" fmla="val -10241"/>
            </a:avLst>
          </a:prstGeom>
          <a:solidFill>
            <a:srgbClr val="FF0000"/>
          </a:solidFill>
          <a:ln w="9525" cap="rnd">
            <a:noFill/>
            <a:prstDash val="sysDot"/>
            <a:miter lim="800000"/>
            <a:headEnd/>
            <a:tailEnd/>
          </a:ln>
        </p:spPr>
        <p:txBody>
          <a:bodyPr/>
          <a:lstStyle>
            <a:lvl1pPr eaLnBrk="0" hangingPunct="0">
              <a:defRPr sz="3200" b="1">
                <a:solidFill>
                  <a:srgbClr val="001A6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3200" b="1">
                <a:solidFill>
                  <a:srgbClr val="001A6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3200" b="1">
                <a:solidFill>
                  <a:srgbClr val="001A6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3200" b="1">
                <a:solidFill>
                  <a:srgbClr val="001A6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3200" b="1">
                <a:solidFill>
                  <a:srgbClr val="001A6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1A6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1A6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1A6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1A6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sv-SE" sz="900" u="sng" dirty="0" smtClean="0">
                <a:solidFill>
                  <a:srgbClr val="FFFFFF"/>
                </a:solidFill>
              </a:rPr>
              <a:t>Request for ratification</a:t>
            </a:r>
            <a:endParaRPr lang="en-US" altLang="sv-SE" sz="900" dirty="0">
              <a:solidFill>
                <a:srgbClr val="FFFFFF"/>
              </a:solidFill>
            </a:endParaRPr>
          </a:p>
        </p:txBody>
      </p:sp>
      <p:cxnSp>
        <p:nvCxnSpPr>
          <p:cNvPr id="50" name="Straight Arrow Connector 49"/>
          <p:cNvCxnSpPr/>
          <p:nvPr/>
        </p:nvCxnSpPr>
        <p:spPr>
          <a:xfrm flipV="1">
            <a:off x="6084168" y="4970312"/>
            <a:ext cx="274836" cy="666543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7096532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/>
          <p:cNvSpPr txBox="1">
            <a:spLocks/>
          </p:cNvSpPr>
          <p:nvPr/>
        </p:nvSpPr>
        <p:spPr>
          <a:xfrm>
            <a:off x="1907704" y="15205"/>
            <a:ext cx="7236296" cy="965523"/>
          </a:xfrm>
          <a:prstGeom prst="rect">
            <a:avLst/>
          </a:prstGeom>
        </p:spPr>
        <p:txBody>
          <a:bodyPr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</a:pPr>
            <a:r>
              <a:rPr lang="en-GB" sz="36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Agenda</a:t>
            </a:r>
            <a:endParaRPr lang="en-US" sz="3600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E6061-A72F-467D-8B00-670F455A61A8}" type="slidenum">
              <a:rPr lang="en-US" smtClean="0"/>
              <a:pPr/>
              <a:t>19</a:t>
            </a:fld>
            <a:endParaRPr lang="en-US" dirty="0"/>
          </a:p>
        </p:txBody>
      </p:sp>
      <p:grpSp>
        <p:nvGrpSpPr>
          <p:cNvPr id="17" name="Group 16"/>
          <p:cNvGrpSpPr/>
          <p:nvPr/>
        </p:nvGrpSpPr>
        <p:grpSpPr>
          <a:xfrm>
            <a:off x="792088" y="2708920"/>
            <a:ext cx="8244408" cy="461665"/>
            <a:chOff x="251520" y="2276872"/>
            <a:chExt cx="8568952" cy="461665"/>
          </a:xfrm>
          <a:solidFill>
            <a:schemeClr val="accent1">
              <a:lumMod val="50000"/>
            </a:schemeClr>
          </a:solidFill>
        </p:grpSpPr>
        <p:sp>
          <p:nvSpPr>
            <p:cNvPr id="18" name="TextBox 17"/>
            <p:cNvSpPr txBox="1"/>
            <p:nvPr/>
          </p:nvSpPr>
          <p:spPr>
            <a:xfrm>
              <a:off x="864096" y="2276872"/>
              <a:ext cx="7956376" cy="461665"/>
            </a:xfrm>
            <a:prstGeom prst="rect">
              <a:avLst/>
            </a:prstGeom>
            <a:grpFill/>
          </p:spPr>
          <p:txBody>
            <a:bodyPr wrap="square" rtlCol="0" anchor="ctr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2400" dirty="0" smtClean="0">
                  <a:solidFill>
                    <a:schemeClr val="bg1"/>
                  </a:solidFill>
                </a:rPr>
                <a:t>Summary of NSO Functions</a:t>
              </a:r>
              <a:endParaRPr lang="en-US" sz="2400" dirty="0">
                <a:solidFill>
                  <a:schemeClr val="bg1"/>
                </a:solidFill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251520" y="2276872"/>
              <a:ext cx="495672" cy="461665"/>
            </a:xfrm>
            <a:prstGeom prst="rect">
              <a:avLst/>
            </a:prstGeom>
            <a:grp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GB" sz="2400" dirty="0" smtClean="0">
                  <a:solidFill>
                    <a:schemeClr val="bg1"/>
                  </a:solidFill>
                  <a:cs typeface="Arial" panose="020B0604020202020204" pitchFamily="34" charset="0"/>
                </a:rPr>
                <a:t>5.</a:t>
              </a:r>
              <a:endParaRPr lang="en-US" sz="2400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0067529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755576" y="2204864"/>
            <a:ext cx="8244408" cy="461665"/>
            <a:chOff x="251520" y="2276872"/>
            <a:chExt cx="8568952" cy="461665"/>
          </a:xfrm>
          <a:solidFill>
            <a:schemeClr val="accent1">
              <a:lumMod val="50000"/>
            </a:schemeClr>
          </a:solidFill>
        </p:grpSpPr>
        <p:sp>
          <p:nvSpPr>
            <p:cNvPr id="4" name="TextBox 3"/>
            <p:cNvSpPr txBox="1"/>
            <p:nvPr/>
          </p:nvSpPr>
          <p:spPr>
            <a:xfrm>
              <a:off x="864096" y="2295338"/>
              <a:ext cx="7956376" cy="424732"/>
            </a:xfrm>
            <a:prstGeom prst="rect">
              <a:avLst/>
            </a:prstGeom>
            <a:grpFill/>
          </p:spPr>
          <p:txBody>
            <a:bodyPr wrap="square" rtlCol="0" anchor="ctr">
              <a:spAutoFit/>
            </a:bodyPr>
            <a:lstStyle/>
            <a:p>
              <a:pPr lvl="0" defTabSz="977900">
                <a:lnSpc>
                  <a:spcPct val="90000"/>
                </a:lnSpc>
                <a:spcAft>
                  <a:spcPct val="35000"/>
                </a:spcAft>
              </a:pPr>
              <a:r>
                <a:rPr lang="en-US" sz="2400" dirty="0">
                  <a:solidFill>
                    <a:schemeClr val="bg1"/>
                  </a:solidFill>
                </a:rPr>
                <a:t>NATO Standards Development Process</a:t>
              </a: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251520" y="2276872"/>
              <a:ext cx="495672" cy="461665"/>
            </a:xfrm>
            <a:prstGeom prst="rect">
              <a:avLst/>
            </a:prstGeom>
            <a:grp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GB" sz="2400" dirty="0" smtClean="0">
                  <a:solidFill>
                    <a:schemeClr val="bg1"/>
                  </a:solidFill>
                  <a:cs typeface="Arial" panose="020B0604020202020204" pitchFamily="34" charset="0"/>
                </a:rPr>
                <a:t>1.</a:t>
              </a:r>
              <a:endParaRPr lang="en-US" sz="2400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755576" y="3134580"/>
            <a:ext cx="8244408" cy="461665"/>
            <a:chOff x="251520" y="2276872"/>
            <a:chExt cx="8568952" cy="461665"/>
          </a:xfrm>
          <a:solidFill>
            <a:schemeClr val="accent1">
              <a:lumMod val="50000"/>
            </a:schemeClr>
          </a:solidFill>
        </p:grpSpPr>
        <p:sp>
          <p:nvSpPr>
            <p:cNvPr id="7" name="TextBox 6"/>
            <p:cNvSpPr txBox="1"/>
            <p:nvPr/>
          </p:nvSpPr>
          <p:spPr>
            <a:xfrm>
              <a:off x="864096" y="2276872"/>
              <a:ext cx="7956376" cy="461665"/>
            </a:xfrm>
            <a:prstGeom prst="rect">
              <a:avLst/>
            </a:prstGeom>
            <a:grpFill/>
          </p:spPr>
          <p:txBody>
            <a:bodyPr wrap="square" rtlCol="0" anchor="ctr">
              <a:spAutoFit/>
            </a:bodyPr>
            <a:lstStyle/>
            <a:p>
              <a:r>
                <a:rPr lang="en-GB" sz="2400" dirty="0" smtClean="0">
                  <a:solidFill>
                    <a:schemeClr val="bg1"/>
                  </a:solidFill>
                  <a:cs typeface="Arial" panose="020B0604020202020204" pitchFamily="34" charset="0"/>
                </a:rPr>
                <a:t>NSO Support Functions</a:t>
              </a:r>
              <a:endParaRPr lang="en-US" sz="2400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251520" y="2276872"/>
              <a:ext cx="495672" cy="461665"/>
            </a:xfrm>
            <a:prstGeom prst="rect">
              <a:avLst/>
            </a:prstGeom>
            <a:grp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GB" sz="2400" dirty="0" smtClean="0">
                  <a:solidFill>
                    <a:schemeClr val="bg1"/>
                  </a:solidFill>
                  <a:cs typeface="Arial" panose="020B0604020202020204" pitchFamily="34" charset="0"/>
                </a:rPr>
                <a:t>2.</a:t>
              </a:r>
              <a:endParaRPr lang="en-US" sz="2400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755576" y="4983559"/>
            <a:ext cx="8244408" cy="472118"/>
            <a:chOff x="251520" y="2266419"/>
            <a:chExt cx="8568952" cy="472118"/>
          </a:xfrm>
          <a:solidFill>
            <a:schemeClr val="accent1">
              <a:lumMod val="50000"/>
            </a:schemeClr>
          </a:solidFill>
        </p:grpSpPr>
        <p:sp>
          <p:nvSpPr>
            <p:cNvPr id="10" name="TextBox 9"/>
            <p:cNvSpPr txBox="1"/>
            <p:nvPr/>
          </p:nvSpPr>
          <p:spPr>
            <a:xfrm>
              <a:off x="864096" y="2276872"/>
              <a:ext cx="7956376" cy="461665"/>
            </a:xfrm>
            <a:prstGeom prst="rect">
              <a:avLst/>
            </a:prstGeom>
            <a:grpFill/>
          </p:spPr>
          <p:txBody>
            <a:bodyPr wrap="square" rtlCol="0" anchor="ctr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2400" dirty="0">
                  <a:solidFill>
                    <a:schemeClr val="bg1"/>
                  </a:solidFill>
                </a:rPr>
                <a:t>NSO Support to Senior Committees other than the </a:t>
              </a:r>
              <a:r>
                <a:rPr lang="en-GB" sz="2400" dirty="0" smtClean="0">
                  <a:solidFill>
                    <a:schemeClr val="bg1"/>
                  </a:solidFill>
                </a:rPr>
                <a:t>MC</a:t>
              </a:r>
              <a:endParaRPr lang="en-US" sz="2400" dirty="0">
                <a:solidFill>
                  <a:schemeClr val="bg1"/>
                </a:solidFill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251520" y="2266419"/>
              <a:ext cx="495672" cy="461665"/>
            </a:xfrm>
            <a:prstGeom prst="rect">
              <a:avLst/>
            </a:prstGeom>
            <a:grp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GB" sz="2400" dirty="0">
                  <a:solidFill>
                    <a:schemeClr val="bg1"/>
                  </a:solidFill>
                  <a:cs typeface="Arial" panose="020B0604020202020204" pitchFamily="34" charset="0"/>
                </a:rPr>
                <a:t>4</a:t>
              </a:r>
              <a:r>
                <a:rPr lang="en-GB" sz="2400" dirty="0" smtClean="0">
                  <a:solidFill>
                    <a:schemeClr val="bg1"/>
                  </a:solidFill>
                  <a:cs typeface="Arial" panose="020B0604020202020204" pitchFamily="34" charset="0"/>
                </a:rPr>
                <a:t>.</a:t>
              </a:r>
              <a:endParaRPr lang="en-US" sz="2400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755576" y="4047455"/>
            <a:ext cx="8244408" cy="478506"/>
            <a:chOff x="251520" y="2260031"/>
            <a:chExt cx="8568952" cy="478506"/>
          </a:xfrm>
          <a:solidFill>
            <a:schemeClr val="accent1">
              <a:lumMod val="50000"/>
            </a:schemeClr>
          </a:solidFill>
        </p:grpSpPr>
        <p:sp>
          <p:nvSpPr>
            <p:cNvPr id="13" name="TextBox 12"/>
            <p:cNvSpPr txBox="1"/>
            <p:nvPr/>
          </p:nvSpPr>
          <p:spPr>
            <a:xfrm>
              <a:off x="864096" y="2276872"/>
              <a:ext cx="7956376" cy="461665"/>
            </a:xfrm>
            <a:prstGeom prst="rect">
              <a:avLst/>
            </a:prstGeom>
            <a:grpFill/>
          </p:spPr>
          <p:txBody>
            <a:bodyPr wrap="square" rtlCol="0" anchor="ctr">
              <a:spAutoFit/>
            </a:bodyPr>
            <a:lstStyle/>
            <a:p>
              <a:r>
                <a:rPr lang="en-GB" sz="2400" dirty="0" smtClean="0">
                  <a:solidFill>
                    <a:schemeClr val="bg1"/>
                  </a:solidFill>
                  <a:cs typeface="Arial" panose="020B0604020202020204" pitchFamily="34" charset="0"/>
                </a:rPr>
                <a:t>NSO Support to Standards Development under the MC</a:t>
              </a:r>
              <a:endParaRPr lang="en-US" sz="2400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251520" y="2260031"/>
              <a:ext cx="495672" cy="461665"/>
            </a:xfrm>
            <a:prstGeom prst="rect">
              <a:avLst/>
            </a:prstGeom>
            <a:grp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GB" sz="2400" dirty="0" smtClean="0">
                  <a:solidFill>
                    <a:schemeClr val="bg1"/>
                  </a:solidFill>
                  <a:cs typeface="Arial" panose="020B0604020202020204" pitchFamily="34" charset="0"/>
                </a:rPr>
                <a:t>3.</a:t>
              </a:r>
              <a:endParaRPr lang="en-US" sz="2400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</p:grpSp>
      <p:sp>
        <p:nvSpPr>
          <p:cNvPr id="16" name="Title 1"/>
          <p:cNvSpPr txBox="1">
            <a:spLocks/>
          </p:cNvSpPr>
          <p:nvPr/>
        </p:nvSpPr>
        <p:spPr>
          <a:xfrm>
            <a:off x="1907704" y="15205"/>
            <a:ext cx="7236296" cy="965523"/>
          </a:xfrm>
          <a:prstGeom prst="rect">
            <a:avLst/>
          </a:prstGeom>
        </p:spPr>
        <p:txBody>
          <a:bodyPr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</a:pPr>
            <a:r>
              <a:rPr lang="en-GB" sz="36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Agenda</a:t>
            </a:r>
            <a:endParaRPr lang="en-US" sz="3600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E6061-A72F-467D-8B00-670F455A61A8}" type="slidenum">
              <a:rPr lang="en-US" smtClean="0"/>
              <a:pPr/>
              <a:t>2</a:t>
            </a:fld>
            <a:endParaRPr lang="en-US" dirty="0"/>
          </a:p>
        </p:txBody>
      </p:sp>
      <p:grpSp>
        <p:nvGrpSpPr>
          <p:cNvPr id="17" name="Group 16"/>
          <p:cNvGrpSpPr/>
          <p:nvPr/>
        </p:nvGrpSpPr>
        <p:grpSpPr>
          <a:xfrm>
            <a:off x="792088" y="5847655"/>
            <a:ext cx="8244408" cy="461665"/>
            <a:chOff x="251520" y="2276872"/>
            <a:chExt cx="8568952" cy="461665"/>
          </a:xfrm>
          <a:solidFill>
            <a:schemeClr val="accent1">
              <a:lumMod val="50000"/>
            </a:schemeClr>
          </a:solidFill>
        </p:grpSpPr>
        <p:sp>
          <p:nvSpPr>
            <p:cNvPr id="18" name="TextBox 17"/>
            <p:cNvSpPr txBox="1"/>
            <p:nvPr/>
          </p:nvSpPr>
          <p:spPr>
            <a:xfrm>
              <a:off x="864096" y="2276872"/>
              <a:ext cx="7956376" cy="461665"/>
            </a:xfrm>
            <a:prstGeom prst="rect">
              <a:avLst/>
            </a:prstGeom>
            <a:grpFill/>
          </p:spPr>
          <p:txBody>
            <a:bodyPr wrap="square" rtlCol="0" anchor="ctr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2400" dirty="0" smtClean="0">
                  <a:solidFill>
                    <a:schemeClr val="bg1"/>
                  </a:solidFill>
                </a:rPr>
                <a:t>Summary of NSO Functions</a:t>
              </a:r>
              <a:endParaRPr lang="en-US" sz="2400" dirty="0">
                <a:solidFill>
                  <a:schemeClr val="bg1"/>
                </a:solidFill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251520" y="2276872"/>
              <a:ext cx="495672" cy="461665"/>
            </a:xfrm>
            <a:prstGeom prst="rect">
              <a:avLst/>
            </a:prstGeom>
            <a:grp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GB" sz="2400" dirty="0" smtClean="0">
                  <a:solidFill>
                    <a:schemeClr val="bg1"/>
                  </a:solidFill>
                  <a:cs typeface="Arial" panose="020B0604020202020204" pitchFamily="34" charset="0"/>
                </a:rPr>
                <a:t>5.</a:t>
              </a:r>
              <a:endParaRPr lang="en-US" sz="2400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5721094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Rounded Rectangle 73"/>
          <p:cNvSpPr/>
          <p:nvPr/>
        </p:nvSpPr>
        <p:spPr>
          <a:xfrm>
            <a:off x="701753" y="1408278"/>
            <a:ext cx="2502096" cy="1295913"/>
          </a:xfrm>
          <a:prstGeom prst="roundRect">
            <a:avLst/>
          </a:prstGeom>
          <a:solidFill>
            <a:srgbClr val="66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5" name="TextBox 74"/>
          <p:cNvSpPr txBox="1"/>
          <p:nvPr/>
        </p:nvSpPr>
        <p:spPr>
          <a:xfrm>
            <a:off x="814598" y="2132856"/>
            <a:ext cx="151836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International </a:t>
            </a:r>
          </a:p>
          <a:p>
            <a:r>
              <a:rPr lang="en-GB" dirty="0" smtClean="0"/>
              <a:t>Military Staff</a:t>
            </a:r>
            <a:endParaRPr lang="en-GB" dirty="0"/>
          </a:p>
        </p:txBody>
      </p:sp>
      <p:sp>
        <p:nvSpPr>
          <p:cNvPr id="34" name="Text Box 35"/>
          <p:cNvSpPr txBox="1">
            <a:spLocks noChangeArrowheads="1"/>
          </p:cNvSpPr>
          <p:nvPr/>
        </p:nvSpPr>
        <p:spPr bwMode="auto">
          <a:xfrm>
            <a:off x="6484253" y="4771708"/>
            <a:ext cx="966804" cy="461665"/>
          </a:xfrm>
          <a:prstGeom prst="rect">
            <a:avLst/>
          </a:prstGeom>
          <a:solidFill>
            <a:srgbClr val="FFFF00"/>
          </a:solidFill>
          <a:ln>
            <a:headEnd/>
            <a:tailEnd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ctr"/>
            <a:r>
              <a:rPr lang="en-GB" sz="2400" dirty="0" smtClean="0">
                <a:solidFill>
                  <a:srgbClr val="000000"/>
                </a:solidFill>
              </a:rPr>
              <a:t>Group</a:t>
            </a:r>
            <a:endParaRPr lang="en-GB" sz="2800" dirty="0">
              <a:solidFill>
                <a:srgbClr val="000000"/>
              </a:solidFill>
            </a:endParaRPr>
          </a:p>
        </p:txBody>
      </p:sp>
      <p:sp>
        <p:nvSpPr>
          <p:cNvPr id="33" name="Text Box 35"/>
          <p:cNvSpPr txBox="1">
            <a:spLocks noChangeArrowheads="1"/>
          </p:cNvSpPr>
          <p:nvPr/>
        </p:nvSpPr>
        <p:spPr bwMode="auto">
          <a:xfrm>
            <a:off x="6412245" y="4729317"/>
            <a:ext cx="966804" cy="461665"/>
          </a:xfrm>
          <a:prstGeom prst="rect">
            <a:avLst/>
          </a:prstGeom>
          <a:solidFill>
            <a:srgbClr val="FFFF00"/>
          </a:solidFill>
          <a:ln>
            <a:headEnd/>
            <a:tailEnd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ctr"/>
            <a:r>
              <a:rPr lang="en-GB" sz="2400" dirty="0" smtClean="0">
                <a:solidFill>
                  <a:srgbClr val="000000"/>
                </a:solidFill>
              </a:rPr>
              <a:t>Group</a:t>
            </a:r>
            <a:endParaRPr lang="en-GB" sz="2800" dirty="0">
              <a:solidFill>
                <a:srgbClr val="000000"/>
              </a:solidFill>
            </a:endParaRPr>
          </a:p>
        </p:txBody>
      </p:sp>
      <p:sp>
        <p:nvSpPr>
          <p:cNvPr id="22" name="Text Box 35"/>
          <p:cNvSpPr txBox="1">
            <a:spLocks noChangeArrowheads="1"/>
          </p:cNvSpPr>
          <p:nvPr/>
        </p:nvSpPr>
        <p:spPr bwMode="auto">
          <a:xfrm>
            <a:off x="2729753" y="2870985"/>
            <a:ext cx="1050159" cy="523220"/>
          </a:xfrm>
          <a:prstGeom prst="rect">
            <a:avLst/>
          </a:prstGeom>
          <a:solidFill>
            <a:srgbClr val="0000CC"/>
          </a:solidFill>
          <a:ln>
            <a:headEnd/>
            <a:tailEnd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ctr"/>
            <a:r>
              <a:rPr lang="en-GB" sz="2800" dirty="0" smtClean="0"/>
              <a:t>Board</a:t>
            </a:r>
            <a:endParaRPr lang="en-GB" sz="2800" dirty="0"/>
          </a:p>
        </p:txBody>
      </p:sp>
      <p:sp>
        <p:nvSpPr>
          <p:cNvPr id="18" name="Text Box 35"/>
          <p:cNvSpPr txBox="1">
            <a:spLocks noChangeArrowheads="1"/>
          </p:cNvSpPr>
          <p:nvPr/>
        </p:nvSpPr>
        <p:spPr bwMode="auto">
          <a:xfrm>
            <a:off x="2666129" y="2789312"/>
            <a:ext cx="1050159" cy="523220"/>
          </a:xfrm>
          <a:prstGeom prst="rect">
            <a:avLst/>
          </a:prstGeom>
          <a:solidFill>
            <a:srgbClr val="0000CC"/>
          </a:solidFill>
          <a:ln>
            <a:headEnd/>
            <a:tailEnd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ctr"/>
            <a:r>
              <a:rPr lang="en-GB" sz="2800" dirty="0" smtClean="0"/>
              <a:t>Board</a:t>
            </a:r>
            <a:endParaRPr lang="en-GB" sz="2800" dirty="0"/>
          </a:p>
        </p:txBody>
      </p:sp>
      <p:sp>
        <p:nvSpPr>
          <p:cNvPr id="19" name="Text Box 35"/>
          <p:cNvSpPr txBox="1">
            <a:spLocks noChangeArrowheads="1"/>
          </p:cNvSpPr>
          <p:nvPr/>
        </p:nvSpPr>
        <p:spPr bwMode="auto">
          <a:xfrm>
            <a:off x="2594121" y="2717304"/>
            <a:ext cx="1050159" cy="523220"/>
          </a:xfrm>
          <a:prstGeom prst="rect">
            <a:avLst/>
          </a:prstGeom>
          <a:solidFill>
            <a:srgbClr val="0000CC"/>
          </a:solidFill>
          <a:ln>
            <a:headEnd/>
            <a:tailEnd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ctr"/>
            <a:r>
              <a:rPr lang="en-GB" sz="2800" dirty="0" smtClean="0"/>
              <a:t>Board</a:t>
            </a:r>
            <a:endParaRPr lang="en-GB" sz="2800" dirty="0"/>
          </a:p>
        </p:txBody>
      </p:sp>
      <p:sp>
        <p:nvSpPr>
          <p:cNvPr id="17" name="Text Box 35"/>
          <p:cNvSpPr txBox="1">
            <a:spLocks noChangeArrowheads="1"/>
          </p:cNvSpPr>
          <p:nvPr/>
        </p:nvSpPr>
        <p:spPr bwMode="auto">
          <a:xfrm>
            <a:off x="2513729" y="2636912"/>
            <a:ext cx="1050159" cy="523220"/>
          </a:xfrm>
          <a:prstGeom prst="rect">
            <a:avLst/>
          </a:prstGeom>
          <a:solidFill>
            <a:srgbClr val="0000CC"/>
          </a:solidFill>
          <a:ln>
            <a:headEnd/>
            <a:tailEnd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ctr"/>
            <a:r>
              <a:rPr lang="en-GB" sz="2800" dirty="0" smtClean="0"/>
              <a:t>Board</a:t>
            </a:r>
            <a:endParaRPr lang="en-GB" sz="2800" dirty="0"/>
          </a:p>
        </p:txBody>
      </p:sp>
      <p:sp>
        <p:nvSpPr>
          <p:cNvPr id="16" name="Text Box 35"/>
          <p:cNvSpPr txBox="1">
            <a:spLocks noChangeArrowheads="1"/>
          </p:cNvSpPr>
          <p:nvPr/>
        </p:nvSpPr>
        <p:spPr bwMode="auto">
          <a:xfrm>
            <a:off x="2441721" y="2564904"/>
            <a:ext cx="1050159" cy="523220"/>
          </a:xfrm>
          <a:prstGeom prst="rect">
            <a:avLst/>
          </a:prstGeom>
          <a:solidFill>
            <a:srgbClr val="0000CC"/>
          </a:solidFill>
          <a:ln>
            <a:headEnd/>
            <a:tailEnd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ctr"/>
            <a:r>
              <a:rPr lang="en-GB" sz="2800" dirty="0" smtClean="0"/>
              <a:t>Board</a:t>
            </a:r>
            <a:endParaRPr lang="en-GB" sz="2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NSO Functions</a:t>
            </a:r>
            <a:br>
              <a:rPr lang="en-GB" b="1" dirty="0" smtClean="0"/>
            </a:br>
            <a:r>
              <a:rPr lang="en-GB" b="1" dirty="0" smtClean="0"/>
              <a:t>- Summary -</a:t>
            </a:r>
            <a:endParaRPr lang="en-GB" b="1" dirty="0"/>
          </a:p>
        </p:txBody>
      </p:sp>
      <p:pic>
        <p:nvPicPr>
          <p:cNvPr id="6" name="Picture 5" descr="new NSO Logo_sans.png"/>
          <p:cNvPicPr>
            <a:picLocks noChangeAspect="1"/>
          </p:cNvPicPr>
          <p:nvPr/>
        </p:nvPicPr>
        <p:blipFill rotWithShape="1">
          <a:blip r:embed="rId3" cstate="print"/>
          <a:srcRect t="13424" b="15647"/>
          <a:stretch/>
        </p:blipFill>
        <p:spPr>
          <a:xfrm>
            <a:off x="4283968" y="4112256"/>
            <a:ext cx="864096" cy="612888"/>
          </a:xfrm>
          <a:prstGeom prst="rect">
            <a:avLst/>
          </a:prstGeom>
          <a:ln>
            <a:solidFill>
              <a:srgbClr val="0070C0"/>
            </a:solidFill>
          </a:ln>
        </p:spPr>
      </p:pic>
      <p:sp>
        <p:nvSpPr>
          <p:cNvPr id="7" name="Bent Arrow 6"/>
          <p:cNvSpPr/>
          <p:nvPr/>
        </p:nvSpPr>
        <p:spPr>
          <a:xfrm>
            <a:off x="4860032" y="1628800"/>
            <a:ext cx="1240282" cy="2376264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8" name="Bent Arrow 7"/>
          <p:cNvSpPr/>
          <p:nvPr/>
        </p:nvSpPr>
        <p:spPr>
          <a:xfrm flipH="1">
            <a:off x="3085454" y="1723851"/>
            <a:ext cx="1630562" cy="2281213"/>
          </a:xfrm>
          <a:prstGeom prst="bentArrow">
            <a:avLst>
              <a:gd name="adj1" fmla="val 26675"/>
              <a:gd name="adj2" fmla="val 25000"/>
              <a:gd name="adj3" fmla="val 25000"/>
              <a:gd name="adj4" fmla="val 3582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9" name="Right Arrow 8"/>
          <p:cNvSpPr/>
          <p:nvPr/>
        </p:nvSpPr>
        <p:spPr>
          <a:xfrm>
            <a:off x="5203966" y="4149080"/>
            <a:ext cx="818066" cy="504056"/>
          </a:xfrm>
          <a:prstGeom prst="rightArrow">
            <a:avLst>
              <a:gd name="adj1" fmla="val 52640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/>
          <p:cNvSpPr/>
          <p:nvPr/>
        </p:nvSpPr>
        <p:spPr>
          <a:xfrm>
            <a:off x="6084168" y="1484784"/>
            <a:ext cx="1808264" cy="792088"/>
          </a:xfrm>
          <a:prstGeom prst="rect">
            <a:avLst/>
          </a:prstGeom>
          <a:solidFill>
            <a:srgbClr val="B2B2B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 smtClean="0">
                <a:solidFill>
                  <a:srgbClr val="000000"/>
                </a:solidFill>
              </a:rPr>
              <a:t>Committee for Standardization</a:t>
            </a:r>
            <a:endParaRPr lang="en-GB" sz="2000" dirty="0">
              <a:solidFill>
                <a:srgbClr val="000000"/>
              </a:solidFill>
            </a:endParaRPr>
          </a:p>
        </p:txBody>
      </p:sp>
      <p:sp>
        <p:nvSpPr>
          <p:cNvPr id="13" name="Text Box 35"/>
          <p:cNvSpPr txBox="1">
            <a:spLocks noChangeArrowheads="1"/>
          </p:cNvSpPr>
          <p:nvPr/>
        </p:nvSpPr>
        <p:spPr bwMode="auto">
          <a:xfrm>
            <a:off x="2348690" y="2507795"/>
            <a:ext cx="1050159" cy="523220"/>
          </a:xfrm>
          <a:prstGeom prst="rect">
            <a:avLst/>
          </a:prstGeom>
          <a:solidFill>
            <a:srgbClr val="0000CC"/>
          </a:solidFill>
          <a:ln>
            <a:headEnd/>
            <a:tailEnd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ctr"/>
            <a:r>
              <a:rPr lang="en-GB" sz="2800" dirty="0" smtClean="0"/>
              <a:t>Board</a:t>
            </a:r>
            <a:endParaRPr lang="en-GB" sz="2800" dirty="0"/>
          </a:p>
        </p:txBody>
      </p:sp>
      <p:cxnSp>
        <p:nvCxnSpPr>
          <p:cNvPr id="21" name="Straight Connector 20"/>
          <p:cNvCxnSpPr>
            <a:endCxn id="13" idx="0"/>
          </p:cNvCxnSpPr>
          <p:nvPr/>
        </p:nvCxnSpPr>
        <p:spPr>
          <a:xfrm>
            <a:off x="2873770" y="2144124"/>
            <a:ext cx="0" cy="363671"/>
          </a:xfrm>
          <a:prstGeom prst="line">
            <a:avLst/>
          </a:prstGeom>
          <a:ln w="3810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1432561" y="3688745"/>
            <a:ext cx="923465" cy="600335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/>
              <a:t>ACO</a:t>
            </a:r>
            <a:endParaRPr lang="en-GB" sz="2400" dirty="0"/>
          </a:p>
        </p:txBody>
      </p:sp>
      <p:sp>
        <p:nvSpPr>
          <p:cNvPr id="24" name="Rectangle 23"/>
          <p:cNvSpPr/>
          <p:nvPr/>
        </p:nvSpPr>
        <p:spPr>
          <a:xfrm>
            <a:off x="2161989" y="4145568"/>
            <a:ext cx="923465" cy="600335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/>
              <a:t>ACT</a:t>
            </a:r>
            <a:endParaRPr lang="en-GB" sz="2400" dirty="0"/>
          </a:p>
        </p:txBody>
      </p:sp>
      <p:cxnSp>
        <p:nvCxnSpPr>
          <p:cNvPr id="32" name="Straight Connector 31"/>
          <p:cNvCxnSpPr>
            <a:stCxn id="30" idx="2"/>
            <a:endCxn id="31" idx="0"/>
          </p:cNvCxnSpPr>
          <p:nvPr/>
        </p:nvCxnSpPr>
        <p:spPr>
          <a:xfrm>
            <a:off x="6838930" y="3933057"/>
            <a:ext cx="0" cy="172928"/>
          </a:xfrm>
          <a:prstGeom prst="line">
            <a:avLst/>
          </a:prstGeom>
          <a:ln w="3810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 Box 35"/>
          <p:cNvSpPr txBox="1">
            <a:spLocks noChangeArrowheads="1"/>
          </p:cNvSpPr>
          <p:nvPr/>
        </p:nvSpPr>
        <p:spPr bwMode="auto">
          <a:xfrm>
            <a:off x="7853668" y="4746066"/>
            <a:ext cx="966804" cy="461665"/>
          </a:xfrm>
          <a:prstGeom prst="rect">
            <a:avLst/>
          </a:prstGeom>
          <a:solidFill>
            <a:srgbClr val="FFFF00"/>
          </a:solidFill>
          <a:ln>
            <a:headEnd/>
            <a:tailEnd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ctr"/>
            <a:r>
              <a:rPr lang="en-GB" sz="2400" dirty="0" smtClean="0">
                <a:solidFill>
                  <a:srgbClr val="000000"/>
                </a:solidFill>
              </a:rPr>
              <a:t>Group</a:t>
            </a:r>
            <a:endParaRPr lang="en-GB" sz="2800" dirty="0">
              <a:solidFill>
                <a:srgbClr val="000000"/>
              </a:solidFill>
            </a:endParaRPr>
          </a:p>
        </p:txBody>
      </p:sp>
      <p:sp>
        <p:nvSpPr>
          <p:cNvPr id="54" name="Right Arrow 53"/>
          <p:cNvSpPr/>
          <p:nvPr/>
        </p:nvSpPr>
        <p:spPr>
          <a:xfrm flipH="1">
            <a:off x="3779911" y="2636912"/>
            <a:ext cx="736529" cy="936104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3" name="Group 2"/>
          <p:cNvGrpSpPr/>
          <p:nvPr/>
        </p:nvGrpSpPr>
        <p:grpSpPr>
          <a:xfrm>
            <a:off x="6012160" y="3068960"/>
            <a:ext cx="3014464" cy="3024336"/>
            <a:chOff x="6022032" y="3645024"/>
            <a:chExt cx="3014464" cy="3024336"/>
          </a:xfrm>
        </p:grpSpPr>
        <p:grpSp>
          <p:nvGrpSpPr>
            <p:cNvPr id="60" name="Group 59"/>
            <p:cNvGrpSpPr/>
            <p:nvPr/>
          </p:nvGrpSpPr>
          <p:grpSpPr>
            <a:xfrm>
              <a:off x="6022032" y="3645024"/>
              <a:ext cx="3014464" cy="3024336"/>
              <a:chOff x="6022032" y="3717032"/>
              <a:chExt cx="3014464" cy="3024336"/>
            </a:xfrm>
          </p:grpSpPr>
          <p:sp>
            <p:nvSpPr>
              <p:cNvPr id="58" name="Rounded Rectangle 57"/>
              <p:cNvSpPr/>
              <p:nvPr/>
            </p:nvSpPr>
            <p:spPr>
              <a:xfrm>
                <a:off x="6022032" y="3717032"/>
                <a:ext cx="3014464" cy="3024336"/>
              </a:xfrm>
              <a:prstGeom prst="roundRect">
                <a:avLst/>
              </a:prstGeom>
              <a:solidFill>
                <a:srgbClr val="66FFFF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9" name="TextBox 58"/>
              <p:cNvSpPr txBox="1"/>
              <p:nvPr/>
            </p:nvSpPr>
            <p:spPr>
              <a:xfrm>
                <a:off x="6528722" y="6305977"/>
                <a:ext cx="1988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 smtClean="0"/>
                  <a:t>International Staff</a:t>
                </a:r>
                <a:endParaRPr lang="en-GB" dirty="0"/>
              </a:p>
            </p:txBody>
          </p:sp>
        </p:grpSp>
        <p:sp>
          <p:nvSpPr>
            <p:cNvPr id="57" name="Rectangle 56"/>
            <p:cNvSpPr/>
            <p:nvPr/>
          </p:nvSpPr>
          <p:spPr>
            <a:xfrm>
              <a:off x="7634089" y="5661247"/>
              <a:ext cx="1226390" cy="57606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000" dirty="0" smtClean="0">
                  <a:solidFill>
                    <a:srgbClr val="000000"/>
                  </a:solidFill>
                </a:rPr>
                <a:t>Aviation</a:t>
              </a:r>
              <a:endParaRPr lang="en-GB" sz="2000" dirty="0">
                <a:solidFill>
                  <a:srgbClr val="000000"/>
                </a:solidFill>
              </a:endParaRPr>
            </a:p>
          </p:txBody>
        </p:sp>
        <p:sp>
          <p:nvSpPr>
            <p:cNvPr id="35" name="Text Box 35"/>
            <p:cNvSpPr txBox="1">
              <a:spLocks noChangeArrowheads="1"/>
            </p:cNvSpPr>
            <p:nvPr/>
          </p:nvSpPr>
          <p:spPr bwMode="auto">
            <a:xfrm>
              <a:off x="6556261" y="4822598"/>
              <a:ext cx="966804" cy="461665"/>
            </a:xfrm>
            <a:prstGeom prst="rect">
              <a:avLst/>
            </a:prstGeom>
            <a:solidFill>
              <a:srgbClr val="FFFF00"/>
            </a:solidFill>
            <a:ln>
              <a:headEnd/>
              <a:tailEnd/>
            </a:ln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wrap="none">
              <a:spAutoFit/>
            </a:bodyPr>
            <a:lstStyle/>
            <a:p>
              <a:pPr algn="ctr"/>
              <a:r>
                <a:rPr lang="en-GB" sz="2400" dirty="0" smtClean="0">
                  <a:solidFill>
                    <a:srgbClr val="000000"/>
                  </a:solidFill>
                </a:rPr>
                <a:t>Group</a:t>
              </a:r>
              <a:endParaRPr lang="en-GB" sz="2800" dirty="0">
                <a:solidFill>
                  <a:srgbClr val="000000"/>
                </a:solidFill>
              </a:endParaRPr>
            </a:p>
          </p:txBody>
        </p:sp>
        <p:sp>
          <p:nvSpPr>
            <p:cNvPr id="30" name="Rectangle 29"/>
            <p:cNvSpPr/>
            <p:nvPr/>
          </p:nvSpPr>
          <p:spPr>
            <a:xfrm>
              <a:off x="6105814" y="3933056"/>
              <a:ext cx="1485976" cy="57606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000" dirty="0" smtClean="0">
                  <a:solidFill>
                    <a:srgbClr val="000000"/>
                  </a:solidFill>
                </a:rPr>
                <a:t>Armaments</a:t>
              </a:r>
              <a:endParaRPr lang="en-GB" sz="2000" dirty="0">
                <a:solidFill>
                  <a:srgbClr val="000000"/>
                </a:solidFill>
              </a:endParaRPr>
            </a:p>
          </p:txBody>
        </p:sp>
        <p:sp>
          <p:nvSpPr>
            <p:cNvPr id="31" name="Text Box 35"/>
            <p:cNvSpPr txBox="1">
              <a:spLocks noChangeArrowheads="1"/>
            </p:cNvSpPr>
            <p:nvPr/>
          </p:nvSpPr>
          <p:spPr bwMode="auto">
            <a:xfrm>
              <a:off x="6365400" y="4682049"/>
              <a:ext cx="966804" cy="461665"/>
            </a:xfrm>
            <a:prstGeom prst="rect">
              <a:avLst/>
            </a:prstGeom>
            <a:solidFill>
              <a:srgbClr val="FFFF00"/>
            </a:solidFill>
            <a:ln>
              <a:headEnd/>
              <a:tailEnd/>
            </a:ln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wrap="none">
              <a:spAutoFit/>
            </a:bodyPr>
            <a:lstStyle/>
            <a:p>
              <a:pPr algn="ctr"/>
              <a:r>
                <a:rPr lang="en-GB" sz="2400" dirty="0" smtClean="0">
                  <a:solidFill>
                    <a:srgbClr val="000000"/>
                  </a:solidFill>
                </a:rPr>
                <a:t>Group</a:t>
              </a:r>
              <a:endParaRPr lang="en-GB" sz="2800" dirty="0">
                <a:solidFill>
                  <a:srgbClr val="000000"/>
                </a:solidFill>
              </a:endParaRPr>
            </a:p>
          </p:txBody>
        </p:sp>
        <p:sp>
          <p:nvSpPr>
            <p:cNvPr id="40" name="Text Box 35"/>
            <p:cNvSpPr txBox="1">
              <a:spLocks noChangeArrowheads="1"/>
            </p:cNvSpPr>
            <p:nvPr/>
          </p:nvSpPr>
          <p:spPr bwMode="auto">
            <a:xfrm>
              <a:off x="7925676" y="4788457"/>
              <a:ext cx="966804" cy="461665"/>
            </a:xfrm>
            <a:prstGeom prst="rect">
              <a:avLst/>
            </a:prstGeom>
            <a:solidFill>
              <a:srgbClr val="FFFF00"/>
            </a:solidFill>
            <a:ln>
              <a:headEnd/>
              <a:tailEnd/>
            </a:ln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wrap="none">
              <a:spAutoFit/>
            </a:bodyPr>
            <a:lstStyle/>
            <a:p>
              <a:pPr algn="ctr"/>
              <a:r>
                <a:rPr lang="en-GB" sz="2400" dirty="0" smtClean="0">
                  <a:solidFill>
                    <a:srgbClr val="000000"/>
                  </a:solidFill>
                </a:rPr>
                <a:t>Group</a:t>
              </a:r>
              <a:endParaRPr lang="en-GB" sz="2800" dirty="0">
                <a:solidFill>
                  <a:srgbClr val="000000"/>
                </a:solidFill>
              </a:endParaRPr>
            </a:p>
          </p:txBody>
        </p:sp>
        <p:sp>
          <p:nvSpPr>
            <p:cNvPr id="42" name="Rectangle 41"/>
            <p:cNvSpPr/>
            <p:nvPr/>
          </p:nvSpPr>
          <p:spPr>
            <a:xfrm>
              <a:off x="7706097" y="3949805"/>
              <a:ext cx="1168256" cy="57606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000" dirty="0" smtClean="0">
                  <a:solidFill>
                    <a:srgbClr val="000000"/>
                  </a:solidFill>
                </a:rPr>
                <a:t>C3 Board</a:t>
              </a:r>
              <a:endParaRPr lang="en-GB" sz="2000" dirty="0">
                <a:solidFill>
                  <a:srgbClr val="000000"/>
                </a:solidFill>
              </a:endParaRPr>
            </a:p>
          </p:txBody>
        </p:sp>
        <p:sp>
          <p:nvSpPr>
            <p:cNvPr id="43" name="Text Box 35"/>
            <p:cNvSpPr txBox="1">
              <a:spLocks noChangeArrowheads="1"/>
            </p:cNvSpPr>
            <p:nvPr/>
          </p:nvSpPr>
          <p:spPr bwMode="auto">
            <a:xfrm>
              <a:off x="7806823" y="4698798"/>
              <a:ext cx="966804" cy="461665"/>
            </a:xfrm>
            <a:prstGeom prst="rect">
              <a:avLst/>
            </a:prstGeom>
            <a:solidFill>
              <a:srgbClr val="FFFF00"/>
            </a:solidFill>
            <a:ln>
              <a:headEnd/>
              <a:tailEnd/>
            </a:ln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wrap="none">
              <a:spAutoFit/>
            </a:bodyPr>
            <a:lstStyle/>
            <a:p>
              <a:pPr algn="ctr"/>
              <a:r>
                <a:rPr lang="en-GB" sz="2400" dirty="0" smtClean="0">
                  <a:solidFill>
                    <a:srgbClr val="000000"/>
                  </a:solidFill>
                </a:rPr>
                <a:t>Group</a:t>
              </a:r>
              <a:endParaRPr lang="en-GB" sz="2800" dirty="0">
                <a:solidFill>
                  <a:srgbClr val="000000"/>
                </a:solidFill>
              </a:endParaRPr>
            </a:p>
          </p:txBody>
        </p:sp>
        <p:cxnSp>
          <p:nvCxnSpPr>
            <p:cNvPr id="44" name="Straight Connector 43"/>
            <p:cNvCxnSpPr/>
            <p:nvPr/>
          </p:nvCxnSpPr>
          <p:spPr>
            <a:xfrm>
              <a:off x="8254280" y="4525870"/>
              <a:ext cx="0" cy="172928"/>
            </a:xfrm>
            <a:prstGeom prst="line">
              <a:avLst/>
            </a:prstGeom>
            <a:ln w="381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5" name="Rectangle 54"/>
            <p:cNvSpPr/>
            <p:nvPr/>
          </p:nvSpPr>
          <p:spPr>
            <a:xfrm>
              <a:off x="6105814" y="5536279"/>
              <a:ext cx="1226390" cy="57606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000" dirty="0" smtClean="0">
                  <a:solidFill>
                    <a:srgbClr val="000000"/>
                  </a:solidFill>
                </a:rPr>
                <a:t>Logistics</a:t>
              </a:r>
              <a:endParaRPr lang="en-GB" sz="2000" dirty="0">
                <a:solidFill>
                  <a:srgbClr val="000000"/>
                </a:solidFill>
              </a:endParaRPr>
            </a:p>
          </p:txBody>
        </p:sp>
        <p:sp>
          <p:nvSpPr>
            <p:cNvPr id="56" name="Rectangle 55"/>
            <p:cNvSpPr/>
            <p:nvPr/>
          </p:nvSpPr>
          <p:spPr>
            <a:xfrm>
              <a:off x="7551630" y="5536279"/>
              <a:ext cx="1226390" cy="57606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000" dirty="0" smtClean="0">
                  <a:solidFill>
                    <a:srgbClr val="000000"/>
                  </a:solidFill>
                </a:rPr>
                <a:t>Aviation</a:t>
              </a:r>
              <a:endParaRPr lang="en-GB" sz="2000" dirty="0">
                <a:solidFill>
                  <a:srgbClr val="000000"/>
                </a:solidFill>
              </a:endParaRPr>
            </a:p>
          </p:txBody>
        </p:sp>
      </p:grpSp>
      <p:sp>
        <p:nvSpPr>
          <p:cNvPr id="11" name="Rectangle 10"/>
          <p:cNvSpPr/>
          <p:nvPr/>
        </p:nvSpPr>
        <p:spPr>
          <a:xfrm>
            <a:off x="1475656" y="1484784"/>
            <a:ext cx="1584176" cy="720081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/>
              <a:t>Military</a:t>
            </a:r>
          </a:p>
          <a:p>
            <a:pPr algn="ctr"/>
            <a:r>
              <a:rPr lang="en-GB" sz="2400" dirty="0" smtClean="0"/>
              <a:t>Committee</a:t>
            </a:r>
            <a:endParaRPr lang="en-GB" sz="2400" dirty="0"/>
          </a:p>
        </p:txBody>
      </p:sp>
      <p:sp>
        <p:nvSpPr>
          <p:cNvPr id="77" name="TextBox 76"/>
          <p:cNvSpPr txBox="1"/>
          <p:nvPr/>
        </p:nvSpPr>
        <p:spPr>
          <a:xfrm>
            <a:off x="7740489" y="1433000"/>
            <a:ext cx="133717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i="1" dirty="0" smtClean="0">
                <a:solidFill>
                  <a:srgbClr val="0000CC"/>
                </a:solidFill>
              </a:rPr>
              <a:t>Deputy </a:t>
            </a:r>
          </a:p>
          <a:p>
            <a:pPr algn="ctr"/>
            <a:r>
              <a:rPr lang="en-GB" b="1" i="1" dirty="0" smtClean="0">
                <a:solidFill>
                  <a:srgbClr val="0000CC"/>
                </a:solidFill>
              </a:rPr>
              <a:t>CMC is </a:t>
            </a:r>
          </a:p>
          <a:p>
            <a:pPr algn="ctr"/>
            <a:r>
              <a:rPr lang="en-GB" b="1" i="1" dirty="0" smtClean="0">
                <a:solidFill>
                  <a:srgbClr val="0000CC"/>
                </a:solidFill>
              </a:rPr>
              <a:t>Co-Chair</a:t>
            </a:r>
            <a:endParaRPr lang="en-GB" b="1" i="1" dirty="0">
              <a:solidFill>
                <a:srgbClr val="0000CC"/>
              </a:solidFill>
            </a:endParaRPr>
          </a:p>
        </p:txBody>
      </p:sp>
      <p:cxnSp>
        <p:nvCxnSpPr>
          <p:cNvPr id="73" name="Straight Connector 72"/>
          <p:cNvCxnSpPr/>
          <p:nvPr/>
        </p:nvCxnSpPr>
        <p:spPr>
          <a:xfrm>
            <a:off x="6876256" y="3976152"/>
            <a:ext cx="0" cy="172928"/>
          </a:xfrm>
          <a:prstGeom prst="line">
            <a:avLst/>
          </a:prstGeom>
          <a:ln w="3810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Rounded Rectangle 78"/>
          <p:cNvSpPr/>
          <p:nvPr/>
        </p:nvSpPr>
        <p:spPr>
          <a:xfrm>
            <a:off x="899592" y="5013176"/>
            <a:ext cx="2592287" cy="1364569"/>
          </a:xfrm>
          <a:prstGeom prst="roundRect">
            <a:avLst/>
          </a:prstGeom>
          <a:solidFill>
            <a:srgbClr val="66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 smtClean="0">
                <a:solidFill>
                  <a:schemeClr val="bg2">
                    <a:lumMod val="10000"/>
                  </a:schemeClr>
                </a:solidFill>
              </a:rPr>
              <a:t>National Standardization SMEs</a:t>
            </a:r>
          </a:p>
          <a:p>
            <a:pPr algn="ctr"/>
            <a:r>
              <a:rPr lang="en-GB" sz="2000" dirty="0" smtClean="0">
                <a:solidFill>
                  <a:schemeClr val="bg2">
                    <a:lumMod val="10000"/>
                  </a:schemeClr>
                </a:solidFill>
              </a:rPr>
              <a:t>(Allies and Partners)</a:t>
            </a:r>
            <a:endParaRPr lang="en-GB" sz="20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80" name="Bent Arrow 79"/>
          <p:cNvSpPr/>
          <p:nvPr/>
        </p:nvSpPr>
        <p:spPr>
          <a:xfrm rot="10800000">
            <a:off x="3532197" y="4832336"/>
            <a:ext cx="1162000" cy="1332694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84" name="Right Arrow 83"/>
          <p:cNvSpPr/>
          <p:nvPr/>
        </p:nvSpPr>
        <p:spPr>
          <a:xfrm rot="10800000">
            <a:off x="3393894" y="4149080"/>
            <a:ext cx="818066" cy="504056"/>
          </a:xfrm>
          <a:prstGeom prst="rightArrow">
            <a:avLst>
              <a:gd name="adj1" fmla="val 52640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06352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 txBox="1">
            <a:spLocks/>
          </p:cNvSpPr>
          <p:nvPr/>
        </p:nvSpPr>
        <p:spPr>
          <a:xfrm>
            <a:off x="827584" y="1107838"/>
            <a:ext cx="5112568" cy="13130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2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Time for your questions…</a:t>
            </a:r>
            <a:endParaRPr lang="en-US" sz="32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7864" y="2308704"/>
            <a:ext cx="5452707" cy="40895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875913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755576" y="2204864"/>
            <a:ext cx="8244408" cy="461665"/>
            <a:chOff x="251520" y="2276872"/>
            <a:chExt cx="8568952" cy="461665"/>
          </a:xfrm>
          <a:solidFill>
            <a:schemeClr val="accent1">
              <a:lumMod val="50000"/>
            </a:schemeClr>
          </a:solidFill>
        </p:grpSpPr>
        <p:sp>
          <p:nvSpPr>
            <p:cNvPr id="4" name="TextBox 3"/>
            <p:cNvSpPr txBox="1"/>
            <p:nvPr/>
          </p:nvSpPr>
          <p:spPr>
            <a:xfrm>
              <a:off x="864096" y="2295338"/>
              <a:ext cx="7956376" cy="424732"/>
            </a:xfrm>
            <a:prstGeom prst="rect">
              <a:avLst/>
            </a:prstGeom>
            <a:grpFill/>
          </p:spPr>
          <p:txBody>
            <a:bodyPr wrap="square" rtlCol="0" anchor="ctr">
              <a:spAutoFit/>
            </a:bodyPr>
            <a:lstStyle/>
            <a:p>
              <a:pPr lvl="0" defTabSz="977900">
                <a:lnSpc>
                  <a:spcPct val="90000"/>
                </a:lnSpc>
                <a:spcAft>
                  <a:spcPct val="35000"/>
                </a:spcAft>
              </a:pPr>
              <a:r>
                <a:rPr lang="en-US" sz="2400" dirty="0">
                  <a:solidFill>
                    <a:schemeClr val="bg1"/>
                  </a:solidFill>
                </a:rPr>
                <a:t>NATO Standards Development Process</a:t>
              </a: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251520" y="2276872"/>
              <a:ext cx="495672" cy="461665"/>
            </a:xfrm>
            <a:prstGeom prst="rect">
              <a:avLst/>
            </a:prstGeom>
            <a:grp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GB" sz="2400" dirty="0" smtClean="0">
                  <a:solidFill>
                    <a:schemeClr val="bg1"/>
                  </a:solidFill>
                  <a:cs typeface="Arial" panose="020B0604020202020204" pitchFamily="34" charset="0"/>
                </a:rPr>
                <a:t>1.</a:t>
              </a:r>
              <a:endParaRPr lang="en-US" sz="2400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</p:grpSp>
      <p:sp>
        <p:nvSpPr>
          <p:cNvPr id="16" name="Title 1"/>
          <p:cNvSpPr txBox="1">
            <a:spLocks/>
          </p:cNvSpPr>
          <p:nvPr/>
        </p:nvSpPr>
        <p:spPr>
          <a:xfrm>
            <a:off x="1907704" y="15205"/>
            <a:ext cx="7236296" cy="965523"/>
          </a:xfrm>
          <a:prstGeom prst="rect">
            <a:avLst/>
          </a:prstGeom>
        </p:spPr>
        <p:txBody>
          <a:bodyPr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</a:pPr>
            <a:r>
              <a:rPr lang="en-GB" sz="36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Topic</a:t>
            </a:r>
            <a:endParaRPr lang="en-US" sz="3600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E6061-A72F-467D-8B00-670F455A61A8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064594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107504" y="1030231"/>
            <a:ext cx="8836017" cy="4858612"/>
            <a:chOff x="73587" y="1665016"/>
            <a:chExt cx="7094329" cy="4858612"/>
          </a:xfrm>
        </p:grpSpPr>
        <p:sp>
          <p:nvSpPr>
            <p:cNvPr id="21" name="Right Arrow 20"/>
            <p:cNvSpPr/>
            <p:nvPr/>
          </p:nvSpPr>
          <p:spPr>
            <a:xfrm>
              <a:off x="73587" y="1665016"/>
              <a:ext cx="7094329" cy="4858612"/>
            </a:xfrm>
            <a:prstGeom prst="rightArrow">
              <a:avLst/>
            </a:prstGeom>
            <a:scene3d>
              <a:camera prst="orthographicFront"/>
              <a:lightRig rig="threePt" dir="t">
                <a:rot lat="0" lon="0" rev="7500000"/>
              </a:lightRig>
            </a:scene3d>
            <a:sp3d z="-152400" extrusionH="63500" prstMaterial="matte">
              <a:bevelT w="144450" h="6350" prst="relaxedInset"/>
              <a:contourClr>
                <a:schemeClr val="bg1"/>
              </a:contourClr>
            </a:sp3d>
          </p:spPr>
          <p:style>
            <a:lnRef idx="0">
              <a:schemeClr val="dk1">
                <a:hueOff val="0"/>
                <a:satOff val="0"/>
                <a:lumOff val="0"/>
                <a:alphaOff val="0"/>
              </a:schemeClr>
            </a:lnRef>
            <a:fillRef idx="3">
              <a:schemeClr val="accent5"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en-GB"/>
            </a:p>
          </p:txBody>
        </p:sp>
        <p:sp>
          <p:nvSpPr>
            <p:cNvPr id="22" name="Freeform 21"/>
            <p:cNvSpPr/>
            <p:nvPr/>
          </p:nvSpPr>
          <p:spPr>
            <a:xfrm>
              <a:off x="124239" y="3016157"/>
              <a:ext cx="1190288" cy="2092305"/>
            </a:xfrm>
            <a:custGeom>
              <a:avLst/>
              <a:gdLst>
                <a:gd name="connsiteX0" fmla="*/ 0 w 1344105"/>
                <a:gd name="connsiteY0" fmla="*/ 224022 h 2050652"/>
                <a:gd name="connsiteX1" fmla="*/ 224022 w 1344105"/>
                <a:gd name="connsiteY1" fmla="*/ 0 h 2050652"/>
                <a:gd name="connsiteX2" fmla="*/ 1120083 w 1344105"/>
                <a:gd name="connsiteY2" fmla="*/ 0 h 2050652"/>
                <a:gd name="connsiteX3" fmla="*/ 1344105 w 1344105"/>
                <a:gd name="connsiteY3" fmla="*/ 224022 h 2050652"/>
                <a:gd name="connsiteX4" fmla="*/ 1344105 w 1344105"/>
                <a:gd name="connsiteY4" fmla="*/ 1826630 h 2050652"/>
                <a:gd name="connsiteX5" fmla="*/ 1120083 w 1344105"/>
                <a:gd name="connsiteY5" fmla="*/ 2050652 h 2050652"/>
                <a:gd name="connsiteX6" fmla="*/ 224022 w 1344105"/>
                <a:gd name="connsiteY6" fmla="*/ 2050652 h 2050652"/>
                <a:gd name="connsiteX7" fmla="*/ 0 w 1344105"/>
                <a:gd name="connsiteY7" fmla="*/ 1826630 h 2050652"/>
                <a:gd name="connsiteX8" fmla="*/ 0 w 1344105"/>
                <a:gd name="connsiteY8" fmla="*/ 224022 h 20506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44105" h="2050652">
                  <a:moveTo>
                    <a:pt x="0" y="224022"/>
                  </a:moveTo>
                  <a:cubicBezTo>
                    <a:pt x="0" y="100298"/>
                    <a:pt x="100298" y="0"/>
                    <a:pt x="224022" y="0"/>
                  </a:cubicBezTo>
                  <a:lnTo>
                    <a:pt x="1120083" y="0"/>
                  </a:lnTo>
                  <a:cubicBezTo>
                    <a:pt x="1243807" y="0"/>
                    <a:pt x="1344105" y="100298"/>
                    <a:pt x="1344105" y="224022"/>
                  </a:cubicBezTo>
                  <a:lnTo>
                    <a:pt x="1344105" y="1826630"/>
                  </a:lnTo>
                  <a:cubicBezTo>
                    <a:pt x="1344105" y="1950354"/>
                    <a:pt x="1243807" y="2050652"/>
                    <a:pt x="1120083" y="2050652"/>
                  </a:cubicBezTo>
                  <a:lnTo>
                    <a:pt x="224022" y="2050652"/>
                  </a:lnTo>
                  <a:cubicBezTo>
                    <a:pt x="100298" y="2050652"/>
                    <a:pt x="0" y="1950354"/>
                    <a:pt x="0" y="1826630"/>
                  </a:cubicBezTo>
                  <a:lnTo>
                    <a:pt x="0" y="224022"/>
                  </a:lnTo>
                  <a:close/>
                </a:path>
              </a:pathLst>
            </a:custGeom>
            <a:solidFill>
              <a:schemeClr val="accent6">
                <a:lumMod val="20000"/>
                <a:lumOff val="80000"/>
              </a:schemeClr>
            </a:solidFill>
            <a:scene3d>
              <a:camera prst="orthographicFront"/>
              <a:lightRig rig="threePt" dir="t">
                <a:rot lat="0" lon="0" rev="7500000"/>
              </a:lightRig>
            </a:scene3d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5">
                <a:hueOff val="0"/>
                <a:satOff val="0"/>
                <a:lumOff val="0"/>
                <a:alphaOff val="0"/>
              </a:schemeClr>
            </a:fillRef>
            <a:effectRef idx="2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26574" tIns="126574" rIns="126574" bIns="126574" numCol="1" spcCol="1270" anchor="ctr" anchorCtr="0">
              <a:noAutofit/>
            </a:bodyPr>
            <a:lstStyle>
              <a:defPPr>
                <a:defRPr lang="en-GB"/>
              </a:defPPr>
              <a:lvl1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600" b="1" kern="1200" dirty="0" smtClean="0">
                  <a:solidFill>
                    <a:schemeClr val="tx1"/>
                  </a:solidFill>
                </a:rPr>
                <a:t>Requirements Identification</a:t>
              </a:r>
              <a:endParaRPr lang="en-US" sz="1600" b="1" kern="1200" dirty="0">
                <a:solidFill>
                  <a:schemeClr val="tx1"/>
                </a:solidFill>
              </a:endParaRPr>
            </a:p>
          </p:txBody>
        </p:sp>
        <p:sp>
          <p:nvSpPr>
            <p:cNvPr id="23" name="Freeform 22"/>
            <p:cNvSpPr/>
            <p:nvPr/>
          </p:nvSpPr>
          <p:spPr>
            <a:xfrm>
              <a:off x="1403317" y="3016155"/>
              <a:ext cx="1222208" cy="2092305"/>
            </a:xfrm>
            <a:custGeom>
              <a:avLst/>
              <a:gdLst>
                <a:gd name="connsiteX0" fmla="*/ 0 w 1344105"/>
                <a:gd name="connsiteY0" fmla="*/ 224022 h 2050652"/>
                <a:gd name="connsiteX1" fmla="*/ 224022 w 1344105"/>
                <a:gd name="connsiteY1" fmla="*/ 0 h 2050652"/>
                <a:gd name="connsiteX2" fmla="*/ 1120083 w 1344105"/>
                <a:gd name="connsiteY2" fmla="*/ 0 h 2050652"/>
                <a:gd name="connsiteX3" fmla="*/ 1344105 w 1344105"/>
                <a:gd name="connsiteY3" fmla="*/ 224022 h 2050652"/>
                <a:gd name="connsiteX4" fmla="*/ 1344105 w 1344105"/>
                <a:gd name="connsiteY4" fmla="*/ 1826630 h 2050652"/>
                <a:gd name="connsiteX5" fmla="*/ 1120083 w 1344105"/>
                <a:gd name="connsiteY5" fmla="*/ 2050652 h 2050652"/>
                <a:gd name="connsiteX6" fmla="*/ 224022 w 1344105"/>
                <a:gd name="connsiteY6" fmla="*/ 2050652 h 2050652"/>
                <a:gd name="connsiteX7" fmla="*/ 0 w 1344105"/>
                <a:gd name="connsiteY7" fmla="*/ 1826630 h 2050652"/>
                <a:gd name="connsiteX8" fmla="*/ 0 w 1344105"/>
                <a:gd name="connsiteY8" fmla="*/ 224022 h 20506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44105" h="2050652">
                  <a:moveTo>
                    <a:pt x="0" y="224022"/>
                  </a:moveTo>
                  <a:cubicBezTo>
                    <a:pt x="0" y="100298"/>
                    <a:pt x="100298" y="0"/>
                    <a:pt x="224022" y="0"/>
                  </a:cubicBezTo>
                  <a:lnTo>
                    <a:pt x="1120083" y="0"/>
                  </a:lnTo>
                  <a:cubicBezTo>
                    <a:pt x="1243807" y="0"/>
                    <a:pt x="1344105" y="100298"/>
                    <a:pt x="1344105" y="224022"/>
                  </a:cubicBezTo>
                  <a:lnTo>
                    <a:pt x="1344105" y="1826630"/>
                  </a:lnTo>
                  <a:cubicBezTo>
                    <a:pt x="1344105" y="1950354"/>
                    <a:pt x="1243807" y="2050652"/>
                    <a:pt x="1120083" y="2050652"/>
                  </a:cubicBezTo>
                  <a:lnTo>
                    <a:pt x="224022" y="2050652"/>
                  </a:lnTo>
                  <a:cubicBezTo>
                    <a:pt x="100298" y="2050652"/>
                    <a:pt x="0" y="1950354"/>
                    <a:pt x="0" y="1826630"/>
                  </a:cubicBezTo>
                  <a:lnTo>
                    <a:pt x="0" y="224022"/>
                  </a:ln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scene3d>
              <a:camera prst="orthographicFront"/>
              <a:lightRig rig="threePt" dir="t">
                <a:rot lat="0" lon="0" rev="7500000"/>
              </a:lightRig>
            </a:scene3d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5">
                <a:hueOff val="1888942"/>
                <a:satOff val="0"/>
                <a:lumOff val="-7608"/>
                <a:alphaOff val="0"/>
              </a:schemeClr>
            </a:fillRef>
            <a:effectRef idx="2">
              <a:schemeClr val="accent5">
                <a:hueOff val="1888942"/>
                <a:satOff val="0"/>
                <a:lumOff val="-7608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26574" tIns="126574" rIns="126574" bIns="126574" numCol="1" spcCol="1270" anchor="ctr" anchorCtr="0">
              <a:noAutofit/>
            </a:bodyPr>
            <a:lstStyle>
              <a:defPPr>
                <a:defRPr lang="en-GB"/>
              </a:defPPr>
              <a:lvl1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711200">
                <a:spcBef>
                  <a:spcPct val="0"/>
                </a:spcBef>
                <a:spcAft>
                  <a:spcPct val="35000"/>
                </a:spcAft>
              </a:pPr>
              <a:r>
                <a:rPr lang="en-US" sz="1600" b="1" kern="1200" dirty="0" smtClean="0">
                  <a:solidFill>
                    <a:schemeClr val="tx1"/>
                  </a:solidFill>
                </a:rPr>
                <a:t>Requirements Validation and Task  Development</a:t>
              </a:r>
              <a:endParaRPr lang="en-US" sz="1600" b="1" kern="1200" dirty="0">
                <a:solidFill>
                  <a:schemeClr val="tx1"/>
                </a:solidFill>
              </a:endParaRPr>
            </a:p>
          </p:txBody>
        </p:sp>
        <p:sp>
          <p:nvSpPr>
            <p:cNvPr id="24" name="Freeform 23"/>
            <p:cNvSpPr/>
            <p:nvPr/>
          </p:nvSpPr>
          <p:spPr>
            <a:xfrm>
              <a:off x="2740867" y="3016155"/>
              <a:ext cx="1148466" cy="2092305"/>
            </a:xfrm>
            <a:custGeom>
              <a:avLst/>
              <a:gdLst>
                <a:gd name="connsiteX0" fmla="*/ 0 w 1344105"/>
                <a:gd name="connsiteY0" fmla="*/ 224022 h 2050652"/>
                <a:gd name="connsiteX1" fmla="*/ 224022 w 1344105"/>
                <a:gd name="connsiteY1" fmla="*/ 0 h 2050652"/>
                <a:gd name="connsiteX2" fmla="*/ 1120083 w 1344105"/>
                <a:gd name="connsiteY2" fmla="*/ 0 h 2050652"/>
                <a:gd name="connsiteX3" fmla="*/ 1344105 w 1344105"/>
                <a:gd name="connsiteY3" fmla="*/ 224022 h 2050652"/>
                <a:gd name="connsiteX4" fmla="*/ 1344105 w 1344105"/>
                <a:gd name="connsiteY4" fmla="*/ 1826630 h 2050652"/>
                <a:gd name="connsiteX5" fmla="*/ 1120083 w 1344105"/>
                <a:gd name="connsiteY5" fmla="*/ 2050652 h 2050652"/>
                <a:gd name="connsiteX6" fmla="*/ 224022 w 1344105"/>
                <a:gd name="connsiteY6" fmla="*/ 2050652 h 2050652"/>
                <a:gd name="connsiteX7" fmla="*/ 0 w 1344105"/>
                <a:gd name="connsiteY7" fmla="*/ 1826630 h 2050652"/>
                <a:gd name="connsiteX8" fmla="*/ 0 w 1344105"/>
                <a:gd name="connsiteY8" fmla="*/ 224022 h 20506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44105" h="2050652">
                  <a:moveTo>
                    <a:pt x="0" y="224022"/>
                  </a:moveTo>
                  <a:cubicBezTo>
                    <a:pt x="0" y="100298"/>
                    <a:pt x="100298" y="0"/>
                    <a:pt x="224022" y="0"/>
                  </a:cubicBezTo>
                  <a:lnTo>
                    <a:pt x="1120083" y="0"/>
                  </a:lnTo>
                  <a:cubicBezTo>
                    <a:pt x="1243807" y="0"/>
                    <a:pt x="1344105" y="100298"/>
                    <a:pt x="1344105" y="224022"/>
                  </a:cubicBezTo>
                  <a:lnTo>
                    <a:pt x="1344105" y="1826630"/>
                  </a:lnTo>
                  <a:cubicBezTo>
                    <a:pt x="1344105" y="1950354"/>
                    <a:pt x="1243807" y="2050652"/>
                    <a:pt x="1120083" y="2050652"/>
                  </a:cubicBezTo>
                  <a:lnTo>
                    <a:pt x="224022" y="2050652"/>
                  </a:lnTo>
                  <a:cubicBezTo>
                    <a:pt x="100298" y="2050652"/>
                    <a:pt x="0" y="1950354"/>
                    <a:pt x="0" y="1826630"/>
                  </a:cubicBezTo>
                  <a:lnTo>
                    <a:pt x="0" y="224022"/>
                  </a:lnTo>
                  <a:close/>
                </a:path>
              </a:pathLst>
            </a:custGeom>
            <a:solidFill>
              <a:srgbClr val="92D050"/>
            </a:solidFill>
            <a:scene3d>
              <a:camera prst="orthographicFront"/>
              <a:lightRig rig="threePt" dir="t">
                <a:rot lat="0" lon="0" rev="7500000"/>
              </a:lightRig>
            </a:scene3d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5">
                <a:hueOff val="3777884"/>
                <a:satOff val="0"/>
                <a:lumOff val="-15216"/>
                <a:alphaOff val="0"/>
              </a:schemeClr>
            </a:fillRef>
            <a:effectRef idx="2">
              <a:schemeClr val="accent5">
                <a:hueOff val="3777884"/>
                <a:satOff val="0"/>
                <a:lumOff val="-15216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26574" tIns="126574" rIns="126574" bIns="126574" numCol="1" spcCol="1270" anchor="ctr" anchorCtr="0">
              <a:noAutofit/>
            </a:bodyPr>
            <a:lstStyle>
              <a:defPPr>
                <a:defRPr lang="en-GB"/>
              </a:defPPr>
              <a:lvl1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600" b="1" kern="1200" dirty="0" smtClean="0">
                  <a:solidFill>
                    <a:schemeClr val="tx1"/>
                  </a:solidFill>
                </a:rPr>
                <a:t>Standard(s)  Development</a:t>
              </a:r>
              <a:endParaRPr lang="en-US" sz="1600" b="1" kern="1200" dirty="0">
                <a:solidFill>
                  <a:schemeClr val="tx1"/>
                </a:solidFill>
              </a:endParaRPr>
            </a:p>
          </p:txBody>
        </p:sp>
        <p:sp>
          <p:nvSpPr>
            <p:cNvPr id="25" name="Freeform 24"/>
            <p:cNvSpPr/>
            <p:nvPr/>
          </p:nvSpPr>
          <p:spPr>
            <a:xfrm>
              <a:off x="4008731" y="3016155"/>
              <a:ext cx="1152517" cy="2092305"/>
            </a:xfrm>
            <a:custGeom>
              <a:avLst/>
              <a:gdLst>
                <a:gd name="connsiteX0" fmla="*/ 0 w 1344105"/>
                <a:gd name="connsiteY0" fmla="*/ 224022 h 2050652"/>
                <a:gd name="connsiteX1" fmla="*/ 224022 w 1344105"/>
                <a:gd name="connsiteY1" fmla="*/ 0 h 2050652"/>
                <a:gd name="connsiteX2" fmla="*/ 1120083 w 1344105"/>
                <a:gd name="connsiteY2" fmla="*/ 0 h 2050652"/>
                <a:gd name="connsiteX3" fmla="*/ 1344105 w 1344105"/>
                <a:gd name="connsiteY3" fmla="*/ 224022 h 2050652"/>
                <a:gd name="connsiteX4" fmla="*/ 1344105 w 1344105"/>
                <a:gd name="connsiteY4" fmla="*/ 1826630 h 2050652"/>
                <a:gd name="connsiteX5" fmla="*/ 1120083 w 1344105"/>
                <a:gd name="connsiteY5" fmla="*/ 2050652 h 2050652"/>
                <a:gd name="connsiteX6" fmla="*/ 224022 w 1344105"/>
                <a:gd name="connsiteY6" fmla="*/ 2050652 h 2050652"/>
                <a:gd name="connsiteX7" fmla="*/ 0 w 1344105"/>
                <a:gd name="connsiteY7" fmla="*/ 1826630 h 2050652"/>
                <a:gd name="connsiteX8" fmla="*/ 0 w 1344105"/>
                <a:gd name="connsiteY8" fmla="*/ 224022 h 20506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44105" h="2050652">
                  <a:moveTo>
                    <a:pt x="0" y="224022"/>
                  </a:moveTo>
                  <a:cubicBezTo>
                    <a:pt x="0" y="100298"/>
                    <a:pt x="100298" y="0"/>
                    <a:pt x="224022" y="0"/>
                  </a:cubicBezTo>
                  <a:lnTo>
                    <a:pt x="1120083" y="0"/>
                  </a:lnTo>
                  <a:cubicBezTo>
                    <a:pt x="1243807" y="0"/>
                    <a:pt x="1344105" y="100298"/>
                    <a:pt x="1344105" y="224022"/>
                  </a:cubicBezTo>
                  <a:lnTo>
                    <a:pt x="1344105" y="1826630"/>
                  </a:lnTo>
                  <a:cubicBezTo>
                    <a:pt x="1344105" y="1950354"/>
                    <a:pt x="1243807" y="2050652"/>
                    <a:pt x="1120083" y="2050652"/>
                  </a:cubicBezTo>
                  <a:lnTo>
                    <a:pt x="224022" y="2050652"/>
                  </a:lnTo>
                  <a:cubicBezTo>
                    <a:pt x="100298" y="2050652"/>
                    <a:pt x="0" y="1950354"/>
                    <a:pt x="0" y="1826630"/>
                  </a:cubicBezTo>
                  <a:lnTo>
                    <a:pt x="0" y="224022"/>
                  </a:lnTo>
                  <a:close/>
                </a:path>
              </a:pathLst>
            </a:custGeom>
            <a:solidFill>
              <a:srgbClr val="33CC33"/>
            </a:solidFill>
            <a:scene3d>
              <a:camera prst="orthographicFront"/>
              <a:lightRig rig="threePt" dir="t">
                <a:rot lat="0" lon="0" rev="7500000"/>
              </a:lightRig>
            </a:scene3d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5">
                <a:hueOff val="5666826"/>
                <a:satOff val="0"/>
                <a:lumOff val="-22823"/>
                <a:alphaOff val="0"/>
              </a:schemeClr>
            </a:fillRef>
            <a:effectRef idx="2">
              <a:schemeClr val="accent5">
                <a:hueOff val="5666826"/>
                <a:satOff val="0"/>
                <a:lumOff val="-22823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26574" tIns="126574" rIns="126574" bIns="126574" numCol="1" spcCol="1270" anchor="ctr" anchorCtr="0">
              <a:noAutofit/>
            </a:bodyPr>
            <a:lstStyle>
              <a:defPPr>
                <a:defRPr lang="en-GB"/>
              </a:defPPr>
              <a:lvl1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600" b="1" kern="1200" dirty="0" smtClean="0">
                  <a:solidFill>
                    <a:schemeClr val="tx1"/>
                  </a:solidFill>
                </a:rPr>
                <a:t>Ratification / Approval &amp;</a:t>
              </a:r>
              <a:br>
                <a:rPr lang="en-US" sz="1600" b="1" kern="1200" dirty="0" smtClean="0">
                  <a:solidFill>
                    <a:schemeClr val="tx1"/>
                  </a:solidFill>
                </a:rPr>
              </a:br>
              <a:r>
                <a:rPr lang="en-US" sz="1600" b="1" kern="1200" dirty="0" smtClean="0">
                  <a:solidFill>
                    <a:schemeClr val="tx1"/>
                  </a:solidFill>
                </a:rPr>
                <a:t>Promulgation</a:t>
              </a:r>
              <a:endParaRPr lang="en-US" sz="1600" b="1" kern="1200" dirty="0">
                <a:solidFill>
                  <a:schemeClr val="tx1"/>
                </a:solidFill>
              </a:endParaRPr>
            </a:p>
          </p:txBody>
        </p:sp>
        <p:sp>
          <p:nvSpPr>
            <p:cNvPr id="26" name="Freeform 25"/>
            <p:cNvSpPr/>
            <p:nvPr/>
          </p:nvSpPr>
          <p:spPr>
            <a:xfrm>
              <a:off x="5276877" y="3016155"/>
              <a:ext cx="1096882" cy="2081773"/>
            </a:xfrm>
            <a:custGeom>
              <a:avLst/>
              <a:gdLst>
                <a:gd name="connsiteX0" fmla="*/ 0 w 1344105"/>
                <a:gd name="connsiteY0" fmla="*/ 224022 h 2050652"/>
                <a:gd name="connsiteX1" fmla="*/ 224022 w 1344105"/>
                <a:gd name="connsiteY1" fmla="*/ 0 h 2050652"/>
                <a:gd name="connsiteX2" fmla="*/ 1120083 w 1344105"/>
                <a:gd name="connsiteY2" fmla="*/ 0 h 2050652"/>
                <a:gd name="connsiteX3" fmla="*/ 1344105 w 1344105"/>
                <a:gd name="connsiteY3" fmla="*/ 224022 h 2050652"/>
                <a:gd name="connsiteX4" fmla="*/ 1344105 w 1344105"/>
                <a:gd name="connsiteY4" fmla="*/ 1826630 h 2050652"/>
                <a:gd name="connsiteX5" fmla="*/ 1120083 w 1344105"/>
                <a:gd name="connsiteY5" fmla="*/ 2050652 h 2050652"/>
                <a:gd name="connsiteX6" fmla="*/ 224022 w 1344105"/>
                <a:gd name="connsiteY6" fmla="*/ 2050652 h 2050652"/>
                <a:gd name="connsiteX7" fmla="*/ 0 w 1344105"/>
                <a:gd name="connsiteY7" fmla="*/ 1826630 h 2050652"/>
                <a:gd name="connsiteX8" fmla="*/ 0 w 1344105"/>
                <a:gd name="connsiteY8" fmla="*/ 224022 h 20506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44105" h="2050652">
                  <a:moveTo>
                    <a:pt x="0" y="224022"/>
                  </a:moveTo>
                  <a:cubicBezTo>
                    <a:pt x="0" y="100298"/>
                    <a:pt x="100298" y="0"/>
                    <a:pt x="224022" y="0"/>
                  </a:cubicBezTo>
                  <a:lnTo>
                    <a:pt x="1120083" y="0"/>
                  </a:lnTo>
                  <a:cubicBezTo>
                    <a:pt x="1243807" y="0"/>
                    <a:pt x="1344105" y="100298"/>
                    <a:pt x="1344105" y="224022"/>
                  </a:cubicBezTo>
                  <a:lnTo>
                    <a:pt x="1344105" y="1826630"/>
                  </a:lnTo>
                  <a:cubicBezTo>
                    <a:pt x="1344105" y="1950354"/>
                    <a:pt x="1243807" y="2050652"/>
                    <a:pt x="1120083" y="2050652"/>
                  </a:cubicBezTo>
                  <a:lnTo>
                    <a:pt x="224022" y="2050652"/>
                  </a:lnTo>
                  <a:cubicBezTo>
                    <a:pt x="100298" y="2050652"/>
                    <a:pt x="0" y="1950354"/>
                    <a:pt x="0" y="1826630"/>
                  </a:cubicBezTo>
                  <a:lnTo>
                    <a:pt x="0" y="224022"/>
                  </a:lnTo>
                  <a:close/>
                </a:path>
              </a:pathLst>
            </a:custGeom>
            <a:solidFill>
              <a:srgbClr val="006600"/>
            </a:solidFill>
            <a:scene3d>
              <a:camera prst="orthographicFront"/>
              <a:lightRig rig="threePt" dir="t">
                <a:rot lat="0" lon="0" rev="7500000"/>
              </a:lightRig>
            </a:scene3d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5">
                <a:hueOff val="9444710"/>
                <a:satOff val="0"/>
                <a:lumOff val="-38039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26574" tIns="126574" rIns="126574" bIns="126574" numCol="1" spcCol="1270" anchor="ctr" anchorCtr="0">
              <a:noAutofit/>
            </a:bodyPr>
            <a:lstStyle>
              <a:defPPr>
                <a:defRPr lang="en-GB"/>
              </a:defPPr>
              <a:lvl1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600" b="1" kern="1200" dirty="0" smtClean="0">
                  <a:solidFill>
                    <a:schemeClr val="bg2"/>
                  </a:solidFill>
                </a:rPr>
                <a:t>Use of Standard(s)</a:t>
              </a:r>
              <a:endParaRPr lang="en-US" sz="1600" b="1" kern="1200" dirty="0">
                <a:solidFill>
                  <a:schemeClr val="bg2"/>
                </a:solidFill>
              </a:endParaRPr>
            </a:p>
          </p:txBody>
        </p:sp>
      </p:grpSp>
      <p:sp>
        <p:nvSpPr>
          <p:cNvPr id="27" name="TextBox 60"/>
          <p:cNvSpPr txBox="1">
            <a:spLocks noChangeArrowheads="1"/>
          </p:cNvSpPr>
          <p:nvPr/>
        </p:nvSpPr>
        <p:spPr bwMode="auto">
          <a:xfrm>
            <a:off x="1547664" y="-46987"/>
            <a:ext cx="7122968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001A6E"/>
                </a:solidFill>
                <a:latin typeface="+mn-lt"/>
              </a:rPr>
              <a:t>  </a:t>
            </a:r>
            <a:r>
              <a:rPr lang="en-US" sz="3200" b="1" dirty="0" smtClean="0">
                <a:solidFill>
                  <a:srgbClr val="001A6E"/>
                </a:solidFill>
                <a:cs typeface="Arial" panose="020B0604020202020204" pitchFamily="34" charset="0"/>
              </a:rPr>
              <a:t>Standardization </a:t>
            </a:r>
            <a:r>
              <a:rPr lang="en-US" sz="3200" b="1" dirty="0">
                <a:solidFill>
                  <a:srgbClr val="001A6E"/>
                </a:solidFill>
                <a:cs typeface="Arial" panose="020B0604020202020204" pitchFamily="34" charset="0"/>
              </a:rPr>
              <a:t>Document Development Process </a:t>
            </a:r>
            <a:r>
              <a:rPr lang="en-US" sz="3200" b="1" dirty="0" smtClean="0">
                <a:solidFill>
                  <a:srgbClr val="001A6E"/>
                </a:solidFill>
                <a:cs typeface="Arial" panose="020B0604020202020204" pitchFamily="34" charset="0"/>
              </a:rPr>
              <a:t> </a:t>
            </a:r>
            <a:endParaRPr lang="en-US" sz="3200" b="1" dirty="0">
              <a:solidFill>
                <a:srgbClr val="001A6E"/>
              </a:solidFill>
              <a:cs typeface="Arial" panose="020B0604020202020204" pitchFamily="34" charset="0"/>
            </a:endParaRPr>
          </a:p>
        </p:txBody>
      </p:sp>
      <p:sp>
        <p:nvSpPr>
          <p:cNvPr id="10" name="Freeform 9"/>
          <p:cNvSpPr/>
          <p:nvPr/>
        </p:nvSpPr>
        <p:spPr>
          <a:xfrm>
            <a:off x="8100392" y="2636912"/>
            <a:ext cx="862115" cy="1505709"/>
          </a:xfrm>
          <a:custGeom>
            <a:avLst/>
            <a:gdLst>
              <a:gd name="connsiteX0" fmla="*/ 0 w 1344105"/>
              <a:gd name="connsiteY0" fmla="*/ 224022 h 2050652"/>
              <a:gd name="connsiteX1" fmla="*/ 224022 w 1344105"/>
              <a:gd name="connsiteY1" fmla="*/ 0 h 2050652"/>
              <a:gd name="connsiteX2" fmla="*/ 1120083 w 1344105"/>
              <a:gd name="connsiteY2" fmla="*/ 0 h 2050652"/>
              <a:gd name="connsiteX3" fmla="*/ 1344105 w 1344105"/>
              <a:gd name="connsiteY3" fmla="*/ 224022 h 2050652"/>
              <a:gd name="connsiteX4" fmla="*/ 1344105 w 1344105"/>
              <a:gd name="connsiteY4" fmla="*/ 1826630 h 2050652"/>
              <a:gd name="connsiteX5" fmla="*/ 1120083 w 1344105"/>
              <a:gd name="connsiteY5" fmla="*/ 2050652 h 2050652"/>
              <a:gd name="connsiteX6" fmla="*/ 224022 w 1344105"/>
              <a:gd name="connsiteY6" fmla="*/ 2050652 h 2050652"/>
              <a:gd name="connsiteX7" fmla="*/ 0 w 1344105"/>
              <a:gd name="connsiteY7" fmla="*/ 1826630 h 2050652"/>
              <a:gd name="connsiteX8" fmla="*/ 0 w 1344105"/>
              <a:gd name="connsiteY8" fmla="*/ 224022 h 20506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44105" h="2050652">
                <a:moveTo>
                  <a:pt x="0" y="224022"/>
                </a:moveTo>
                <a:cubicBezTo>
                  <a:pt x="0" y="100298"/>
                  <a:pt x="100298" y="0"/>
                  <a:pt x="224022" y="0"/>
                </a:cubicBezTo>
                <a:lnTo>
                  <a:pt x="1120083" y="0"/>
                </a:lnTo>
                <a:cubicBezTo>
                  <a:pt x="1243807" y="0"/>
                  <a:pt x="1344105" y="100298"/>
                  <a:pt x="1344105" y="224022"/>
                </a:cubicBezTo>
                <a:lnTo>
                  <a:pt x="1344105" y="1826630"/>
                </a:lnTo>
                <a:cubicBezTo>
                  <a:pt x="1344105" y="1950354"/>
                  <a:pt x="1243807" y="2050652"/>
                  <a:pt x="1120083" y="2050652"/>
                </a:cubicBezTo>
                <a:lnTo>
                  <a:pt x="224022" y="2050652"/>
                </a:lnTo>
                <a:cubicBezTo>
                  <a:pt x="100298" y="2050652"/>
                  <a:pt x="0" y="1950354"/>
                  <a:pt x="0" y="1826630"/>
                </a:cubicBezTo>
                <a:lnTo>
                  <a:pt x="0" y="224022"/>
                </a:lnTo>
                <a:close/>
              </a:path>
            </a:pathLst>
          </a:custGeom>
          <a:solidFill>
            <a:schemeClr val="accent6">
              <a:lumMod val="20000"/>
              <a:lumOff val="80000"/>
            </a:schemeClr>
          </a:solidFill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hemeClr val="accent5">
              <a:hueOff val="9444710"/>
              <a:satOff val="0"/>
              <a:lumOff val="-38039"/>
              <a:alphaOff val="0"/>
            </a:schemeClr>
          </a:effectRef>
          <a:fontRef idx="minor">
            <a:schemeClr val="lt1"/>
          </a:fontRef>
        </p:style>
        <p:txBody>
          <a:bodyPr spcFirstLastPara="0" vert="vert" wrap="square" lIns="126574" tIns="126574" rIns="126574" bIns="126574" numCol="1" spcCol="1270" anchor="ctr" anchorCtr="0">
            <a:noAutofit/>
          </a:bodyPr>
          <a:lstStyle>
            <a:defPPr>
              <a:defRPr lang="en-GB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600" b="1" kern="1200" dirty="0" smtClean="0">
                <a:solidFill>
                  <a:schemeClr val="tx1"/>
                </a:solidFill>
              </a:rPr>
              <a:t>Review</a:t>
            </a:r>
            <a:endParaRPr lang="en-US" sz="1600" b="1" kern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753855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Rectangle 40"/>
          <p:cNvSpPr>
            <a:spLocks noChangeArrowheads="1"/>
          </p:cNvSpPr>
          <p:nvPr/>
        </p:nvSpPr>
        <p:spPr bwMode="auto">
          <a:xfrm>
            <a:off x="61728" y="3313113"/>
            <a:ext cx="448028" cy="1428750"/>
          </a:xfrm>
          <a:prstGeom prst="rect">
            <a:avLst/>
          </a:prstGeom>
          <a:solidFill>
            <a:srgbClr val="217B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altLang="sv-SE" sz="1400" b="0" kern="0" dirty="0">
              <a:solidFill>
                <a:sysClr val="windowText" lastClr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E6061-A72F-467D-8B00-670F455A61A8}" type="slidenum">
              <a:rPr lang="en-US" smtClean="0">
                <a:solidFill>
                  <a:srgbClr val="5B9BD5">
                    <a:lumMod val="50000"/>
                  </a:srgbClr>
                </a:solidFill>
              </a:rPr>
              <a:pPr/>
              <a:t>5</a:t>
            </a:fld>
            <a:endParaRPr lang="en-US" dirty="0">
              <a:solidFill>
                <a:srgbClr val="5B9BD5">
                  <a:lumMod val="50000"/>
                </a:srgbClr>
              </a:solidFill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1907704" y="15205"/>
            <a:ext cx="7236296" cy="965523"/>
          </a:xfrm>
          <a:prstGeom prst="rect">
            <a:avLst/>
          </a:prstGeom>
        </p:spPr>
        <p:txBody>
          <a:bodyPr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</a:pPr>
            <a:r>
              <a:rPr lang="en-GB" sz="3600" dirty="0" smtClean="0">
                <a:solidFill>
                  <a:srgbClr val="4472C4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Standard Development Process</a:t>
            </a:r>
          </a:p>
          <a:p>
            <a:pPr algn="ctr" fontAlgn="auto">
              <a:spcAft>
                <a:spcPts val="0"/>
              </a:spcAft>
            </a:pPr>
            <a:r>
              <a:rPr lang="en-US" sz="2400" dirty="0" smtClean="0">
                <a:solidFill>
                  <a:srgbClr val="4472C4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IAW AAP-03(K)</a:t>
            </a:r>
            <a:endParaRPr lang="en-US" sz="2400" dirty="0">
              <a:solidFill>
                <a:srgbClr val="4472C4">
                  <a:lumMod val="50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Striped Right Arrow 7"/>
          <p:cNvSpPr/>
          <p:nvPr/>
        </p:nvSpPr>
        <p:spPr bwMode="auto">
          <a:xfrm>
            <a:off x="7809479" y="3635761"/>
            <a:ext cx="365533" cy="885825"/>
          </a:xfrm>
          <a:prstGeom prst="stripedRightArrow">
            <a:avLst>
              <a:gd name="adj1" fmla="val 50000"/>
              <a:gd name="adj2" fmla="val 55291"/>
            </a:avLst>
          </a:prstGeom>
          <a:solidFill>
            <a:srgbClr val="FF9900"/>
          </a:solidFill>
          <a:ln w="25400" cap="flat" cmpd="sng" algn="ctr">
            <a:solidFill>
              <a:srgbClr val="FF9900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 b="0" kern="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9" name="Rectangle 28"/>
          <p:cNvSpPr>
            <a:spLocks noChangeArrowheads="1"/>
          </p:cNvSpPr>
          <p:nvPr/>
        </p:nvSpPr>
        <p:spPr bwMode="auto">
          <a:xfrm>
            <a:off x="2693062" y="3316927"/>
            <a:ext cx="3311525" cy="1417638"/>
          </a:xfrm>
          <a:prstGeom prst="rect">
            <a:avLst/>
          </a:prstGeom>
          <a:solidFill>
            <a:srgbClr val="217B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altLang="sv-SE" sz="1400" b="0" kern="0" dirty="0">
              <a:solidFill>
                <a:sysClr val="windowText" lastClr="000000"/>
              </a:solidFill>
            </a:endParaRPr>
          </a:p>
        </p:txBody>
      </p:sp>
      <p:sp>
        <p:nvSpPr>
          <p:cNvPr id="10" name="Rectangle 40"/>
          <p:cNvSpPr>
            <a:spLocks noChangeArrowheads="1"/>
          </p:cNvSpPr>
          <p:nvPr/>
        </p:nvSpPr>
        <p:spPr bwMode="auto">
          <a:xfrm>
            <a:off x="6214607" y="3317875"/>
            <a:ext cx="1547813" cy="1428750"/>
          </a:xfrm>
          <a:prstGeom prst="rect">
            <a:avLst/>
          </a:prstGeom>
          <a:solidFill>
            <a:srgbClr val="217B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altLang="sv-SE" sz="1400" b="0" kern="0" dirty="0">
              <a:solidFill>
                <a:sysClr val="windowText" lastClr="000000"/>
              </a:solidFill>
            </a:endParaRPr>
          </a:p>
        </p:txBody>
      </p:sp>
      <p:sp>
        <p:nvSpPr>
          <p:cNvPr id="11" name="Striped Right Arrow 10"/>
          <p:cNvSpPr/>
          <p:nvPr/>
        </p:nvSpPr>
        <p:spPr bwMode="auto">
          <a:xfrm>
            <a:off x="8460432" y="3623977"/>
            <a:ext cx="409575" cy="889000"/>
          </a:xfrm>
          <a:prstGeom prst="stripedRightArrow">
            <a:avLst>
              <a:gd name="adj1" fmla="val 50000"/>
              <a:gd name="adj2" fmla="val 55291"/>
            </a:avLst>
          </a:prstGeom>
          <a:solidFill>
            <a:srgbClr val="FF9900"/>
          </a:solidFill>
          <a:ln w="25400" cap="flat" cmpd="sng" algn="ctr">
            <a:solidFill>
              <a:srgbClr val="FF9900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 b="0" kern="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12" name="Rectangle 60"/>
          <p:cNvSpPr>
            <a:spLocks noChangeArrowheads="1"/>
          </p:cNvSpPr>
          <p:nvPr/>
        </p:nvSpPr>
        <p:spPr bwMode="auto">
          <a:xfrm>
            <a:off x="8157263" y="3313113"/>
            <a:ext cx="383706" cy="1428750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altLang="sv-SE" sz="1400" b="0" kern="0" dirty="0">
              <a:solidFill>
                <a:sysClr val="windowText" lastClr="000000"/>
              </a:solidFill>
            </a:endParaRPr>
          </a:p>
        </p:txBody>
      </p:sp>
      <p:sp>
        <p:nvSpPr>
          <p:cNvPr id="13" name="TextBox 58"/>
          <p:cNvSpPr txBox="1">
            <a:spLocks noChangeArrowheads="1"/>
          </p:cNvSpPr>
          <p:nvPr/>
        </p:nvSpPr>
        <p:spPr bwMode="auto">
          <a:xfrm rot="16200000">
            <a:off x="8293343" y="3889488"/>
            <a:ext cx="1419058" cy="29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sv-SE" sz="1300" b="1" kern="0" dirty="0" smtClean="0">
                <a:solidFill>
                  <a:schemeClr val="accent1">
                    <a:lumMod val="50000"/>
                  </a:schemeClr>
                </a:solidFill>
              </a:rPr>
              <a:t>Implementation</a:t>
            </a:r>
            <a:endParaRPr lang="en-US" altLang="sv-SE" sz="1300" b="1" kern="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336452" y="3356992"/>
            <a:ext cx="130356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u="sng" dirty="0" smtClean="0"/>
              <a:t>Ratification</a:t>
            </a:r>
            <a:endParaRPr lang="en-US" sz="1600" b="1" u="sng" dirty="0"/>
          </a:p>
        </p:txBody>
      </p:sp>
      <p:sp>
        <p:nvSpPr>
          <p:cNvPr id="15" name="TextBox 14"/>
          <p:cNvSpPr txBox="1"/>
          <p:nvPr/>
        </p:nvSpPr>
        <p:spPr>
          <a:xfrm>
            <a:off x="3594149" y="3356992"/>
            <a:ext cx="147187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u="sng" dirty="0" smtClean="0"/>
              <a:t>Development</a:t>
            </a:r>
            <a:endParaRPr lang="en-US" sz="1600" b="1" u="sng" dirty="0"/>
          </a:p>
        </p:txBody>
      </p:sp>
      <p:sp>
        <p:nvSpPr>
          <p:cNvPr id="16" name="Rectangle 10"/>
          <p:cNvSpPr>
            <a:spLocks noChangeArrowheads="1"/>
          </p:cNvSpPr>
          <p:nvPr/>
        </p:nvSpPr>
        <p:spPr bwMode="auto">
          <a:xfrm>
            <a:off x="1059623" y="3323277"/>
            <a:ext cx="1042109" cy="1414978"/>
          </a:xfrm>
          <a:prstGeom prst="rect">
            <a:avLst/>
          </a:prstGeom>
          <a:solidFill>
            <a:srgbClr val="217B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altLang="sv-SE" sz="1200" b="0" kern="0" dirty="0" smtClean="0">
                <a:solidFill>
                  <a:sysClr val="windowText" lastClr="000000"/>
                </a:solidFill>
              </a:rPr>
              <a:t> 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008889" y="3343344"/>
            <a:ext cx="114967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b="1" u="sng" dirty="0" smtClean="0"/>
              <a:t>Validation</a:t>
            </a:r>
          </a:p>
          <a:p>
            <a:pPr algn="ctr"/>
            <a:r>
              <a:rPr lang="en-GB" sz="1200" b="1" u="sng" dirty="0" smtClean="0"/>
              <a:t>&amp;</a:t>
            </a:r>
          </a:p>
          <a:p>
            <a:pPr algn="ctr"/>
            <a:r>
              <a:rPr lang="en-GB" sz="1200" b="1" u="sng" dirty="0" smtClean="0"/>
              <a:t>Draft ST </a:t>
            </a:r>
            <a:br>
              <a:rPr lang="en-GB" sz="1200" b="1" u="sng" dirty="0" smtClean="0"/>
            </a:br>
            <a:r>
              <a:rPr lang="en-GB" sz="1200" b="1" u="sng" dirty="0" smtClean="0"/>
              <a:t>Development</a:t>
            </a:r>
          </a:p>
        </p:txBody>
      </p:sp>
      <p:sp>
        <p:nvSpPr>
          <p:cNvPr id="18" name="Text Box 22"/>
          <p:cNvSpPr txBox="1">
            <a:spLocks noChangeArrowheads="1"/>
          </p:cNvSpPr>
          <p:nvPr/>
        </p:nvSpPr>
        <p:spPr bwMode="auto">
          <a:xfrm>
            <a:off x="2047163" y="3801115"/>
            <a:ext cx="35685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sv-SE" sz="1400" b="1" kern="0" dirty="0" smtClean="0"/>
              <a:t>ST</a:t>
            </a:r>
            <a:endParaRPr lang="en-US" altLang="sv-SE" sz="1400" b="1" kern="0" dirty="0"/>
          </a:p>
        </p:txBody>
      </p:sp>
      <p:sp>
        <p:nvSpPr>
          <p:cNvPr id="19" name="TextBox 62"/>
          <p:cNvSpPr txBox="1">
            <a:spLocks noChangeArrowheads="1"/>
          </p:cNvSpPr>
          <p:nvPr/>
        </p:nvSpPr>
        <p:spPr bwMode="auto">
          <a:xfrm>
            <a:off x="593850" y="3895108"/>
            <a:ext cx="4254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sv-SE" sz="1400" b="1" kern="0" dirty="0">
                <a:solidFill>
                  <a:sysClr val="windowText" lastClr="000000"/>
                </a:solidFill>
              </a:rPr>
              <a:t>SP</a:t>
            </a:r>
          </a:p>
        </p:txBody>
      </p:sp>
      <p:sp>
        <p:nvSpPr>
          <p:cNvPr id="20" name="TextBox 58"/>
          <p:cNvSpPr txBox="1">
            <a:spLocks noChangeArrowheads="1"/>
          </p:cNvSpPr>
          <p:nvPr/>
        </p:nvSpPr>
        <p:spPr bwMode="auto">
          <a:xfrm rot="16200000">
            <a:off x="-448753" y="3867656"/>
            <a:ext cx="1450381" cy="29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sv-SE" sz="1300" b="1" kern="0" dirty="0" smtClean="0">
                <a:solidFill>
                  <a:schemeClr val="tx1"/>
                </a:solidFill>
              </a:rPr>
              <a:t>Requirement(s)</a:t>
            </a:r>
            <a:endParaRPr lang="en-US" altLang="sv-SE" sz="1300" b="1" kern="0" dirty="0">
              <a:solidFill>
                <a:schemeClr val="tx1"/>
              </a:solidFill>
            </a:endParaRPr>
          </a:p>
        </p:txBody>
      </p:sp>
      <p:sp>
        <p:nvSpPr>
          <p:cNvPr id="21" name="Striped Right Arrow 20"/>
          <p:cNvSpPr/>
          <p:nvPr/>
        </p:nvSpPr>
        <p:spPr bwMode="auto">
          <a:xfrm>
            <a:off x="6017277" y="3621200"/>
            <a:ext cx="387350" cy="885825"/>
          </a:xfrm>
          <a:prstGeom prst="stripedRightArrow">
            <a:avLst>
              <a:gd name="adj1" fmla="val 50000"/>
              <a:gd name="adj2" fmla="val 55291"/>
            </a:avLst>
          </a:prstGeom>
          <a:solidFill>
            <a:srgbClr val="FF9900"/>
          </a:solidFill>
          <a:ln w="25400" cap="flat" cmpd="sng" algn="ctr">
            <a:solidFill>
              <a:srgbClr val="FF9900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 b="0" kern="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22" name="TextBox 58"/>
          <p:cNvSpPr txBox="1">
            <a:spLocks noChangeArrowheads="1"/>
          </p:cNvSpPr>
          <p:nvPr/>
        </p:nvSpPr>
        <p:spPr bwMode="auto">
          <a:xfrm rot="16200000">
            <a:off x="5217718" y="3897726"/>
            <a:ext cx="1179512" cy="29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sv-SE" sz="1300" b="1" kern="0" dirty="0" smtClean="0"/>
              <a:t>Final Draft</a:t>
            </a:r>
            <a:endParaRPr lang="en-US" altLang="sv-SE" sz="1300" b="1" kern="0" dirty="0"/>
          </a:p>
        </p:txBody>
      </p:sp>
      <p:sp>
        <p:nvSpPr>
          <p:cNvPr id="23" name="Striped Right Arrow 22"/>
          <p:cNvSpPr/>
          <p:nvPr/>
        </p:nvSpPr>
        <p:spPr bwMode="auto">
          <a:xfrm>
            <a:off x="2440158" y="3621159"/>
            <a:ext cx="387350" cy="885825"/>
          </a:xfrm>
          <a:prstGeom prst="stripedRightArrow">
            <a:avLst>
              <a:gd name="adj1" fmla="val 50000"/>
              <a:gd name="adj2" fmla="val 55291"/>
            </a:avLst>
          </a:prstGeom>
          <a:solidFill>
            <a:srgbClr val="FF9900"/>
          </a:solidFill>
          <a:ln w="25400" cap="flat" cmpd="sng" algn="ctr">
            <a:solidFill>
              <a:srgbClr val="FF9900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 b="0" kern="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grpSp>
        <p:nvGrpSpPr>
          <p:cNvPr id="25" name="Group 24"/>
          <p:cNvGrpSpPr/>
          <p:nvPr/>
        </p:nvGrpSpPr>
        <p:grpSpPr>
          <a:xfrm>
            <a:off x="2083729" y="1902101"/>
            <a:ext cx="468397" cy="1289127"/>
            <a:chOff x="-102133" y="1924334"/>
            <a:chExt cx="468397" cy="1289127"/>
          </a:xfrm>
        </p:grpSpPr>
        <p:cxnSp>
          <p:nvCxnSpPr>
            <p:cNvPr id="26" name="Straight Arrow Connector 25"/>
            <p:cNvCxnSpPr/>
            <p:nvPr/>
          </p:nvCxnSpPr>
          <p:spPr bwMode="auto">
            <a:xfrm>
              <a:off x="130243" y="2249240"/>
              <a:ext cx="0" cy="964221"/>
            </a:xfrm>
            <a:prstGeom prst="straightConnector1">
              <a:avLst/>
            </a:prstGeom>
            <a:solidFill>
              <a:schemeClr val="accent1"/>
            </a:solidFill>
            <a:ln w="57150" cap="flat" cmpd="sng" algn="ctr">
              <a:solidFill>
                <a:schemeClr val="accent1">
                  <a:lumMod val="50000"/>
                </a:schemeClr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27" name="TextBox 26"/>
            <p:cNvSpPr txBox="1"/>
            <p:nvPr/>
          </p:nvSpPr>
          <p:spPr>
            <a:xfrm>
              <a:off x="-102133" y="1924334"/>
              <a:ext cx="46839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 smtClean="0">
                  <a:solidFill>
                    <a:schemeClr val="accent1">
                      <a:lumMod val="50000"/>
                    </a:schemeClr>
                  </a:solidFill>
                </a:rPr>
                <a:t>DP</a:t>
              </a:r>
              <a:endParaRPr lang="en-US" sz="1600" b="1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5615771" y="1819700"/>
            <a:ext cx="468397" cy="1289127"/>
            <a:chOff x="-102133" y="1924334"/>
            <a:chExt cx="468397" cy="1289127"/>
          </a:xfrm>
        </p:grpSpPr>
        <p:cxnSp>
          <p:nvCxnSpPr>
            <p:cNvPr id="29" name="Straight Arrow Connector 28"/>
            <p:cNvCxnSpPr/>
            <p:nvPr/>
          </p:nvCxnSpPr>
          <p:spPr bwMode="auto">
            <a:xfrm>
              <a:off x="130243" y="2249240"/>
              <a:ext cx="0" cy="964221"/>
            </a:xfrm>
            <a:prstGeom prst="straightConnector1">
              <a:avLst/>
            </a:prstGeom>
            <a:solidFill>
              <a:schemeClr val="accent1"/>
            </a:solidFill>
            <a:ln w="57150" cap="flat" cmpd="sng" algn="ctr">
              <a:solidFill>
                <a:schemeClr val="accent1">
                  <a:lumMod val="50000"/>
                </a:schemeClr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30" name="TextBox 29"/>
            <p:cNvSpPr txBox="1"/>
            <p:nvPr/>
          </p:nvSpPr>
          <p:spPr>
            <a:xfrm>
              <a:off x="-102133" y="1924334"/>
              <a:ext cx="468397" cy="338554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1600" b="1" dirty="0" smtClean="0">
                  <a:solidFill>
                    <a:schemeClr val="accent1">
                      <a:lumMod val="50000"/>
                    </a:schemeClr>
                  </a:solidFill>
                </a:rPr>
                <a:t>DP</a:t>
              </a:r>
              <a:endParaRPr lang="en-US" sz="1600" b="1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7452320" y="1849273"/>
            <a:ext cx="468398" cy="1289127"/>
            <a:chOff x="-102133" y="1924334"/>
            <a:chExt cx="401521" cy="1289127"/>
          </a:xfrm>
        </p:grpSpPr>
        <p:cxnSp>
          <p:nvCxnSpPr>
            <p:cNvPr id="32" name="Straight Arrow Connector 31"/>
            <p:cNvCxnSpPr/>
            <p:nvPr/>
          </p:nvCxnSpPr>
          <p:spPr bwMode="auto">
            <a:xfrm>
              <a:off x="130243" y="2249240"/>
              <a:ext cx="0" cy="964221"/>
            </a:xfrm>
            <a:prstGeom prst="straightConnector1">
              <a:avLst/>
            </a:prstGeom>
            <a:solidFill>
              <a:schemeClr val="accent1"/>
            </a:solidFill>
            <a:ln w="57150" cap="flat" cmpd="sng" algn="ctr">
              <a:solidFill>
                <a:schemeClr val="accent1">
                  <a:lumMod val="50000"/>
                </a:schemeClr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33" name="TextBox 32"/>
            <p:cNvSpPr txBox="1"/>
            <p:nvPr/>
          </p:nvSpPr>
          <p:spPr>
            <a:xfrm>
              <a:off x="-102133" y="1924334"/>
              <a:ext cx="401521" cy="338554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1600" b="1" dirty="0" smtClean="0">
                  <a:solidFill>
                    <a:schemeClr val="accent1">
                      <a:lumMod val="50000"/>
                    </a:schemeClr>
                  </a:solidFill>
                </a:rPr>
                <a:t>DP</a:t>
              </a:r>
              <a:endParaRPr lang="en-US" sz="1600" b="1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</p:grpSp>
      <p:sp>
        <p:nvSpPr>
          <p:cNvPr id="37" name="TextBox 36"/>
          <p:cNvSpPr txBox="1"/>
          <p:nvPr/>
        </p:nvSpPr>
        <p:spPr>
          <a:xfrm rot="16200000">
            <a:off x="-703261" y="1981195"/>
            <a:ext cx="20425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Standardization Proposal</a:t>
            </a:r>
          </a:p>
          <a:p>
            <a:r>
              <a:rPr lang="en-US" sz="1200" b="1" dirty="0" smtClean="0"/>
              <a:t>Or Top-down directive</a:t>
            </a:r>
            <a:endParaRPr lang="en-US" sz="1200" b="1" dirty="0"/>
          </a:p>
        </p:txBody>
      </p:sp>
      <p:sp>
        <p:nvSpPr>
          <p:cNvPr id="38" name="TextBox 37"/>
          <p:cNvSpPr txBox="1"/>
          <p:nvPr/>
        </p:nvSpPr>
        <p:spPr>
          <a:xfrm rot="16200000">
            <a:off x="1401352" y="5669984"/>
            <a:ext cx="172175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Standardization Task</a:t>
            </a:r>
            <a:endParaRPr lang="en-US" sz="1200" b="1" dirty="0"/>
          </a:p>
        </p:txBody>
      </p:sp>
      <p:sp>
        <p:nvSpPr>
          <p:cNvPr id="39" name="Rectangle 66"/>
          <p:cNvSpPr>
            <a:spLocks noChangeArrowheads="1"/>
          </p:cNvSpPr>
          <p:nvPr/>
        </p:nvSpPr>
        <p:spPr bwMode="auto">
          <a:xfrm>
            <a:off x="2103280" y="3323278"/>
            <a:ext cx="287337" cy="1418586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altLang="sv-SE" sz="1400" b="0" kern="0" dirty="0">
              <a:solidFill>
                <a:sysClr val="windowText" lastClr="000000"/>
              </a:solidFill>
            </a:endParaRPr>
          </a:p>
        </p:txBody>
      </p:sp>
      <p:sp>
        <p:nvSpPr>
          <p:cNvPr id="40" name="Text Box 22"/>
          <p:cNvSpPr txBox="1">
            <a:spLocks noChangeArrowheads="1"/>
          </p:cNvSpPr>
          <p:nvPr/>
        </p:nvSpPr>
        <p:spPr bwMode="auto">
          <a:xfrm>
            <a:off x="2047163" y="3801115"/>
            <a:ext cx="35685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sv-SE" sz="1400" b="1" kern="0" dirty="0" smtClean="0"/>
              <a:t>ST</a:t>
            </a:r>
            <a:endParaRPr lang="en-US" altLang="sv-SE" sz="1400" b="1" kern="0" dirty="0"/>
          </a:p>
        </p:txBody>
      </p:sp>
      <p:sp>
        <p:nvSpPr>
          <p:cNvPr id="41" name="Striped Right Arrow 40"/>
          <p:cNvSpPr/>
          <p:nvPr/>
        </p:nvSpPr>
        <p:spPr bwMode="auto">
          <a:xfrm>
            <a:off x="622732" y="3605240"/>
            <a:ext cx="387350" cy="885825"/>
          </a:xfrm>
          <a:prstGeom prst="stripedRightArrow">
            <a:avLst>
              <a:gd name="adj1" fmla="val 50000"/>
              <a:gd name="adj2" fmla="val 55291"/>
            </a:avLst>
          </a:prstGeom>
          <a:solidFill>
            <a:srgbClr val="FF9900"/>
          </a:solidFill>
          <a:ln w="25400" cap="flat" cmpd="sng" algn="ctr">
            <a:solidFill>
              <a:srgbClr val="FF9900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 b="0" kern="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42" name="TextBox 58"/>
          <p:cNvSpPr txBox="1">
            <a:spLocks noChangeArrowheads="1"/>
          </p:cNvSpPr>
          <p:nvPr/>
        </p:nvSpPr>
        <p:spPr bwMode="auto">
          <a:xfrm rot="16200000">
            <a:off x="7679009" y="3873318"/>
            <a:ext cx="1268743" cy="29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sv-SE" sz="1300" b="1" kern="0" dirty="0" smtClean="0">
                <a:solidFill>
                  <a:schemeClr val="tx1"/>
                </a:solidFill>
              </a:rPr>
              <a:t>Promulgation</a:t>
            </a:r>
            <a:endParaRPr lang="en-US" altLang="sv-SE" sz="1300" b="1" kern="0" dirty="0">
              <a:solidFill>
                <a:schemeClr val="tx1"/>
              </a:solidFill>
            </a:endParaRPr>
          </a:p>
        </p:txBody>
      </p:sp>
      <p:sp>
        <p:nvSpPr>
          <p:cNvPr id="44" name="Rectangle 66"/>
          <p:cNvSpPr>
            <a:spLocks noChangeArrowheads="1"/>
          </p:cNvSpPr>
          <p:nvPr/>
        </p:nvSpPr>
        <p:spPr bwMode="auto">
          <a:xfrm>
            <a:off x="5724823" y="3343344"/>
            <a:ext cx="287337" cy="1398519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altLang="sv-SE" sz="1400" b="0" kern="0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114512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755576" y="3134580"/>
            <a:ext cx="8244408" cy="461665"/>
            <a:chOff x="251520" y="2276872"/>
            <a:chExt cx="8568952" cy="461665"/>
          </a:xfrm>
          <a:solidFill>
            <a:schemeClr val="accent1">
              <a:lumMod val="50000"/>
            </a:schemeClr>
          </a:solidFill>
        </p:grpSpPr>
        <p:sp>
          <p:nvSpPr>
            <p:cNvPr id="7" name="TextBox 6"/>
            <p:cNvSpPr txBox="1"/>
            <p:nvPr/>
          </p:nvSpPr>
          <p:spPr>
            <a:xfrm>
              <a:off x="864096" y="2276872"/>
              <a:ext cx="7956376" cy="461665"/>
            </a:xfrm>
            <a:prstGeom prst="rect">
              <a:avLst/>
            </a:prstGeom>
            <a:grpFill/>
          </p:spPr>
          <p:txBody>
            <a:bodyPr wrap="square" rtlCol="0" anchor="ctr">
              <a:spAutoFit/>
            </a:bodyPr>
            <a:lstStyle/>
            <a:p>
              <a:r>
                <a:rPr lang="en-GB" sz="2400" dirty="0" smtClean="0">
                  <a:solidFill>
                    <a:schemeClr val="bg1"/>
                  </a:solidFill>
                  <a:cs typeface="Arial" panose="020B0604020202020204" pitchFamily="34" charset="0"/>
                </a:rPr>
                <a:t>NSO Support Functions</a:t>
              </a:r>
              <a:endParaRPr lang="en-US" sz="2400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251520" y="2276872"/>
              <a:ext cx="495672" cy="461665"/>
            </a:xfrm>
            <a:prstGeom prst="rect">
              <a:avLst/>
            </a:prstGeom>
            <a:grp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GB" sz="2400" dirty="0" smtClean="0">
                  <a:solidFill>
                    <a:schemeClr val="bg1"/>
                  </a:solidFill>
                  <a:cs typeface="Arial" panose="020B0604020202020204" pitchFamily="34" charset="0"/>
                </a:rPr>
                <a:t>2.</a:t>
              </a:r>
              <a:endParaRPr lang="en-US" sz="2400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</p:grpSp>
      <p:sp>
        <p:nvSpPr>
          <p:cNvPr id="16" name="Title 1"/>
          <p:cNvSpPr txBox="1">
            <a:spLocks/>
          </p:cNvSpPr>
          <p:nvPr/>
        </p:nvSpPr>
        <p:spPr>
          <a:xfrm>
            <a:off x="1907704" y="15205"/>
            <a:ext cx="7236296" cy="965523"/>
          </a:xfrm>
          <a:prstGeom prst="rect">
            <a:avLst/>
          </a:prstGeom>
        </p:spPr>
        <p:txBody>
          <a:bodyPr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</a:pPr>
            <a:r>
              <a:rPr lang="en-GB" sz="36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Topic</a:t>
            </a:r>
            <a:endParaRPr lang="en-US" sz="3600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E6061-A72F-467D-8B00-670F455A61A8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766481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E6061-A72F-467D-8B00-670F455A61A8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NSO Mission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GB" sz="2000" dirty="0"/>
          </a:p>
        </p:txBody>
      </p:sp>
      <p:sp>
        <p:nvSpPr>
          <p:cNvPr id="6" name="Rounded Rectangle 5"/>
          <p:cNvSpPr/>
          <p:nvPr/>
        </p:nvSpPr>
        <p:spPr>
          <a:xfrm>
            <a:off x="823927" y="1948387"/>
            <a:ext cx="8124796" cy="3392158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just">
              <a:buNone/>
            </a:pPr>
            <a:endParaRPr lang="en-US" sz="20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en-US" sz="2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en-US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NSO:</a:t>
            </a:r>
          </a:p>
          <a:p>
            <a:pPr marL="0" indent="0" algn="just">
              <a:buNone/>
            </a:pPr>
            <a:endParaRPr lang="en-US" sz="20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supports the </a:t>
            </a:r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Military Committee Standardization </a:t>
            </a:r>
            <a:r>
              <a:rPr lang="en-US" sz="2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Boards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US" sz="20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initiates</a:t>
            </a:r>
            <a:r>
              <a:rPr 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coordinates, supports or administers </a:t>
            </a:r>
            <a:r>
              <a:rPr lang="en-US" sz="2000" b="1" u="sng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</a:t>
            </a:r>
            <a:r>
              <a:rPr 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those NATO standardization activities that are conducted under the authority of the </a:t>
            </a:r>
            <a:r>
              <a:rPr lang="en-US" sz="2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Committee for Standardization</a:t>
            </a:r>
            <a:endParaRPr lang="en-US" sz="20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US" sz="20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provides </a:t>
            </a:r>
            <a:r>
              <a:rPr 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standardization management support and standardization advice for the </a:t>
            </a:r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standardization community </a:t>
            </a:r>
            <a:endParaRPr lang="en-US" sz="2000" b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US" sz="20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882656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NSO Support Functions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97" y="1052736"/>
            <a:ext cx="9144793" cy="559661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237300" y="5437093"/>
            <a:ext cx="2194896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300" dirty="0">
                <a:solidFill>
                  <a:schemeClr val="bg1"/>
                </a:solidFill>
                <a:latin typeface="+mn-lt"/>
              </a:rPr>
              <a:t>NATO Defence</a:t>
            </a:r>
          </a:p>
          <a:p>
            <a:pPr algn="ctr"/>
            <a:r>
              <a:rPr lang="en-GB" sz="2300" dirty="0">
                <a:solidFill>
                  <a:schemeClr val="bg1"/>
                </a:solidFill>
                <a:latin typeface="+mn-lt"/>
              </a:rPr>
              <a:t>Planning Process</a:t>
            </a:r>
            <a:endParaRPr lang="en-US" sz="23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E6061-A72F-467D-8B00-670F455A61A8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901126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"/>
          <p:cNvSpPr>
            <a:spLocks noChangeArrowheads="1"/>
          </p:cNvSpPr>
          <p:nvPr/>
        </p:nvSpPr>
        <p:spPr bwMode="auto">
          <a:xfrm>
            <a:off x="228600" y="152400"/>
            <a:ext cx="7620000" cy="1143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pPr algn="ctr" defTabSz="762000">
              <a:defRPr/>
            </a:pPr>
            <a:endParaRPr lang="en-US" sz="3600" b="1" dirty="0">
              <a:solidFill>
                <a:srgbClr val="001A6E"/>
              </a:solidFill>
            </a:endParaRPr>
          </a:p>
        </p:txBody>
      </p:sp>
      <p:grpSp>
        <p:nvGrpSpPr>
          <p:cNvPr id="23" name="Group 22"/>
          <p:cNvGrpSpPr/>
          <p:nvPr/>
        </p:nvGrpSpPr>
        <p:grpSpPr>
          <a:xfrm>
            <a:off x="6289430" y="1196752"/>
            <a:ext cx="2884561" cy="841811"/>
            <a:chOff x="5781700" y="5807115"/>
            <a:chExt cx="2827816" cy="802827"/>
          </a:xfrm>
        </p:grpSpPr>
        <p:grpSp>
          <p:nvGrpSpPr>
            <p:cNvPr id="24" name="Group 23"/>
            <p:cNvGrpSpPr/>
            <p:nvPr/>
          </p:nvGrpSpPr>
          <p:grpSpPr>
            <a:xfrm>
              <a:off x="5781700" y="5807115"/>
              <a:ext cx="2827816" cy="322876"/>
              <a:chOff x="1965276" y="5807115"/>
              <a:chExt cx="2827816" cy="322876"/>
            </a:xfrm>
          </p:grpSpPr>
          <p:sp>
            <p:nvSpPr>
              <p:cNvPr id="28" name="Line 69"/>
              <p:cNvSpPr>
                <a:spLocks noChangeShapeType="1"/>
              </p:cNvSpPr>
              <p:nvPr/>
            </p:nvSpPr>
            <p:spPr bwMode="auto">
              <a:xfrm>
                <a:off x="1965276" y="5988370"/>
                <a:ext cx="972000" cy="6823"/>
              </a:xfrm>
              <a:prstGeom prst="line">
                <a:avLst/>
              </a:prstGeom>
              <a:noFill/>
              <a:ln w="76200">
                <a:solidFill>
                  <a:schemeClr val="accent1">
                    <a:lumMod val="75000"/>
                  </a:schemeClr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29" name="TextBox 28"/>
              <p:cNvSpPr txBox="1"/>
              <p:nvPr/>
            </p:nvSpPr>
            <p:spPr>
              <a:xfrm>
                <a:off x="3147450" y="5807115"/>
                <a:ext cx="1645642" cy="32287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b="1" dirty="0" smtClean="0">
                    <a:solidFill>
                      <a:schemeClr val="accent1">
                        <a:lumMod val="50000"/>
                      </a:schemeClr>
                    </a:solidFill>
                    <a:latin typeface="Calibri" panose="020F0502020204030204" pitchFamily="34" charset="0"/>
                  </a:rPr>
                  <a:t>Support &amp; Advice</a:t>
                </a:r>
                <a:endParaRPr lang="en-US" sz="1600" b="1" dirty="0">
                  <a:solidFill>
                    <a:schemeClr val="accent1">
                      <a:lumMod val="50000"/>
                    </a:schemeClr>
                  </a:solidFill>
                  <a:latin typeface="Calibri" panose="020F0502020204030204" pitchFamily="34" charset="0"/>
                </a:endParaRPr>
              </a:p>
            </p:txBody>
          </p:sp>
        </p:grpSp>
        <p:grpSp>
          <p:nvGrpSpPr>
            <p:cNvPr id="25" name="Group 24"/>
            <p:cNvGrpSpPr/>
            <p:nvPr/>
          </p:nvGrpSpPr>
          <p:grpSpPr>
            <a:xfrm>
              <a:off x="5781700" y="6287066"/>
              <a:ext cx="1924221" cy="322876"/>
              <a:chOff x="1965276" y="6287066"/>
              <a:chExt cx="1924221" cy="322876"/>
            </a:xfrm>
          </p:grpSpPr>
          <p:sp>
            <p:nvSpPr>
              <p:cNvPr id="26" name="Line 69"/>
              <p:cNvSpPr>
                <a:spLocks noChangeShapeType="1"/>
              </p:cNvSpPr>
              <p:nvPr/>
            </p:nvSpPr>
            <p:spPr bwMode="auto">
              <a:xfrm>
                <a:off x="1965276" y="6471732"/>
                <a:ext cx="972000" cy="0"/>
              </a:xfrm>
              <a:prstGeom prst="line">
                <a:avLst/>
              </a:prstGeom>
              <a:noFill/>
              <a:ln w="28575">
                <a:solidFill>
                  <a:schemeClr val="accent1">
                    <a:lumMod val="75000"/>
                  </a:schemeClr>
                </a:solidFill>
                <a:prstDash val="dash"/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27" name="TextBox 26"/>
              <p:cNvSpPr txBox="1"/>
              <p:nvPr/>
            </p:nvSpPr>
            <p:spPr>
              <a:xfrm>
                <a:off x="3147450" y="6287066"/>
                <a:ext cx="742047" cy="32287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b="1" dirty="0" smtClean="0">
                    <a:solidFill>
                      <a:schemeClr val="accent1">
                        <a:lumMod val="50000"/>
                      </a:schemeClr>
                    </a:solidFill>
                    <a:latin typeface="Calibri" panose="020F0502020204030204" pitchFamily="34" charset="0"/>
                  </a:rPr>
                  <a:t>Advice</a:t>
                </a:r>
                <a:endParaRPr lang="en-US" sz="1600" b="1" dirty="0">
                  <a:solidFill>
                    <a:schemeClr val="accent1">
                      <a:lumMod val="50000"/>
                    </a:schemeClr>
                  </a:solidFill>
                  <a:latin typeface="Calibri" panose="020F0502020204030204" pitchFamily="34" charset="0"/>
                </a:endParaRPr>
              </a:p>
            </p:txBody>
          </p:sp>
        </p:grpSp>
      </p:grpSp>
      <p:sp>
        <p:nvSpPr>
          <p:cNvPr id="30" name="Title 4"/>
          <p:cNvSpPr txBox="1">
            <a:spLocks/>
          </p:cNvSpPr>
          <p:nvPr/>
        </p:nvSpPr>
        <p:spPr bwMode="auto">
          <a:xfrm>
            <a:off x="1687476" y="-108766"/>
            <a:ext cx="7093024" cy="119675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>
            <a:lvl1pPr algn="ctr" defTabSz="7620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81D58"/>
                </a:solidFill>
                <a:latin typeface="+mj-lt"/>
                <a:ea typeface="+mj-ea"/>
                <a:cs typeface="+mj-cs"/>
              </a:defRPr>
            </a:lvl1pPr>
            <a:lvl2pPr algn="ctr" defTabSz="7620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81D58"/>
                </a:solidFill>
                <a:latin typeface="Arial" pitchFamily="34" charset="0"/>
              </a:defRPr>
            </a:lvl2pPr>
            <a:lvl3pPr algn="ctr" defTabSz="7620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81D58"/>
                </a:solidFill>
                <a:latin typeface="Arial" pitchFamily="34" charset="0"/>
              </a:defRPr>
            </a:lvl3pPr>
            <a:lvl4pPr algn="ctr" defTabSz="7620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81D58"/>
                </a:solidFill>
                <a:latin typeface="Arial" pitchFamily="34" charset="0"/>
              </a:defRPr>
            </a:lvl4pPr>
            <a:lvl5pPr algn="ctr" defTabSz="7620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81D58"/>
                </a:solidFill>
                <a:latin typeface="Arial" pitchFamily="34" charset="0"/>
              </a:defRPr>
            </a:lvl5pPr>
            <a:lvl6pPr marL="457200" algn="ctr" defTabSz="7620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81D58"/>
                </a:solidFill>
                <a:latin typeface="Arial" pitchFamily="34" charset="0"/>
              </a:defRPr>
            </a:lvl6pPr>
            <a:lvl7pPr marL="914400" algn="ctr" defTabSz="7620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81D58"/>
                </a:solidFill>
                <a:latin typeface="Arial" pitchFamily="34" charset="0"/>
              </a:defRPr>
            </a:lvl7pPr>
            <a:lvl8pPr marL="1371600" algn="ctr" defTabSz="7620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81D58"/>
                </a:solidFill>
                <a:latin typeface="Arial" pitchFamily="34" charset="0"/>
              </a:defRPr>
            </a:lvl8pPr>
            <a:lvl9pPr marL="1828800" algn="ctr" defTabSz="7620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81D58"/>
                </a:solidFill>
                <a:latin typeface="Arial" pitchFamily="34" charset="0"/>
              </a:defRPr>
            </a:lvl9pPr>
          </a:lstStyle>
          <a:p>
            <a:pPr defTabSz="914400" eaLnBrk="1" hangingPunct="1"/>
            <a:r>
              <a:rPr lang="en-GB" altLang="sv-SE" sz="2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NATO</a:t>
            </a:r>
          </a:p>
          <a:p>
            <a:pPr defTabSz="914400" eaLnBrk="1" hangingPunct="1"/>
            <a:r>
              <a:rPr lang="en-GB" altLang="sv-SE" sz="2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sv-SE" sz="2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Standardization </a:t>
            </a:r>
            <a:r>
              <a:rPr lang="en-GB" altLang="sv-SE" sz="2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Tasking Authorities  </a:t>
            </a:r>
            <a:endParaRPr lang="en-US" altLang="sv-SE" sz="28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2" name="Straight Connector 31"/>
          <p:cNvCxnSpPr/>
          <p:nvPr/>
        </p:nvCxnSpPr>
        <p:spPr bwMode="auto">
          <a:xfrm flipV="1">
            <a:off x="5369342" y="4091318"/>
            <a:ext cx="1969078" cy="7431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accent1">
                <a:lumMod val="75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34" name="Line 6"/>
          <p:cNvSpPr>
            <a:spLocks noChangeShapeType="1"/>
          </p:cNvSpPr>
          <p:nvPr/>
        </p:nvSpPr>
        <p:spPr bwMode="auto">
          <a:xfrm flipH="1">
            <a:off x="4791156" y="1844513"/>
            <a:ext cx="5163" cy="939226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2000" dirty="0">
              <a:latin typeface="Calibri" panose="020F0502020204030204" pitchFamily="34" charset="0"/>
            </a:endParaRPr>
          </a:p>
        </p:txBody>
      </p:sp>
      <p:sp>
        <p:nvSpPr>
          <p:cNvPr id="35" name="Rectangle 8"/>
          <p:cNvSpPr>
            <a:spLocks noChangeArrowheads="1"/>
          </p:cNvSpPr>
          <p:nvPr/>
        </p:nvSpPr>
        <p:spPr bwMode="auto">
          <a:xfrm>
            <a:off x="4067020" y="1219885"/>
            <a:ext cx="1458597" cy="614765"/>
          </a:xfrm>
          <a:prstGeom prst="rect">
            <a:avLst/>
          </a:prstGeom>
          <a:solidFill>
            <a:srgbClr val="C00000"/>
          </a:solidFill>
          <a:ln w="9525">
            <a:solidFill>
              <a:srgbClr val="C0C0C0"/>
            </a:solidFill>
            <a:miter lim="800000"/>
            <a:headEnd/>
            <a:tailEnd/>
          </a:ln>
          <a:effectLst>
            <a:outerShdw dist="56796" dir="1593903" algn="ctr" rotWithShape="0">
              <a:schemeClr val="bg2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40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</a:rPr>
              <a:t>NAC</a:t>
            </a:r>
            <a:endParaRPr lang="en-US" sz="4000" b="1" dirty="0">
              <a:solidFill>
                <a:schemeClr val="hlink"/>
              </a:solidFill>
              <a:latin typeface="Calibri" panose="020F0502020204030204" pitchFamily="34" charset="0"/>
            </a:endParaRPr>
          </a:p>
        </p:txBody>
      </p:sp>
      <p:sp>
        <p:nvSpPr>
          <p:cNvPr id="36" name="Line 54"/>
          <p:cNvSpPr>
            <a:spLocks noChangeShapeType="1"/>
          </p:cNvSpPr>
          <p:nvPr/>
        </p:nvSpPr>
        <p:spPr bwMode="auto">
          <a:xfrm>
            <a:off x="5919910" y="2449404"/>
            <a:ext cx="0" cy="324459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2000" dirty="0">
              <a:latin typeface="Calibri" panose="020F0502020204030204" pitchFamily="34" charset="0"/>
            </a:endParaRPr>
          </a:p>
        </p:txBody>
      </p:sp>
      <p:sp>
        <p:nvSpPr>
          <p:cNvPr id="37" name="Line 55"/>
          <p:cNvSpPr>
            <a:spLocks noChangeShapeType="1"/>
          </p:cNvSpPr>
          <p:nvPr/>
        </p:nvSpPr>
        <p:spPr bwMode="auto">
          <a:xfrm>
            <a:off x="7294580" y="2442203"/>
            <a:ext cx="0" cy="324459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2000" dirty="0">
              <a:latin typeface="Calibri" panose="020F0502020204030204" pitchFamily="34" charset="0"/>
            </a:endParaRPr>
          </a:p>
        </p:txBody>
      </p:sp>
      <p:sp>
        <p:nvSpPr>
          <p:cNvPr id="38" name="Line 56"/>
          <p:cNvSpPr>
            <a:spLocks noChangeShapeType="1"/>
          </p:cNvSpPr>
          <p:nvPr/>
        </p:nvSpPr>
        <p:spPr bwMode="auto">
          <a:xfrm>
            <a:off x="2363134" y="2442203"/>
            <a:ext cx="0" cy="324459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2000" dirty="0">
              <a:latin typeface="Calibri" panose="020F0502020204030204" pitchFamily="34" charset="0"/>
            </a:endParaRPr>
          </a:p>
        </p:txBody>
      </p:sp>
      <p:sp>
        <p:nvSpPr>
          <p:cNvPr id="40" name="Line 58"/>
          <p:cNvSpPr>
            <a:spLocks noChangeShapeType="1"/>
          </p:cNvSpPr>
          <p:nvPr/>
        </p:nvSpPr>
        <p:spPr bwMode="auto">
          <a:xfrm>
            <a:off x="3465764" y="2449404"/>
            <a:ext cx="0" cy="324459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2000" dirty="0">
              <a:latin typeface="Calibri" panose="020F0502020204030204" pitchFamily="34" charset="0"/>
            </a:endParaRPr>
          </a:p>
        </p:txBody>
      </p:sp>
      <p:sp>
        <p:nvSpPr>
          <p:cNvPr id="41" name="Line 59"/>
          <p:cNvSpPr>
            <a:spLocks noChangeShapeType="1"/>
          </p:cNvSpPr>
          <p:nvPr/>
        </p:nvSpPr>
        <p:spPr bwMode="auto">
          <a:xfrm>
            <a:off x="1321279" y="2442203"/>
            <a:ext cx="0" cy="324459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2000" dirty="0">
              <a:latin typeface="Calibri" panose="020F0502020204030204" pitchFamily="34" charset="0"/>
            </a:endParaRPr>
          </a:p>
        </p:txBody>
      </p:sp>
      <p:sp>
        <p:nvSpPr>
          <p:cNvPr id="42" name="Rectangle 60"/>
          <p:cNvSpPr>
            <a:spLocks noChangeArrowheads="1"/>
          </p:cNvSpPr>
          <p:nvPr/>
        </p:nvSpPr>
        <p:spPr bwMode="auto">
          <a:xfrm>
            <a:off x="950842" y="2764527"/>
            <a:ext cx="764027" cy="409843"/>
          </a:xfrm>
          <a:prstGeom prst="rect">
            <a:avLst/>
          </a:prstGeom>
          <a:solidFill>
            <a:srgbClr val="3565FF"/>
          </a:solidFill>
          <a:ln w="12700">
            <a:solidFill>
              <a:srgbClr val="B2B2B2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2000" b="1" dirty="0" smtClean="0">
                <a:solidFill>
                  <a:srgbClr val="FFFFFF"/>
                </a:solidFill>
                <a:latin typeface="Calibri" panose="020F0502020204030204" pitchFamily="34" charset="0"/>
              </a:rPr>
              <a:t>MC</a:t>
            </a:r>
            <a:endParaRPr lang="en-US" sz="2000" b="1" dirty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43" name="Rectangle 61"/>
          <p:cNvSpPr>
            <a:spLocks noChangeArrowheads="1"/>
          </p:cNvSpPr>
          <p:nvPr/>
        </p:nvSpPr>
        <p:spPr bwMode="auto">
          <a:xfrm>
            <a:off x="1876935" y="2764527"/>
            <a:ext cx="902941" cy="409843"/>
          </a:xfrm>
          <a:prstGeom prst="rect">
            <a:avLst/>
          </a:prstGeom>
          <a:solidFill>
            <a:srgbClr val="3565FF"/>
          </a:solidFill>
          <a:ln w="12700">
            <a:solidFill>
              <a:srgbClr val="B2B2B2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2000" b="1" dirty="0" smtClean="0">
                <a:solidFill>
                  <a:srgbClr val="FFFFFF"/>
                </a:solidFill>
                <a:latin typeface="Calibri" panose="020F0502020204030204" pitchFamily="34" charset="0"/>
              </a:rPr>
              <a:t>CNAD</a:t>
            </a:r>
            <a:endParaRPr lang="en-US" sz="2000" b="1" dirty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44" name="Rectangle 62"/>
          <p:cNvSpPr>
            <a:spLocks noChangeArrowheads="1"/>
          </p:cNvSpPr>
          <p:nvPr/>
        </p:nvSpPr>
        <p:spPr bwMode="auto">
          <a:xfrm>
            <a:off x="3022975" y="2764527"/>
            <a:ext cx="902941" cy="409843"/>
          </a:xfrm>
          <a:prstGeom prst="rect">
            <a:avLst/>
          </a:prstGeom>
          <a:solidFill>
            <a:srgbClr val="3565FF"/>
          </a:solidFill>
          <a:ln w="12700">
            <a:solidFill>
              <a:srgbClr val="B2B2B2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2000" b="1" dirty="0" smtClean="0">
                <a:solidFill>
                  <a:srgbClr val="FFFFFF"/>
                </a:solidFill>
                <a:latin typeface="Calibri" panose="020F0502020204030204" pitchFamily="34" charset="0"/>
              </a:rPr>
              <a:t>LC</a:t>
            </a:r>
            <a:endParaRPr lang="en-US" sz="2000" b="1" dirty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45" name="Rectangle 63"/>
          <p:cNvSpPr>
            <a:spLocks noChangeArrowheads="1"/>
          </p:cNvSpPr>
          <p:nvPr/>
        </p:nvSpPr>
        <p:spPr bwMode="auto">
          <a:xfrm>
            <a:off x="3581728" y="3206444"/>
            <a:ext cx="902941" cy="409843"/>
          </a:xfrm>
          <a:prstGeom prst="rect">
            <a:avLst/>
          </a:prstGeom>
          <a:solidFill>
            <a:srgbClr val="3565FF"/>
          </a:solidFill>
          <a:ln w="12700">
            <a:solidFill>
              <a:srgbClr val="B2B2B2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2000" b="1" dirty="0" smtClean="0">
                <a:solidFill>
                  <a:srgbClr val="FFFFFF"/>
                </a:solidFill>
                <a:latin typeface="Calibri" panose="020F0502020204030204" pitchFamily="34" charset="0"/>
              </a:rPr>
              <a:t>PC</a:t>
            </a:r>
            <a:endParaRPr lang="en-US" sz="2000" b="1" dirty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46" name="Rectangle 64"/>
          <p:cNvSpPr>
            <a:spLocks noChangeArrowheads="1"/>
          </p:cNvSpPr>
          <p:nvPr/>
        </p:nvSpPr>
        <p:spPr bwMode="auto">
          <a:xfrm>
            <a:off x="6877838" y="2754728"/>
            <a:ext cx="833484" cy="409843"/>
          </a:xfrm>
          <a:prstGeom prst="rect">
            <a:avLst/>
          </a:prstGeom>
          <a:solidFill>
            <a:srgbClr val="3565FF"/>
          </a:solidFill>
          <a:ln w="12700">
            <a:solidFill>
              <a:srgbClr val="B2B2B2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2000" b="1" dirty="0" smtClean="0">
                <a:solidFill>
                  <a:srgbClr val="FFFFFF"/>
                </a:solidFill>
                <a:latin typeface="Calibri" panose="020F0502020204030204" pitchFamily="34" charset="0"/>
              </a:rPr>
              <a:t>AVC</a:t>
            </a:r>
            <a:endParaRPr lang="en-US" sz="2000" b="1" dirty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47" name="Rectangle 65"/>
          <p:cNvSpPr>
            <a:spLocks noChangeArrowheads="1"/>
          </p:cNvSpPr>
          <p:nvPr/>
        </p:nvSpPr>
        <p:spPr bwMode="auto">
          <a:xfrm>
            <a:off x="5513298" y="2764527"/>
            <a:ext cx="902941" cy="409843"/>
          </a:xfrm>
          <a:prstGeom prst="rect">
            <a:avLst/>
          </a:prstGeom>
          <a:solidFill>
            <a:srgbClr val="3565FF"/>
          </a:solidFill>
          <a:ln w="12700">
            <a:solidFill>
              <a:srgbClr val="B2B2B2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2000" b="1" dirty="0" smtClean="0">
                <a:solidFill>
                  <a:srgbClr val="FFFFFF"/>
                </a:solidFill>
                <a:latin typeface="Calibri" panose="020F0502020204030204" pitchFamily="34" charset="0"/>
              </a:rPr>
              <a:t>C3B</a:t>
            </a:r>
            <a:endParaRPr lang="en-US" sz="2000" b="1" dirty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48" name="Line 67"/>
          <p:cNvSpPr>
            <a:spLocks noChangeShapeType="1"/>
          </p:cNvSpPr>
          <p:nvPr/>
        </p:nvSpPr>
        <p:spPr bwMode="auto">
          <a:xfrm flipH="1" flipV="1">
            <a:off x="1321279" y="2442203"/>
            <a:ext cx="5973301" cy="1634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2000" dirty="0">
              <a:latin typeface="Calibri" panose="020F0502020204030204" pitchFamily="34" charset="0"/>
            </a:endParaRPr>
          </a:p>
        </p:txBody>
      </p:sp>
      <p:sp>
        <p:nvSpPr>
          <p:cNvPr id="49" name="Line 68"/>
          <p:cNvSpPr>
            <a:spLocks noChangeShapeType="1"/>
          </p:cNvSpPr>
          <p:nvPr/>
        </p:nvSpPr>
        <p:spPr bwMode="auto">
          <a:xfrm flipV="1">
            <a:off x="1277183" y="4083754"/>
            <a:ext cx="2998208" cy="19321"/>
          </a:xfrm>
          <a:prstGeom prst="line">
            <a:avLst/>
          </a:prstGeom>
          <a:noFill/>
          <a:ln w="76200">
            <a:solidFill>
              <a:schemeClr val="accent1">
                <a:lumMod val="75000"/>
              </a:schemeClr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2000" dirty="0">
              <a:latin typeface="Calibri" panose="020F0502020204030204" pitchFamily="34" charset="0"/>
            </a:endParaRPr>
          </a:p>
        </p:txBody>
      </p:sp>
      <p:sp>
        <p:nvSpPr>
          <p:cNvPr id="50" name="Line 69"/>
          <p:cNvSpPr>
            <a:spLocks noChangeShapeType="1"/>
          </p:cNvSpPr>
          <p:nvPr/>
        </p:nvSpPr>
        <p:spPr bwMode="auto">
          <a:xfrm flipV="1">
            <a:off x="1299913" y="3197184"/>
            <a:ext cx="0" cy="871320"/>
          </a:xfrm>
          <a:prstGeom prst="line">
            <a:avLst/>
          </a:prstGeom>
          <a:noFill/>
          <a:ln w="76200">
            <a:solidFill>
              <a:schemeClr val="accent1">
                <a:lumMod val="75000"/>
              </a:schemeClr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 sz="2000" dirty="0">
              <a:latin typeface="Calibri" panose="020F0502020204030204" pitchFamily="34" charset="0"/>
            </a:endParaRPr>
          </a:p>
        </p:txBody>
      </p:sp>
      <p:sp>
        <p:nvSpPr>
          <p:cNvPr id="51" name="Rectangle 65"/>
          <p:cNvSpPr>
            <a:spLocks noChangeArrowheads="1"/>
          </p:cNvSpPr>
          <p:nvPr/>
        </p:nvSpPr>
        <p:spPr bwMode="auto">
          <a:xfrm>
            <a:off x="4344848" y="2764527"/>
            <a:ext cx="902941" cy="409843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12700">
            <a:solidFill>
              <a:srgbClr val="B2B2B2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20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CS</a:t>
            </a:r>
          </a:p>
        </p:txBody>
      </p:sp>
      <p:sp>
        <p:nvSpPr>
          <p:cNvPr id="52" name="Line 69"/>
          <p:cNvSpPr>
            <a:spLocks noChangeShapeType="1"/>
          </p:cNvSpPr>
          <p:nvPr/>
        </p:nvSpPr>
        <p:spPr bwMode="auto">
          <a:xfrm flipH="1" flipV="1">
            <a:off x="3459533" y="3197184"/>
            <a:ext cx="6367" cy="871320"/>
          </a:xfrm>
          <a:prstGeom prst="line">
            <a:avLst/>
          </a:prstGeom>
          <a:noFill/>
          <a:ln w="38100">
            <a:solidFill>
              <a:schemeClr val="accent1">
                <a:lumMod val="75000"/>
              </a:schemeClr>
            </a:solidFill>
            <a:prstDash val="solid"/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 sz="2000" dirty="0">
              <a:latin typeface="Calibri" panose="020F0502020204030204" pitchFamily="34" charset="0"/>
            </a:endParaRPr>
          </a:p>
        </p:txBody>
      </p:sp>
      <p:sp>
        <p:nvSpPr>
          <p:cNvPr id="53" name="Line 69"/>
          <p:cNvSpPr>
            <a:spLocks noChangeShapeType="1"/>
          </p:cNvSpPr>
          <p:nvPr/>
        </p:nvSpPr>
        <p:spPr bwMode="auto">
          <a:xfrm flipV="1">
            <a:off x="4791156" y="3199383"/>
            <a:ext cx="10326" cy="722922"/>
          </a:xfrm>
          <a:prstGeom prst="line">
            <a:avLst/>
          </a:prstGeom>
          <a:noFill/>
          <a:ln w="76200">
            <a:solidFill>
              <a:schemeClr val="accent1">
                <a:lumMod val="75000"/>
              </a:schemeClr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 sz="2000" dirty="0">
              <a:latin typeface="Calibri" panose="020F0502020204030204" pitchFamily="34" charset="0"/>
            </a:endParaRPr>
          </a:p>
        </p:txBody>
      </p:sp>
      <p:sp>
        <p:nvSpPr>
          <p:cNvPr id="54" name="Line 69"/>
          <p:cNvSpPr>
            <a:spLocks noChangeShapeType="1"/>
          </p:cNvSpPr>
          <p:nvPr/>
        </p:nvSpPr>
        <p:spPr bwMode="auto">
          <a:xfrm flipH="1" flipV="1">
            <a:off x="2332694" y="3197184"/>
            <a:ext cx="3594" cy="871320"/>
          </a:xfrm>
          <a:prstGeom prst="line">
            <a:avLst/>
          </a:prstGeom>
          <a:noFill/>
          <a:ln w="28575">
            <a:solidFill>
              <a:schemeClr val="accent1">
                <a:lumMod val="75000"/>
              </a:schemeClr>
            </a:solidFill>
            <a:prstDash val="dash"/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 sz="2000" dirty="0">
              <a:latin typeface="Calibri" panose="020F0502020204030204" pitchFamily="34" charset="0"/>
            </a:endParaRPr>
          </a:p>
        </p:txBody>
      </p:sp>
      <p:sp>
        <p:nvSpPr>
          <p:cNvPr id="55" name="Line 69"/>
          <p:cNvSpPr>
            <a:spLocks noChangeShapeType="1"/>
          </p:cNvSpPr>
          <p:nvPr/>
        </p:nvSpPr>
        <p:spPr bwMode="auto">
          <a:xfrm flipH="1" flipV="1">
            <a:off x="7338420" y="3197184"/>
            <a:ext cx="3268" cy="871320"/>
          </a:xfrm>
          <a:prstGeom prst="line">
            <a:avLst/>
          </a:prstGeom>
          <a:noFill/>
          <a:ln w="28575">
            <a:solidFill>
              <a:schemeClr val="accent1">
                <a:lumMod val="75000"/>
              </a:schemeClr>
            </a:solidFill>
            <a:prstDash val="dash"/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 sz="2000" dirty="0">
              <a:latin typeface="Calibri" panose="020F0502020204030204" pitchFamily="34" charset="0"/>
            </a:endParaRPr>
          </a:p>
        </p:txBody>
      </p:sp>
      <p:sp>
        <p:nvSpPr>
          <p:cNvPr id="56" name="Line 69"/>
          <p:cNvSpPr>
            <a:spLocks noChangeShapeType="1"/>
          </p:cNvSpPr>
          <p:nvPr/>
        </p:nvSpPr>
        <p:spPr bwMode="auto">
          <a:xfrm flipV="1">
            <a:off x="5930220" y="3197184"/>
            <a:ext cx="10903" cy="871320"/>
          </a:xfrm>
          <a:prstGeom prst="line">
            <a:avLst/>
          </a:prstGeom>
          <a:noFill/>
          <a:ln w="28575">
            <a:solidFill>
              <a:schemeClr val="accent1">
                <a:lumMod val="75000"/>
              </a:schemeClr>
            </a:solidFill>
            <a:prstDash val="dash"/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 sz="2000" dirty="0">
              <a:latin typeface="Calibri" panose="020F0502020204030204" pitchFamily="34" charset="0"/>
            </a:endParaRPr>
          </a:p>
        </p:txBody>
      </p:sp>
      <p:sp>
        <p:nvSpPr>
          <p:cNvPr id="58" name="Rectangle 15"/>
          <p:cNvSpPr>
            <a:spLocks noChangeArrowheads="1"/>
          </p:cNvSpPr>
          <p:nvPr/>
        </p:nvSpPr>
        <p:spPr bwMode="auto">
          <a:xfrm>
            <a:off x="4275391" y="3859674"/>
            <a:ext cx="1041855" cy="478150"/>
          </a:xfrm>
          <a:prstGeom prst="rect">
            <a:avLst/>
          </a:prstGeom>
          <a:solidFill>
            <a:schemeClr val="accent1">
              <a:lumMod val="50000"/>
            </a:schemeClr>
          </a:solidFill>
          <a:ln w="9525">
            <a:solidFill>
              <a:schemeClr val="bg2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</a:rPr>
              <a:t>NSO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522667" y="6488668"/>
            <a:ext cx="1860801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E6061-A72F-467D-8B00-670F455A61A8}" type="slidenum">
              <a:rPr lang="en-US" sz="100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</a:rPr>
              <a:pPr/>
              <a:t>9</a:t>
            </a:fld>
            <a:endParaRPr lang="en-US" sz="1000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</a:endParaRPr>
          </a:p>
        </p:txBody>
      </p:sp>
      <p:sp>
        <p:nvSpPr>
          <p:cNvPr id="59" name="Text Box 6"/>
          <p:cNvSpPr txBox="1">
            <a:spLocks noChangeArrowheads="1"/>
          </p:cNvSpPr>
          <p:nvPr/>
        </p:nvSpPr>
        <p:spPr bwMode="auto">
          <a:xfrm>
            <a:off x="7327146" y="6488668"/>
            <a:ext cx="1521111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050" b="0" dirty="0" smtClean="0">
                <a:solidFill>
                  <a:schemeClr val="accent5">
                    <a:lumMod val="50000"/>
                  </a:schemeClr>
                </a:solidFill>
              </a:rPr>
              <a:t>AAP-6 </a:t>
            </a:r>
            <a:r>
              <a:rPr lang="en-US" sz="1050" dirty="0" smtClean="0">
                <a:solidFill>
                  <a:schemeClr val="accent5">
                    <a:lumMod val="50000"/>
                  </a:schemeClr>
                </a:solidFill>
              </a:rPr>
              <a:t>(</a:t>
            </a:r>
            <a:r>
              <a:rPr lang="en-US" sz="1050" dirty="0" err="1" smtClean="0">
                <a:solidFill>
                  <a:schemeClr val="accent5">
                    <a:lumMod val="50000"/>
                  </a:schemeClr>
                </a:solidFill>
              </a:rPr>
              <a:t>NATOTerm</a:t>
            </a:r>
            <a:r>
              <a:rPr lang="en-US" sz="1050" dirty="0" smtClean="0">
                <a:solidFill>
                  <a:schemeClr val="accent5">
                    <a:lumMod val="50000"/>
                  </a:schemeClr>
                </a:solidFill>
              </a:rPr>
              <a:t>)</a:t>
            </a:r>
            <a:endParaRPr lang="en-US" sz="1050" b="0" dirty="0">
              <a:solidFill>
                <a:schemeClr val="accent5">
                  <a:lumMod val="50000"/>
                </a:schemeClr>
              </a:solidFill>
            </a:endParaRPr>
          </a:p>
        </p:txBody>
      </p:sp>
      <p:cxnSp>
        <p:nvCxnSpPr>
          <p:cNvPr id="8" name="Straight Connector 7"/>
          <p:cNvCxnSpPr>
            <a:stCxn id="48" idx="0"/>
          </p:cNvCxnSpPr>
          <p:nvPr/>
        </p:nvCxnSpPr>
        <p:spPr>
          <a:xfrm>
            <a:off x="7294580" y="2458551"/>
            <a:ext cx="554020" cy="0"/>
          </a:xfrm>
          <a:prstGeom prst="line">
            <a:avLst/>
          </a:prstGeom>
          <a:ln w="28575">
            <a:solidFill>
              <a:schemeClr val="tx2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786967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B17DB86E-0073-4CA5-AA42-10AF7E1836AE}" vid="{ECD3D869-E1C5-47D7-B0F7-AAA0CC706311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481</TotalTime>
  <Words>787</Words>
  <Application>Microsoft Office PowerPoint</Application>
  <PresentationFormat>On-screen Show (4:3)</PresentationFormat>
  <Paragraphs>302</Paragraphs>
  <Slides>21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7" baseType="lpstr">
      <vt:lpstr>Arial</vt:lpstr>
      <vt:lpstr>Calibri</vt:lpstr>
      <vt:lpstr>Calibri Light</vt:lpstr>
      <vt:lpstr>Courier New</vt:lpstr>
      <vt:lpstr>Wingdings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NSO Mission</vt:lpstr>
      <vt:lpstr>NSO Support Functions</vt:lpstr>
      <vt:lpstr>PowerPoint Presentation</vt:lpstr>
      <vt:lpstr>PowerPoint Presentation</vt:lpstr>
      <vt:lpstr>MC Standardization Elements - Roles &amp; Responsibilities - </vt:lpstr>
      <vt:lpstr>NSO Support to MC Standardization</vt:lpstr>
      <vt:lpstr>NATO Standardization Office Structure and Manning</vt:lpstr>
      <vt:lpstr>NSO Support to STANAG Development / Maintenance under the MC</vt:lpstr>
      <vt:lpstr>PowerPoint Presentation</vt:lpstr>
      <vt:lpstr>PowerPoint Presentation</vt:lpstr>
      <vt:lpstr>Support  to other Senior Committees</vt:lpstr>
      <vt:lpstr>NSO Support to STANAG Development / Maintenance to TAs other than the MC</vt:lpstr>
      <vt:lpstr>PowerPoint Presentation</vt:lpstr>
      <vt:lpstr>NSO Functions - Summary -</vt:lpstr>
      <vt:lpstr>PowerPoint Presentation</vt:lpstr>
    </vt:vector>
  </TitlesOfParts>
  <Company>NATO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Kueck Christoph</dc:creator>
  <cp:lastModifiedBy>Schmaglowski Dieter</cp:lastModifiedBy>
  <cp:revision>63</cp:revision>
  <cp:lastPrinted>2017-01-18T14:48:18Z</cp:lastPrinted>
  <dcterms:created xsi:type="dcterms:W3CDTF">2017-05-19T07:18:26Z</dcterms:created>
  <dcterms:modified xsi:type="dcterms:W3CDTF">2019-07-26T11:53:03Z</dcterms:modified>
</cp:coreProperties>
</file>