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1"/>
  </p:sldMasterIdLst>
  <p:notesMasterIdLst>
    <p:notesMasterId r:id="rId17"/>
  </p:notesMasterIdLst>
  <p:handoutMasterIdLst>
    <p:handoutMasterId r:id="rId18"/>
  </p:handoutMasterIdLst>
  <p:sldIdLst>
    <p:sldId id="560" r:id="rId2"/>
    <p:sldId id="576" r:id="rId3"/>
    <p:sldId id="589" r:id="rId4"/>
    <p:sldId id="580" r:id="rId5"/>
    <p:sldId id="577" r:id="rId6"/>
    <p:sldId id="581" r:id="rId7"/>
    <p:sldId id="583" r:id="rId8"/>
    <p:sldId id="578" r:id="rId9"/>
    <p:sldId id="584" r:id="rId10"/>
    <p:sldId id="582" r:id="rId11"/>
    <p:sldId id="585" r:id="rId12"/>
    <p:sldId id="587" r:id="rId13"/>
    <p:sldId id="588" r:id="rId14"/>
    <p:sldId id="575" r:id="rId15"/>
    <p:sldId id="590" r:id="rId16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DF6"/>
    <a:srgbClr val="FFFFCC"/>
    <a:srgbClr val="FFFFFF"/>
    <a:srgbClr val="FFFF99"/>
    <a:srgbClr val="FF0000"/>
    <a:srgbClr val="008000"/>
    <a:srgbClr val="99CCFF"/>
    <a:srgbClr val="5F5F5F"/>
    <a:srgbClr val="33CC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485" autoAdjust="0"/>
  </p:normalViewPr>
  <p:slideViewPr>
    <p:cSldViewPr>
      <p:cViewPr varScale="1">
        <p:scale>
          <a:sx n="89" d="100"/>
          <a:sy n="89" d="100"/>
        </p:scale>
        <p:origin x="850" y="82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88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15A4A0-8FBD-4196-94DC-8794D83F4922}" type="doc">
      <dgm:prSet loTypeId="urn:microsoft.com/office/officeart/2005/8/layout/radial5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356E61-AAD1-4FC6-996C-21AB9DD2F343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8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Effective Feedback Loop</a:t>
          </a:r>
          <a:br>
            <a:rPr lang="en-US" sz="18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endParaRPr lang="de-DE" sz="1800" b="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de-DE" sz="18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(LL Process)</a:t>
          </a:r>
          <a:endParaRPr lang="en-US" sz="18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56D39C-2D2E-4626-BE5A-1C12FF492E20}" type="parTrans" cxnId="{53396A9B-DEEB-4094-A560-9003E364E82A}">
      <dgm:prSet/>
      <dgm:spPr/>
      <dgm:t>
        <a:bodyPr/>
        <a:lstStyle/>
        <a:p>
          <a:endParaRPr lang="en-US"/>
        </a:p>
      </dgm:t>
    </dgm:pt>
    <dgm:pt modelId="{71EDD4A7-F58F-4A5C-BD7B-90EF1A7B4A64}" type="sibTrans" cxnId="{53396A9B-DEEB-4094-A560-9003E364E82A}">
      <dgm:prSet/>
      <dgm:spPr/>
      <dgm:t>
        <a:bodyPr/>
        <a:lstStyle/>
        <a:p>
          <a:endParaRPr lang="en-US"/>
        </a:p>
      </dgm:t>
    </dgm:pt>
    <dgm:pt modelId="{8FCE8978-D470-4114-AD6B-907011663932}">
      <dgm:prSet phldrT="[Text]" custT="1"/>
      <dgm:spPr>
        <a:solidFill>
          <a:srgbClr val="008000"/>
        </a:solidFill>
      </dgm:spPr>
      <dgm:t>
        <a:bodyPr/>
        <a:lstStyle/>
        <a:p>
          <a:r>
            <a:rPr lang="en-US" sz="16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Definition/ Identification of Requirements</a:t>
          </a:r>
          <a:endParaRPr lang="en-US" sz="1600" b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F79067-7571-4A82-9EA5-D1E510918707}" type="parTrans" cxnId="{D318EB86-B25A-4B3C-9638-91446916A6FA}">
      <dgm:prSet/>
      <dgm:spPr>
        <a:solidFill>
          <a:srgbClr val="FF0000"/>
        </a:solidFill>
      </dgm:spPr>
      <dgm:t>
        <a:bodyPr/>
        <a:lstStyle/>
        <a:p>
          <a:endParaRPr lang="en-US" dirty="0"/>
        </a:p>
      </dgm:t>
    </dgm:pt>
    <dgm:pt modelId="{821CFC51-C983-415F-AA8B-C330E745158E}" type="sibTrans" cxnId="{D318EB86-B25A-4B3C-9638-91446916A6FA}">
      <dgm:prSet/>
      <dgm:spPr/>
      <dgm:t>
        <a:bodyPr/>
        <a:lstStyle/>
        <a:p>
          <a:endParaRPr lang="en-US"/>
        </a:p>
      </dgm:t>
    </dgm:pt>
    <dgm:pt modelId="{3466EEA7-F327-4DD4-BBA1-0234CA8CDAB9}">
      <dgm:prSet phldrT="[Text]" custT="1"/>
      <dgm:spPr>
        <a:solidFill>
          <a:srgbClr val="008000"/>
        </a:solidFill>
      </dgm:spPr>
      <dgm:t>
        <a:bodyPr/>
        <a:lstStyle/>
        <a:p>
          <a:r>
            <a:rPr lang="en-US" sz="16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Development of Standardization Solutions</a:t>
          </a:r>
          <a:endParaRPr lang="en-US" sz="1600" b="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7F3B61-C7C2-4C7A-9405-7EB26FC272D0}" type="parTrans" cxnId="{0436452E-308E-443A-826B-A4E9BE23E918}">
      <dgm:prSet/>
      <dgm:spPr>
        <a:solidFill>
          <a:srgbClr val="FF0000"/>
        </a:solidFill>
      </dgm:spPr>
      <dgm:t>
        <a:bodyPr/>
        <a:lstStyle/>
        <a:p>
          <a:endParaRPr lang="en-US" dirty="0"/>
        </a:p>
      </dgm:t>
    </dgm:pt>
    <dgm:pt modelId="{D4AA2151-DE4F-414F-8388-A07BC5BCB8B1}" type="sibTrans" cxnId="{0436452E-308E-443A-826B-A4E9BE23E918}">
      <dgm:prSet/>
      <dgm:spPr/>
      <dgm:t>
        <a:bodyPr/>
        <a:lstStyle/>
        <a:p>
          <a:endParaRPr lang="en-US"/>
        </a:p>
      </dgm:t>
    </dgm:pt>
    <dgm:pt modelId="{2C04A40F-6D1C-44ED-93FB-8007DA1B6054}">
      <dgm:prSet phldrT="[Text]"/>
      <dgm:spPr>
        <a:solidFill>
          <a:srgbClr val="FFC000"/>
        </a:solidFill>
      </dgm:spPr>
      <dgm:t>
        <a:bodyPr/>
        <a:lstStyle/>
        <a:p>
          <a:r>
            <a:rPr lang="en-US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Implementation</a:t>
          </a:r>
        </a:p>
        <a:p>
          <a:r>
            <a:rPr lang="en-US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of </a:t>
          </a:r>
        </a:p>
        <a:p>
          <a:r>
            <a:rPr lang="en-US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Standard(s)</a:t>
          </a:r>
          <a:endParaRPr lang="en-US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214EF0-1245-4A82-86A4-1F38C50C644F}" type="parTrans" cxnId="{3AF46BD7-D9BE-4A4A-8437-9BB27E99F9A6}">
      <dgm:prSet/>
      <dgm:spPr>
        <a:solidFill>
          <a:srgbClr val="FF0000"/>
        </a:solidFill>
      </dgm:spPr>
      <dgm:t>
        <a:bodyPr/>
        <a:lstStyle/>
        <a:p>
          <a:endParaRPr lang="en-US" dirty="0"/>
        </a:p>
      </dgm:t>
    </dgm:pt>
    <dgm:pt modelId="{C48A1F36-EF90-4EFB-842F-7C98CBDC2632}" type="sibTrans" cxnId="{3AF46BD7-D9BE-4A4A-8437-9BB27E99F9A6}">
      <dgm:prSet/>
      <dgm:spPr/>
      <dgm:t>
        <a:bodyPr/>
        <a:lstStyle/>
        <a:p>
          <a:endParaRPr lang="en-US"/>
        </a:p>
      </dgm:t>
    </dgm:pt>
    <dgm:pt modelId="{FDFA8A3A-589D-4699-A411-8BBD1F1DEA91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Validation of</a:t>
          </a:r>
        </a:p>
        <a:p>
          <a:r>
            <a:rPr lang="en-US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Standard(s) </a:t>
          </a:r>
          <a:endParaRPr lang="fr-BE" sz="1600" b="0" noProof="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A2777A-A0A9-43BF-B708-09E9742A4DA8}" type="parTrans" cxnId="{081C3744-5F2B-432E-AFBC-B97977CD9058}">
      <dgm:prSet/>
      <dgm:spPr>
        <a:solidFill>
          <a:srgbClr val="FF0000"/>
        </a:solidFill>
      </dgm:spPr>
      <dgm:t>
        <a:bodyPr/>
        <a:lstStyle/>
        <a:p>
          <a:endParaRPr lang="en-US" dirty="0"/>
        </a:p>
      </dgm:t>
    </dgm:pt>
    <dgm:pt modelId="{9332665C-8052-4EF3-B13B-35B2A9696CE1}" type="sibTrans" cxnId="{081C3744-5F2B-432E-AFBC-B97977CD9058}">
      <dgm:prSet/>
      <dgm:spPr/>
      <dgm:t>
        <a:bodyPr/>
        <a:lstStyle/>
        <a:p>
          <a:endParaRPr lang="en-US"/>
        </a:p>
      </dgm:t>
    </dgm:pt>
    <dgm:pt modelId="{C3D58F72-D4C6-4699-88D2-4D21FC297C11}">
      <dgm:prSet phldrT="[Text]"/>
      <dgm:spPr>
        <a:solidFill>
          <a:schemeClr val="accent2"/>
        </a:solidFill>
      </dgm:spPr>
      <dgm:t>
        <a:bodyPr/>
        <a:lstStyle/>
        <a:p>
          <a:endParaRPr lang="en-US" dirty="0"/>
        </a:p>
      </dgm:t>
    </dgm:pt>
    <dgm:pt modelId="{B216A216-C4F3-4FC2-981A-79610E7278F7}" type="parTrans" cxnId="{68B0E900-0C2E-42CB-91DD-1E91A45559EA}">
      <dgm:prSet/>
      <dgm:spPr/>
      <dgm:t>
        <a:bodyPr/>
        <a:lstStyle/>
        <a:p>
          <a:endParaRPr lang="en-US"/>
        </a:p>
      </dgm:t>
    </dgm:pt>
    <dgm:pt modelId="{E0BE770D-586D-466B-A70B-89A4015008F6}" type="sibTrans" cxnId="{68B0E900-0C2E-42CB-91DD-1E91A45559EA}">
      <dgm:prSet/>
      <dgm:spPr/>
      <dgm:t>
        <a:bodyPr/>
        <a:lstStyle/>
        <a:p>
          <a:endParaRPr lang="en-US"/>
        </a:p>
      </dgm:t>
    </dgm:pt>
    <dgm:pt modelId="{AF48736C-3E8F-46AD-8B82-59AAB466CB65}" type="pres">
      <dgm:prSet presAssocID="{2B15A4A0-8FBD-4196-94DC-8794D83F492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10D4D5-10A6-43FA-9634-5CC17DC54F5A}" type="pres">
      <dgm:prSet presAssocID="{68356E61-AAD1-4FC6-996C-21AB9DD2F343}" presName="centerShape" presStyleLbl="node0" presStyleIdx="0" presStyleCnt="1" custScaleX="210237" custScaleY="119572"/>
      <dgm:spPr/>
      <dgm:t>
        <a:bodyPr/>
        <a:lstStyle/>
        <a:p>
          <a:endParaRPr lang="en-US"/>
        </a:p>
      </dgm:t>
    </dgm:pt>
    <dgm:pt modelId="{5E5C5DCD-F290-4043-A16E-6E00646B51A4}" type="pres">
      <dgm:prSet presAssocID="{80F79067-7571-4A82-9EA5-D1E510918707}" presName="parTrans" presStyleLbl="sibTrans2D1" presStyleIdx="0" presStyleCnt="4"/>
      <dgm:spPr/>
      <dgm:t>
        <a:bodyPr/>
        <a:lstStyle/>
        <a:p>
          <a:endParaRPr lang="en-US"/>
        </a:p>
      </dgm:t>
    </dgm:pt>
    <dgm:pt modelId="{E0F94812-FE91-4334-A840-7D0FD81613A2}" type="pres">
      <dgm:prSet presAssocID="{80F79067-7571-4A82-9EA5-D1E51091870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CA672B3-52A2-4F4C-8D05-45A4D2F82D0B}" type="pres">
      <dgm:prSet presAssocID="{8FCE8978-D470-4114-AD6B-907011663932}" presName="node" presStyleLbl="node1" presStyleIdx="0" presStyleCnt="4" custScaleX="1410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F76775-C14E-4EFD-BBBF-F4D4B04EE5D9}" type="pres">
      <dgm:prSet presAssocID="{517F3B61-C7C2-4C7A-9405-7EB26FC272D0}" presName="parTrans" presStyleLbl="sibTrans2D1" presStyleIdx="1" presStyleCnt="4"/>
      <dgm:spPr/>
      <dgm:t>
        <a:bodyPr/>
        <a:lstStyle/>
        <a:p>
          <a:endParaRPr lang="en-US"/>
        </a:p>
      </dgm:t>
    </dgm:pt>
    <dgm:pt modelId="{30B3945D-665E-4F07-8442-08C7341716C3}" type="pres">
      <dgm:prSet presAssocID="{517F3B61-C7C2-4C7A-9405-7EB26FC272D0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83184B0A-9824-4774-83EB-D91E01ADCABF}" type="pres">
      <dgm:prSet presAssocID="{3466EEA7-F327-4DD4-BBA1-0234CA8CDAB9}" presName="node" presStyleLbl="node1" presStyleIdx="1" presStyleCnt="4" custScaleX="154230" custRadScaleRad="1525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CDB449-D136-4F7C-BF79-B5D3F09B87D6}" type="pres">
      <dgm:prSet presAssocID="{EF214EF0-1245-4A82-86A4-1F38C50C644F}" presName="parTrans" presStyleLbl="sibTrans2D1" presStyleIdx="2" presStyleCnt="4"/>
      <dgm:spPr/>
      <dgm:t>
        <a:bodyPr/>
        <a:lstStyle/>
        <a:p>
          <a:endParaRPr lang="en-US"/>
        </a:p>
      </dgm:t>
    </dgm:pt>
    <dgm:pt modelId="{E8A5B07B-C6A3-4EB6-9AFB-BA9024214B9E}" type="pres">
      <dgm:prSet presAssocID="{EF214EF0-1245-4A82-86A4-1F38C50C644F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08557E65-5107-41B0-8CDC-8D2A6A321ECF}" type="pres">
      <dgm:prSet presAssocID="{2C04A40F-6D1C-44ED-93FB-8007DA1B6054}" presName="node" presStyleLbl="node1" presStyleIdx="2" presStyleCnt="4" custScaleX="142254" custScaleY="104217" custRadScaleRad="100658" custRadScaleInc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0E04E-9DD1-494E-BFCB-5DB256E31EEC}" type="pres">
      <dgm:prSet presAssocID="{88A2777A-A0A9-43BF-B708-09E9742A4DA8}" presName="parTrans" presStyleLbl="sibTrans2D1" presStyleIdx="3" presStyleCnt="4"/>
      <dgm:spPr/>
      <dgm:t>
        <a:bodyPr/>
        <a:lstStyle/>
        <a:p>
          <a:endParaRPr lang="en-US"/>
        </a:p>
      </dgm:t>
    </dgm:pt>
    <dgm:pt modelId="{6A5474FF-7CFA-476F-95BE-E2C8935E4F70}" type="pres">
      <dgm:prSet presAssocID="{88A2777A-A0A9-43BF-B708-09E9742A4DA8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F6802E4-968C-4FA1-AAF2-4691FD88CB1B}" type="pres">
      <dgm:prSet presAssocID="{FDFA8A3A-589D-4699-A411-8BBD1F1DEA91}" presName="node" presStyleLbl="node1" presStyleIdx="3" presStyleCnt="4" custScaleX="161015" custRadScaleRad="373050" custRadScaleInc="-2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303819-0EBD-4D59-A891-9F8325A7D1FE}" type="presOf" srcId="{EF214EF0-1245-4A82-86A4-1F38C50C644F}" destId="{E8A5B07B-C6A3-4EB6-9AFB-BA9024214B9E}" srcOrd="1" destOrd="0" presId="urn:microsoft.com/office/officeart/2005/8/layout/radial5"/>
    <dgm:cxn modelId="{0436452E-308E-443A-826B-A4E9BE23E918}" srcId="{68356E61-AAD1-4FC6-996C-21AB9DD2F343}" destId="{3466EEA7-F327-4DD4-BBA1-0234CA8CDAB9}" srcOrd="1" destOrd="0" parTransId="{517F3B61-C7C2-4C7A-9405-7EB26FC272D0}" sibTransId="{D4AA2151-DE4F-414F-8388-A07BC5BCB8B1}"/>
    <dgm:cxn modelId="{081C3744-5F2B-432E-AFBC-B97977CD9058}" srcId="{68356E61-AAD1-4FC6-996C-21AB9DD2F343}" destId="{FDFA8A3A-589D-4699-A411-8BBD1F1DEA91}" srcOrd="3" destOrd="0" parTransId="{88A2777A-A0A9-43BF-B708-09E9742A4DA8}" sibTransId="{9332665C-8052-4EF3-B13B-35B2A9696CE1}"/>
    <dgm:cxn modelId="{D318EB86-B25A-4B3C-9638-91446916A6FA}" srcId="{68356E61-AAD1-4FC6-996C-21AB9DD2F343}" destId="{8FCE8978-D470-4114-AD6B-907011663932}" srcOrd="0" destOrd="0" parTransId="{80F79067-7571-4A82-9EA5-D1E510918707}" sibTransId="{821CFC51-C983-415F-AA8B-C330E745158E}"/>
    <dgm:cxn modelId="{68B0E900-0C2E-42CB-91DD-1E91A45559EA}" srcId="{2B15A4A0-8FBD-4196-94DC-8794D83F4922}" destId="{C3D58F72-D4C6-4699-88D2-4D21FC297C11}" srcOrd="1" destOrd="0" parTransId="{B216A216-C4F3-4FC2-981A-79610E7278F7}" sibTransId="{E0BE770D-586D-466B-A70B-89A4015008F6}"/>
    <dgm:cxn modelId="{2B6BACE4-EA94-4211-90FD-19BEDF6E9545}" type="presOf" srcId="{2C04A40F-6D1C-44ED-93FB-8007DA1B6054}" destId="{08557E65-5107-41B0-8CDC-8D2A6A321ECF}" srcOrd="0" destOrd="0" presId="urn:microsoft.com/office/officeart/2005/8/layout/radial5"/>
    <dgm:cxn modelId="{EFF1290B-391A-42EB-A59F-23C33BB0C9F5}" type="presOf" srcId="{FDFA8A3A-589D-4699-A411-8BBD1F1DEA91}" destId="{7F6802E4-968C-4FA1-AAF2-4691FD88CB1B}" srcOrd="0" destOrd="0" presId="urn:microsoft.com/office/officeart/2005/8/layout/radial5"/>
    <dgm:cxn modelId="{0F5EC064-3E54-49C2-9219-26DFB93AA090}" type="presOf" srcId="{2B15A4A0-8FBD-4196-94DC-8794D83F4922}" destId="{AF48736C-3E8F-46AD-8B82-59AAB466CB65}" srcOrd="0" destOrd="0" presId="urn:microsoft.com/office/officeart/2005/8/layout/radial5"/>
    <dgm:cxn modelId="{39DA0CE1-E859-4EFB-B1BB-6092BB0CF48E}" type="presOf" srcId="{80F79067-7571-4A82-9EA5-D1E510918707}" destId="{E0F94812-FE91-4334-A840-7D0FD81613A2}" srcOrd="1" destOrd="0" presId="urn:microsoft.com/office/officeart/2005/8/layout/radial5"/>
    <dgm:cxn modelId="{9EE890A6-EE12-4221-B75A-00470072ABDE}" type="presOf" srcId="{517F3B61-C7C2-4C7A-9405-7EB26FC272D0}" destId="{30B3945D-665E-4F07-8442-08C7341716C3}" srcOrd="1" destOrd="0" presId="urn:microsoft.com/office/officeart/2005/8/layout/radial5"/>
    <dgm:cxn modelId="{9DE671EE-3E73-4321-AF05-E0EF740F0CEC}" type="presOf" srcId="{517F3B61-C7C2-4C7A-9405-7EB26FC272D0}" destId="{50F76775-C14E-4EFD-BBBF-F4D4B04EE5D9}" srcOrd="0" destOrd="0" presId="urn:microsoft.com/office/officeart/2005/8/layout/radial5"/>
    <dgm:cxn modelId="{1167F697-DDD1-484E-966E-98A7332854CD}" type="presOf" srcId="{68356E61-AAD1-4FC6-996C-21AB9DD2F343}" destId="{8210D4D5-10A6-43FA-9634-5CC17DC54F5A}" srcOrd="0" destOrd="0" presId="urn:microsoft.com/office/officeart/2005/8/layout/radial5"/>
    <dgm:cxn modelId="{E3AB0253-29FD-4BFC-B804-D4FC930C2C9B}" type="presOf" srcId="{80F79067-7571-4A82-9EA5-D1E510918707}" destId="{5E5C5DCD-F290-4043-A16E-6E00646B51A4}" srcOrd="0" destOrd="0" presId="urn:microsoft.com/office/officeart/2005/8/layout/radial5"/>
    <dgm:cxn modelId="{53396A9B-DEEB-4094-A560-9003E364E82A}" srcId="{2B15A4A0-8FBD-4196-94DC-8794D83F4922}" destId="{68356E61-AAD1-4FC6-996C-21AB9DD2F343}" srcOrd="0" destOrd="0" parTransId="{6F56D39C-2D2E-4626-BE5A-1C12FF492E20}" sibTransId="{71EDD4A7-F58F-4A5C-BD7B-90EF1A7B4A64}"/>
    <dgm:cxn modelId="{7FD357C9-680C-4A78-A45A-F0D8B2145356}" type="presOf" srcId="{88A2777A-A0A9-43BF-B708-09E9742A4DA8}" destId="{4BE0E04E-9DD1-494E-BFCB-5DB256E31EEC}" srcOrd="0" destOrd="0" presId="urn:microsoft.com/office/officeart/2005/8/layout/radial5"/>
    <dgm:cxn modelId="{5B7074EF-B3E4-4452-88D7-53C3DDE877E2}" type="presOf" srcId="{8FCE8978-D470-4114-AD6B-907011663932}" destId="{1CA672B3-52A2-4F4C-8D05-45A4D2F82D0B}" srcOrd="0" destOrd="0" presId="urn:microsoft.com/office/officeart/2005/8/layout/radial5"/>
    <dgm:cxn modelId="{ECBCE24A-55EF-4BA1-A34F-ACAAA421F350}" type="presOf" srcId="{88A2777A-A0A9-43BF-B708-09E9742A4DA8}" destId="{6A5474FF-7CFA-476F-95BE-E2C8935E4F70}" srcOrd="1" destOrd="0" presId="urn:microsoft.com/office/officeart/2005/8/layout/radial5"/>
    <dgm:cxn modelId="{07EBC797-F22A-4ABE-8CE6-3C0D7E2CFC4B}" type="presOf" srcId="{EF214EF0-1245-4A82-86A4-1F38C50C644F}" destId="{2ACDB449-D136-4F7C-BF79-B5D3F09B87D6}" srcOrd="0" destOrd="0" presId="urn:microsoft.com/office/officeart/2005/8/layout/radial5"/>
    <dgm:cxn modelId="{3E1A83AE-89EE-446C-A51A-356EE1C8D23A}" type="presOf" srcId="{3466EEA7-F327-4DD4-BBA1-0234CA8CDAB9}" destId="{83184B0A-9824-4774-83EB-D91E01ADCABF}" srcOrd="0" destOrd="0" presId="urn:microsoft.com/office/officeart/2005/8/layout/radial5"/>
    <dgm:cxn modelId="{3AF46BD7-D9BE-4A4A-8437-9BB27E99F9A6}" srcId="{68356E61-AAD1-4FC6-996C-21AB9DD2F343}" destId="{2C04A40F-6D1C-44ED-93FB-8007DA1B6054}" srcOrd="2" destOrd="0" parTransId="{EF214EF0-1245-4A82-86A4-1F38C50C644F}" sibTransId="{C48A1F36-EF90-4EFB-842F-7C98CBDC2632}"/>
    <dgm:cxn modelId="{F6E051CB-2F96-49EB-9154-E80062250851}" type="presParOf" srcId="{AF48736C-3E8F-46AD-8B82-59AAB466CB65}" destId="{8210D4D5-10A6-43FA-9634-5CC17DC54F5A}" srcOrd="0" destOrd="0" presId="urn:microsoft.com/office/officeart/2005/8/layout/radial5"/>
    <dgm:cxn modelId="{333D002A-7E11-4059-A1A3-DE5F111A92A1}" type="presParOf" srcId="{AF48736C-3E8F-46AD-8B82-59AAB466CB65}" destId="{5E5C5DCD-F290-4043-A16E-6E00646B51A4}" srcOrd="1" destOrd="0" presId="urn:microsoft.com/office/officeart/2005/8/layout/radial5"/>
    <dgm:cxn modelId="{864F8CF9-D4CF-44BC-B332-D38677CDF4A8}" type="presParOf" srcId="{5E5C5DCD-F290-4043-A16E-6E00646B51A4}" destId="{E0F94812-FE91-4334-A840-7D0FD81613A2}" srcOrd="0" destOrd="0" presId="urn:microsoft.com/office/officeart/2005/8/layout/radial5"/>
    <dgm:cxn modelId="{6BFDF524-E987-4818-9144-76A48F755544}" type="presParOf" srcId="{AF48736C-3E8F-46AD-8B82-59AAB466CB65}" destId="{1CA672B3-52A2-4F4C-8D05-45A4D2F82D0B}" srcOrd="2" destOrd="0" presId="urn:microsoft.com/office/officeart/2005/8/layout/radial5"/>
    <dgm:cxn modelId="{77DCD3B6-65D7-4325-AFB7-2631B36366AA}" type="presParOf" srcId="{AF48736C-3E8F-46AD-8B82-59AAB466CB65}" destId="{50F76775-C14E-4EFD-BBBF-F4D4B04EE5D9}" srcOrd="3" destOrd="0" presId="urn:microsoft.com/office/officeart/2005/8/layout/radial5"/>
    <dgm:cxn modelId="{79468711-8DBB-46AB-B982-BE6370397517}" type="presParOf" srcId="{50F76775-C14E-4EFD-BBBF-F4D4B04EE5D9}" destId="{30B3945D-665E-4F07-8442-08C7341716C3}" srcOrd="0" destOrd="0" presId="urn:microsoft.com/office/officeart/2005/8/layout/radial5"/>
    <dgm:cxn modelId="{91B0A0BF-5578-4004-AA0E-6983584CF07F}" type="presParOf" srcId="{AF48736C-3E8F-46AD-8B82-59AAB466CB65}" destId="{83184B0A-9824-4774-83EB-D91E01ADCABF}" srcOrd="4" destOrd="0" presId="urn:microsoft.com/office/officeart/2005/8/layout/radial5"/>
    <dgm:cxn modelId="{6084A0EC-75DA-44E4-97B7-407B9DE10220}" type="presParOf" srcId="{AF48736C-3E8F-46AD-8B82-59AAB466CB65}" destId="{2ACDB449-D136-4F7C-BF79-B5D3F09B87D6}" srcOrd="5" destOrd="0" presId="urn:microsoft.com/office/officeart/2005/8/layout/radial5"/>
    <dgm:cxn modelId="{1CE714FB-110E-4723-985E-90C3DB57031A}" type="presParOf" srcId="{2ACDB449-D136-4F7C-BF79-B5D3F09B87D6}" destId="{E8A5B07B-C6A3-4EB6-9AFB-BA9024214B9E}" srcOrd="0" destOrd="0" presId="urn:microsoft.com/office/officeart/2005/8/layout/radial5"/>
    <dgm:cxn modelId="{3FE2C874-FFB6-4305-9534-00D5FD8385F1}" type="presParOf" srcId="{AF48736C-3E8F-46AD-8B82-59AAB466CB65}" destId="{08557E65-5107-41B0-8CDC-8D2A6A321ECF}" srcOrd="6" destOrd="0" presId="urn:microsoft.com/office/officeart/2005/8/layout/radial5"/>
    <dgm:cxn modelId="{4811AE76-91F8-4AC4-BE80-54FD0A9B1DD4}" type="presParOf" srcId="{AF48736C-3E8F-46AD-8B82-59AAB466CB65}" destId="{4BE0E04E-9DD1-494E-BFCB-5DB256E31EEC}" srcOrd="7" destOrd="0" presId="urn:microsoft.com/office/officeart/2005/8/layout/radial5"/>
    <dgm:cxn modelId="{6426DC8F-AA4C-40D9-A06B-FAEBF9EFD951}" type="presParOf" srcId="{4BE0E04E-9DD1-494E-BFCB-5DB256E31EEC}" destId="{6A5474FF-7CFA-476F-95BE-E2C8935E4F70}" srcOrd="0" destOrd="0" presId="urn:microsoft.com/office/officeart/2005/8/layout/radial5"/>
    <dgm:cxn modelId="{AA0CE4B4-BE1D-45B3-8C64-F81C8E644B96}" type="presParOf" srcId="{AF48736C-3E8F-46AD-8B82-59AAB466CB65}" destId="{7F6802E4-968C-4FA1-AAF2-4691FD88CB1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180EC3-88DC-4F59-AF6B-C7AF66AA53D6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08F4116-2D6C-471D-A00E-77CE10BFF8BC}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b="1" dirty="0" smtClean="0">
              <a:solidFill>
                <a:schemeClr val="accent5">
                  <a:lumMod val="50000"/>
                </a:schemeClr>
              </a:solidFill>
            </a:rPr>
            <a:t>M-14</a:t>
          </a:r>
          <a:endParaRPr lang="en-US" b="1" dirty="0">
            <a:solidFill>
              <a:schemeClr val="accent5">
                <a:lumMod val="50000"/>
              </a:schemeClr>
            </a:solidFill>
          </a:endParaRPr>
        </a:p>
      </dgm:t>
    </dgm:pt>
    <dgm:pt modelId="{EEFB9C71-2557-42F2-A592-4D9D224ECDCB}" type="parTrans" cxnId="{ECD9EF48-E01B-4232-9957-8D4AAE7A4655}">
      <dgm:prSet/>
      <dgm:spPr/>
      <dgm:t>
        <a:bodyPr/>
        <a:lstStyle/>
        <a:p>
          <a:endParaRPr lang="en-US"/>
        </a:p>
      </dgm:t>
    </dgm:pt>
    <dgm:pt modelId="{0CD92365-F296-49C5-9676-A41FEEBDB83B}" type="sibTrans" cxnId="{ECD9EF48-E01B-4232-9957-8D4AAE7A4655}">
      <dgm:prSet/>
      <dgm:spPr/>
      <dgm:t>
        <a:bodyPr/>
        <a:lstStyle/>
        <a:p>
          <a:endParaRPr lang="en-US"/>
        </a:p>
      </dgm:t>
    </dgm:pt>
    <dgm:pt modelId="{A1549EA2-6750-4DA7-BE96-BC3E62043B74}">
      <dgm:prSet phldrT="[Text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EXSPEC Conference</a:t>
          </a:r>
          <a:endParaRPr lang="en-US" b="1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46DEBA-4E40-4296-AEF5-2D41A2595855}" type="parTrans" cxnId="{4D34C879-FEA6-414E-904E-5480BED6F7E1}">
      <dgm:prSet/>
      <dgm:spPr/>
      <dgm:t>
        <a:bodyPr/>
        <a:lstStyle/>
        <a:p>
          <a:endParaRPr lang="en-US"/>
        </a:p>
      </dgm:t>
    </dgm:pt>
    <dgm:pt modelId="{594059B1-C75E-4B9C-9861-C7BD2AD44B51}" type="sibTrans" cxnId="{4D34C879-FEA6-414E-904E-5480BED6F7E1}">
      <dgm:prSet/>
      <dgm:spPr/>
      <dgm:t>
        <a:bodyPr/>
        <a:lstStyle/>
        <a:p>
          <a:endParaRPr lang="en-US"/>
        </a:p>
      </dgm:t>
    </dgm:pt>
    <dgm:pt modelId="{4BF75122-7F29-498F-BC59-EAB3667C3D1D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M</a:t>
          </a:r>
          <a:endParaRPr lang="en-US" b="1" dirty="0">
            <a:solidFill>
              <a:schemeClr val="bg1"/>
            </a:solidFill>
          </a:endParaRPr>
        </a:p>
      </dgm:t>
    </dgm:pt>
    <dgm:pt modelId="{5F807571-D830-46D9-9868-F2CA31B0B0B0}" type="parTrans" cxnId="{301C604E-6571-44A8-9B9D-7D815BDCD427}">
      <dgm:prSet/>
      <dgm:spPr/>
      <dgm:t>
        <a:bodyPr/>
        <a:lstStyle/>
        <a:p>
          <a:endParaRPr lang="en-US"/>
        </a:p>
      </dgm:t>
    </dgm:pt>
    <dgm:pt modelId="{9706510E-F248-4733-B78F-90FF23C5EE75}" type="sibTrans" cxnId="{301C604E-6571-44A8-9B9D-7D815BDCD427}">
      <dgm:prSet/>
      <dgm:spPr/>
      <dgm:t>
        <a:bodyPr/>
        <a:lstStyle/>
        <a:p>
          <a:endParaRPr lang="en-US"/>
        </a:p>
      </dgm:t>
    </dgm:pt>
    <dgm:pt modelId="{6B3702FA-5B17-4C9B-88FE-5F7584A6DE70}">
      <dgm:prSet phldrT="[Text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Operational Conduct (Exercise)</a:t>
          </a:r>
          <a:endParaRPr lang="en-US" b="1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BF5664-6AD8-4DA6-A86D-2E1227AC678A}" type="parTrans" cxnId="{75EBD5EF-3B7D-4FD3-959A-E46E0459AF70}">
      <dgm:prSet/>
      <dgm:spPr/>
      <dgm:t>
        <a:bodyPr/>
        <a:lstStyle/>
        <a:p>
          <a:endParaRPr lang="en-US"/>
        </a:p>
      </dgm:t>
    </dgm:pt>
    <dgm:pt modelId="{61938D66-786D-4890-8B9C-7DE8AAAEA68A}" type="sibTrans" cxnId="{75EBD5EF-3B7D-4FD3-959A-E46E0459AF70}">
      <dgm:prSet/>
      <dgm:spPr/>
      <dgm:t>
        <a:bodyPr/>
        <a:lstStyle/>
        <a:p>
          <a:endParaRPr lang="en-US"/>
        </a:p>
      </dgm:t>
    </dgm:pt>
    <dgm:pt modelId="{E2582EAC-95FF-4C13-B2A5-2F852AFF991A}">
      <dgm:prSet phldrT="[Text]"/>
      <dgm:spPr/>
      <dgm:t>
        <a:bodyPr/>
        <a:lstStyle/>
        <a:p>
          <a:endParaRPr lang="en-US" dirty="0"/>
        </a:p>
      </dgm:t>
    </dgm:pt>
    <dgm:pt modelId="{5D998768-0078-4994-A148-7FC9114E8942}" type="parTrans" cxnId="{2972D195-7995-43FF-85BA-FB3A48F2A914}">
      <dgm:prSet/>
      <dgm:spPr/>
      <dgm:t>
        <a:bodyPr/>
        <a:lstStyle/>
        <a:p>
          <a:endParaRPr lang="en-US"/>
        </a:p>
      </dgm:t>
    </dgm:pt>
    <dgm:pt modelId="{9575120A-2F13-411E-A6A8-1EE073652648}" type="sibTrans" cxnId="{2972D195-7995-43FF-85BA-FB3A48F2A914}">
      <dgm:prSet/>
      <dgm:spPr/>
      <dgm:t>
        <a:bodyPr/>
        <a:lstStyle/>
        <a:p>
          <a:endParaRPr lang="en-US"/>
        </a:p>
      </dgm:t>
    </dgm:pt>
    <dgm:pt modelId="{34E40900-9219-4E2B-AB0C-348BD3B44AA0}">
      <dgm:prSet phldrT="[Text]"/>
      <dgm:spPr/>
      <dgm:t>
        <a:bodyPr/>
        <a:lstStyle/>
        <a:p>
          <a:endParaRPr lang="en-US" dirty="0"/>
        </a:p>
      </dgm:t>
    </dgm:pt>
    <dgm:pt modelId="{75E7B047-B048-4B73-8723-3058DCE8D6D0}" type="parTrans" cxnId="{8A207451-B073-438C-951D-006AA4524699}">
      <dgm:prSet/>
      <dgm:spPr/>
      <dgm:t>
        <a:bodyPr/>
        <a:lstStyle/>
        <a:p>
          <a:endParaRPr lang="en-US"/>
        </a:p>
      </dgm:t>
    </dgm:pt>
    <dgm:pt modelId="{EFC753B7-A433-4921-BE8B-3C547893ECE1}" type="sibTrans" cxnId="{8A207451-B073-438C-951D-006AA4524699}">
      <dgm:prSet/>
      <dgm:spPr/>
      <dgm:t>
        <a:bodyPr/>
        <a:lstStyle/>
        <a:p>
          <a:endParaRPr lang="en-US"/>
        </a:p>
      </dgm:t>
    </dgm:pt>
    <dgm:pt modelId="{F8F9F5D1-5B13-4825-B93D-1699E21423B9}">
      <dgm:prSet phldrT="[Text]"/>
      <dgm:spPr/>
      <dgm:t>
        <a:bodyPr/>
        <a:lstStyle/>
        <a:p>
          <a:endParaRPr lang="en-US" dirty="0"/>
        </a:p>
      </dgm:t>
    </dgm:pt>
    <dgm:pt modelId="{DA4E6E1C-2648-4855-B25C-AD94E614E381}" type="parTrans" cxnId="{C42A9D9D-26AE-40D3-A56C-091FA91DBE29}">
      <dgm:prSet/>
      <dgm:spPr/>
      <dgm:t>
        <a:bodyPr/>
        <a:lstStyle/>
        <a:p>
          <a:endParaRPr lang="en-US"/>
        </a:p>
      </dgm:t>
    </dgm:pt>
    <dgm:pt modelId="{3BF4429A-C5F8-4451-A2DA-3B82A2966FAE}" type="sibTrans" cxnId="{C42A9D9D-26AE-40D3-A56C-091FA91DBE29}">
      <dgm:prSet/>
      <dgm:spPr/>
      <dgm:t>
        <a:bodyPr/>
        <a:lstStyle/>
        <a:p>
          <a:endParaRPr lang="en-US"/>
        </a:p>
      </dgm:t>
    </dgm:pt>
    <dgm:pt modelId="{3B5B627E-EE2C-4A13-BC12-85786F0DABDC}">
      <dgm:prSet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Initial Planning Conference</a:t>
          </a:r>
          <a:endParaRPr lang="en-US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716F8A-C383-4A54-AB05-9F2404546136}" type="parTrans" cxnId="{4E3163D5-6F55-4193-B6A0-C78EDCE7478F}">
      <dgm:prSet/>
      <dgm:spPr/>
      <dgm:t>
        <a:bodyPr/>
        <a:lstStyle/>
        <a:p>
          <a:endParaRPr lang="en-US"/>
        </a:p>
      </dgm:t>
    </dgm:pt>
    <dgm:pt modelId="{5914CE7E-5249-415F-B805-B20620633F2D}" type="sibTrans" cxnId="{4E3163D5-6F55-4193-B6A0-C78EDCE7478F}">
      <dgm:prSet/>
      <dgm:spPr/>
      <dgm:t>
        <a:bodyPr/>
        <a:lstStyle/>
        <a:p>
          <a:endParaRPr lang="en-US"/>
        </a:p>
      </dgm:t>
    </dgm:pt>
    <dgm:pt modelId="{57FFFA72-E866-46BD-B00E-93F84D2C721C}">
      <dgm:prSet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Main Planning Conference</a:t>
          </a:r>
          <a:endParaRPr lang="en-US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7D9A84-F8F9-4FED-AFB1-4E6A2B0A9588}" type="parTrans" cxnId="{9EEF8B4A-B510-484F-A4CC-94DF28C0D0B2}">
      <dgm:prSet/>
      <dgm:spPr/>
      <dgm:t>
        <a:bodyPr/>
        <a:lstStyle/>
        <a:p>
          <a:endParaRPr lang="en-US"/>
        </a:p>
      </dgm:t>
    </dgm:pt>
    <dgm:pt modelId="{F9061DBC-80DB-4297-9444-DD08E35EEF0C}" type="sibTrans" cxnId="{9EEF8B4A-B510-484F-A4CC-94DF28C0D0B2}">
      <dgm:prSet/>
      <dgm:spPr/>
      <dgm:t>
        <a:bodyPr/>
        <a:lstStyle/>
        <a:p>
          <a:endParaRPr lang="en-US"/>
        </a:p>
      </dgm:t>
    </dgm:pt>
    <dgm:pt modelId="{B6F78278-75D5-4011-87D5-611245B545D7}">
      <dgm:prSet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Final Coordination Conference </a:t>
          </a:r>
          <a:endParaRPr lang="en-US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764695-539A-40B6-AF89-5521AFCDE3DE}" type="parTrans" cxnId="{3F023E7F-0E17-493B-ACFC-EB2594FA4FD3}">
      <dgm:prSet/>
      <dgm:spPr/>
      <dgm:t>
        <a:bodyPr/>
        <a:lstStyle/>
        <a:p>
          <a:endParaRPr lang="en-US"/>
        </a:p>
      </dgm:t>
    </dgm:pt>
    <dgm:pt modelId="{114BEC6F-73D1-4BAD-8A81-385237A13157}" type="sibTrans" cxnId="{3F023E7F-0E17-493B-ACFC-EB2594FA4FD3}">
      <dgm:prSet/>
      <dgm:spPr/>
      <dgm:t>
        <a:bodyPr/>
        <a:lstStyle/>
        <a:p>
          <a:endParaRPr lang="en-US"/>
        </a:p>
      </dgm:t>
    </dgm:pt>
    <dgm:pt modelId="{401E1A59-DD93-49BB-A263-CCF25AB3D92B}" type="pres">
      <dgm:prSet presAssocID="{74180EC3-88DC-4F59-AF6B-C7AF66AA53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274190-A077-4B3E-A053-0096DB3B343E}" type="pres">
      <dgm:prSet presAssocID="{208F4116-2D6C-471D-A00E-77CE10BFF8BC}" presName="composite" presStyleCnt="0"/>
      <dgm:spPr/>
      <dgm:t>
        <a:bodyPr/>
        <a:lstStyle/>
        <a:p>
          <a:endParaRPr lang="en-GB"/>
        </a:p>
      </dgm:t>
    </dgm:pt>
    <dgm:pt modelId="{A9E024B2-56E3-48AF-99C8-44B94A6BF753}" type="pres">
      <dgm:prSet presAssocID="{208F4116-2D6C-471D-A00E-77CE10BFF8B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3B3C3C-CA12-4EF6-90FB-27616898752A}" type="pres">
      <dgm:prSet presAssocID="{208F4116-2D6C-471D-A00E-77CE10BFF8BC}" presName="descendantText" presStyleLbl="alignAcc1" presStyleIdx="0" presStyleCnt="5" custLinFactNeighborX="-713" custLinFactNeighborY="54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A735B-9511-4E2D-8932-83624586AD7F}" type="pres">
      <dgm:prSet presAssocID="{0CD92365-F296-49C5-9676-A41FEEBDB83B}" presName="sp" presStyleCnt="0"/>
      <dgm:spPr/>
      <dgm:t>
        <a:bodyPr/>
        <a:lstStyle/>
        <a:p>
          <a:endParaRPr lang="en-GB"/>
        </a:p>
      </dgm:t>
    </dgm:pt>
    <dgm:pt modelId="{4D221EEF-5D68-4EC0-AC91-DCDD8F47AAAE}" type="pres">
      <dgm:prSet presAssocID="{F8F9F5D1-5B13-4825-B93D-1699E21423B9}" presName="composite" presStyleCnt="0"/>
      <dgm:spPr/>
      <dgm:t>
        <a:bodyPr/>
        <a:lstStyle/>
        <a:p>
          <a:endParaRPr lang="en-GB"/>
        </a:p>
      </dgm:t>
    </dgm:pt>
    <dgm:pt modelId="{51CCFAEA-82BD-4BCF-8A43-28F62E874691}" type="pres">
      <dgm:prSet presAssocID="{F8F9F5D1-5B13-4825-B93D-1699E21423B9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99D80-FC1D-4E5D-8650-78F7F47B0FBA}" type="pres">
      <dgm:prSet presAssocID="{F8F9F5D1-5B13-4825-B93D-1699E21423B9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10851C-3CA5-4C62-A2C8-A176A62E00ED}" type="pres">
      <dgm:prSet presAssocID="{3BF4429A-C5F8-4451-A2DA-3B82A2966FAE}" presName="sp" presStyleCnt="0"/>
      <dgm:spPr/>
      <dgm:t>
        <a:bodyPr/>
        <a:lstStyle/>
        <a:p>
          <a:endParaRPr lang="en-GB"/>
        </a:p>
      </dgm:t>
    </dgm:pt>
    <dgm:pt modelId="{8222A264-1D17-4417-9433-E2454111861D}" type="pres">
      <dgm:prSet presAssocID="{E2582EAC-95FF-4C13-B2A5-2F852AFF991A}" presName="composite" presStyleCnt="0"/>
      <dgm:spPr/>
      <dgm:t>
        <a:bodyPr/>
        <a:lstStyle/>
        <a:p>
          <a:endParaRPr lang="en-GB"/>
        </a:p>
      </dgm:t>
    </dgm:pt>
    <dgm:pt modelId="{36D59E2F-1F03-427F-9361-8395C6BBDA6F}" type="pres">
      <dgm:prSet presAssocID="{E2582EAC-95FF-4C13-B2A5-2F852AFF991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FB8F11-DB17-4884-8620-C8AC29305734}" type="pres">
      <dgm:prSet presAssocID="{E2582EAC-95FF-4C13-B2A5-2F852AFF991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146B9-06E4-4973-88D7-5FEFE881F4FA}" type="pres">
      <dgm:prSet presAssocID="{9575120A-2F13-411E-A6A8-1EE073652648}" presName="sp" presStyleCnt="0"/>
      <dgm:spPr/>
      <dgm:t>
        <a:bodyPr/>
        <a:lstStyle/>
        <a:p>
          <a:endParaRPr lang="en-GB"/>
        </a:p>
      </dgm:t>
    </dgm:pt>
    <dgm:pt modelId="{B11F3090-2072-42F4-9EA6-BBC3B21E0A4B}" type="pres">
      <dgm:prSet presAssocID="{34E40900-9219-4E2B-AB0C-348BD3B44AA0}" presName="composite" presStyleCnt="0"/>
      <dgm:spPr/>
      <dgm:t>
        <a:bodyPr/>
        <a:lstStyle/>
        <a:p>
          <a:endParaRPr lang="en-GB"/>
        </a:p>
      </dgm:t>
    </dgm:pt>
    <dgm:pt modelId="{30A1B396-0936-4A44-AB83-489D65E833B2}" type="pres">
      <dgm:prSet presAssocID="{34E40900-9219-4E2B-AB0C-348BD3B44AA0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5AF5CF-D331-4C9A-936D-B38A50DFBDF3}" type="pres">
      <dgm:prSet presAssocID="{34E40900-9219-4E2B-AB0C-348BD3B44AA0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FFF1A-AEF8-4406-ACE4-16B262783E6E}" type="pres">
      <dgm:prSet presAssocID="{EFC753B7-A433-4921-BE8B-3C547893ECE1}" presName="sp" presStyleCnt="0"/>
      <dgm:spPr/>
      <dgm:t>
        <a:bodyPr/>
        <a:lstStyle/>
        <a:p>
          <a:endParaRPr lang="en-GB"/>
        </a:p>
      </dgm:t>
    </dgm:pt>
    <dgm:pt modelId="{5C67B2C0-3DE3-4A9B-865E-F7509AACFCB2}" type="pres">
      <dgm:prSet presAssocID="{4BF75122-7F29-498F-BC59-EAB3667C3D1D}" presName="composite" presStyleCnt="0"/>
      <dgm:spPr/>
      <dgm:t>
        <a:bodyPr/>
        <a:lstStyle/>
        <a:p>
          <a:endParaRPr lang="en-GB"/>
        </a:p>
      </dgm:t>
    </dgm:pt>
    <dgm:pt modelId="{6BE18242-B54E-4B84-A583-E9313B0BDD80}" type="pres">
      <dgm:prSet presAssocID="{4BF75122-7F29-498F-BC59-EAB3667C3D1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65DCBF-25BB-424D-9D8F-25ED3896381D}" type="pres">
      <dgm:prSet presAssocID="{4BF75122-7F29-498F-BC59-EAB3667C3D1D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FF2F70-3A8A-4391-92CF-E50E9FDF34AB}" type="presOf" srcId="{208F4116-2D6C-471D-A00E-77CE10BFF8BC}" destId="{A9E024B2-56E3-48AF-99C8-44B94A6BF753}" srcOrd="0" destOrd="0" presId="urn:microsoft.com/office/officeart/2005/8/layout/chevron2"/>
    <dgm:cxn modelId="{620AA3D3-4774-4220-B08E-0AB17DFBF74E}" type="presOf" srcId="{B6F78278-75D5-4011-87D5-611245B545D7}" destId="{C65AF5CF-D331-4C9A-936D-B38A50DFBDF3}" srcOrd="0" destOrd="0" presId="urn:microsoft.com/office/officeart/2005/8/layout/chevron2"/>
    <dgm:cxn modelId="{C42A9D9D-26AE-40D3-A56C-091FA91DBE29}" srcId="{74180EC3-88DC-4F59-AF6B-C7AF66AA53D6}" destId="{F8F9F5D1-5B13-4825-B93D-1699E21423B9}" srcOrd="1" destOrd="0" parTransId="{DA4E6E1C-2648-4855-B25C-AD94E614E381}" sibTransId="{3BF4429A-C5F8-4451-A2DA-3B82A2966FAE}"/>
    <dgm:cxn modelId="{0E07D5B7-69B6-4630-854E-435F88336C23}" type="presOf" srcId="{3B5B627E-EE2C-4A13-BC12-85786F0DABDC}" destId="{48099D80-FC1D-4E5D-8650-78F7F47B0FBA}" srcOrd="0" destOrd="0" presId="urn:microsoft.com/office/officeart/2005/8/layout/chevron2"/>
    <dgm:cxn modelId="{EC53FFBB-EDA3-4832-B85A-6F5E77AEC06F}" type="presOf" srcId="{74180EC3-88DC-4F59-AF6B-C7AF66AA53D6}" destId="{401E1A59-DD93-49BB-A263-CCF25AB3D92B}" srcOrd="0" destOrd="0" presId="urn:microsoft.com/office/officeart/2005/8/layout/chevron2"/>
    <dgm:cxn modelId="{DAACC5C1-E9AC-46EF-911F-2695424DF453}" type="presOf" srcId="{57FFFA72-E866-46BD-B00E-93F84D2C721C}" destId="{3EFB8F11-DB17-4884-8620-C8AC29305734}" srcOrd="0" destOrd="0" presId="urn:microsoft.com/office/officeart/2005/8/layout/chevron2"/>
    <dgm:cxn modelId="{9EEF8B4A-B510-484F-A4CC-94DF28C0D0B2}" srcId="{E2582EAC-95FF-4C13-B2A5-2F852AFF991A}" destId="{57FFFA72-E866-46BD-B00E-93F84D2C721C}" srcOrd="0" destOrd="0" parTransId="{0A7D9A84-F8F9-4FED-AFB1-4E6A2B0A9588}" sibTransId="{F9061DBC-80DB-4297-9444-DD08E35EEF0C}"/>
    <dgm:cxn modelId="{0C625FD4-9C8E-45C5-89B5-EB0C5DD770EE}" type="presOf" srcId="{34E40900-9219-4E2B-AB0C-348BD3B44AA0}" destId="{30A1B396-0936-4A44-AB83-489D65E833B2}" srcOrd="0" destOrd="0" presId="urn:microsoft.com/office/officeart/2005/8/layout/chevron2"/>
    <dgm:cxn modelId="{8A207451-B073-438C-951D-006AA4524699}" srcId="{74180EC3-88DC-4F59-AF6B-C7AF66AA53D6}" destId="{34E40900-9219-4E2B-AB0C-348BD3B44AA0}" srcOrd="3" destOrd="0" parTransId="{75E7B047-B048-4B73-8723-3058DCE8D6D0}" sibTransId="{EFC753B7-A433-4921-BE8B-3C547893ECE1}"/>
    <dgm:cxn modelId="{D0245C1F-229E-4325-A322-CD1B216494E3}" type="presOf" srcId="{E2582EAC-95FF-4C13-B2A5-2F852AFF991A}" destId="{36D59E2F-1F03-427F-9361-8395C6BBDA6F}" srcOrd="0" destOrd="0" presId="urn:microsoft.com/office/officeart/2005/8/layout/chevron2"/>
    <dgm:cxn modelId="{301C604E-6571-44A8-9B9D-7D815BDCD427}" srcId="{74180EC3-88DC-4F59-AF6B-C7AF66AA53D6}" destId="{4BF75122-7F29-498F-BC59-EAB3667C3D1D}" srcOrd="4" destOrd="0" parTransId="{5F807571-D830-46D9-9868-F2CA31B0B0B0}" sibTransId="{9706510E-F248-4733-B78F-90FF23C5EE75}"/>
    <dgm:cxn modelId="{08E7EA2C-A493-47BB-B3DF-DDDBAA7D5BE0}" type="presOf" srcId="{6B3702FA-5B17-4C9B-88FE-5F7584A6DE70}" destId="{2A65DCBF-25BB-424D-9D8F-25ED3896381D}" srcOrd="0" destOrd="0" presId="urn:microsoft.com/office/officeart/2005/8/layout/chevron2"/>
    <dgm:cxn modelId="{323CB64E-D174-4EFC-A825-10A5CFB3D21A}" type="presOf" srcId="{F8F9F5D1-5B13-4825-B93D-1699E21423B9}" destId="{51CCFAEA-82BD-4BCF-8A43-28F62E874691}" srcOrd="0" destOrd="0" presId="urn:microsoft.com/office/officeart/2005/8/layout/chevron2"/>
    <dgm:cxn modelId="{D08DCC5C-68AE-484A-BF4B-D1EAE4A19991}" type="presOf" srcId="{A1549EA2-6750-4DA7-BE96-BC3E62043B74}" destId="{CD3B3C3C-CA12-4EF6-90FB-27616898752A}" srcOrd="0" destOrd="0" presId="urn:microsoft.com/office/officeart/2005/8/layout/chevron2"/>
    <dgm:cxn modelId="{ECD9EF48-E01B-4232-9957-8D4AAE7A4655}" srcId="{74180EC3-88DC-4F59-AF6B-C7AF66AA53D6}" destId="{208F4116-2D6C-471D-A00E-77CE10BFF8BC}" srcOrd="0" destOrd="0" parTransId="{EEFB9C71-2557-42F2-A592-4D9D224ECDCB}" sibTransId="{0CD92365-F296-49C5-9676-A41FEEBDB83B}"/>
    <dgm:cxn modelId="{74EFC147-2AE8-4553-B9D0-C727866E69D9}" type="presOf" srcId="{4BF75122-7F29-498F-BC59-EAB3667C3D1D}" destId="{6BE18242-B54E-4B84-A583-E9313B0BDD80}" srcOrd="0" destOrd="0" presId="urn:microsoft.com/office/officeart/2005/8/layout/chevron2"/>
    <dgm:cxn modelId="{4E3163D5-6F55-4193-B6A0-C78EDCE7478F}" srcId="{F8F9F5D1-5B13-4825-B93D-1699E21423B9}" destId="{3B5B627E-EE2C-4A13-BC12-85786F0DABDC}" srcOrd="0" destOrd="0" parTransId="{70716F8A-C383-4A54-AB05-9F2404546136}" sibTransId="{5914CE7E-5249-415F-B805-B20620633F2D}"/>
    <dgm:cxn modelId="{75EBD5EF-3B7D-4FD3-959A-E46E0459AF70}" srcId="{4BF75122-7F29-498F-BC59-EAB3667C3D1D}" destId="{6B3702FA-5B17-4C9B-88FE-5F7584A6DE70}" srcOrd="0" destOrd="0" parTransId="{71BF5664-6AD8-4DA6-A86D-2E1227AC678A}" sibTransId="{61938D66-786D-4890-8B9C-7DE8AAAEA68A}"/>
    <dgm:cxn modelId="{3F023E7F-0E17-493B-ACFC-EB2594FA4FD3}" srcId="{34E40900-9219-4E2B-AB0C-348BD3B44AA0}" destId="{B6F78278-75D5-4011-87D5-611245B545D7}" srcOrd="0" destOrd="0" parTransId="{AF764695-539A-40B6-AF89-5521AFCDE3DE}" sibTransId="{114BEC6F-73D1-4BAD-8A81-385237A13157}"/>
    <dgm:cxn modelId="{4D34C879-FEA6-414E-904E-5480BED6F7E1}" srcId="{208F4116-2D6C-471D-A00E-77CE10BFF8BC}" destId="{A1549EA2-6750-4DA7-BE96-BC3E62043B74}" srcOrd="0" destOrd="0" parTransId="{9746DEBA-4E40-4296-AEF5-2D41A2595855}" sibTransId="{594059B1-C75E-4B9C-9861-C7BD2AD44B51}"/>
    <dgm:cxn modelId="{2972D195-7995-43FF-85BA-FB3A48F2A914}" srcId="{74180EC3-88DC-4F59-AF6B-C7AF66AA53D6}" destId="{E2582EAC-95FF-4C13-B2A5-2F852AFF991A}" srcOrd="2" destOrd="0" parTransId="{5D998768-0078-4994-A148-7FC9114E8942}" sibTransId="{9575120A-2F13-411E-A6A8-1EE073652648}"/>
    <dgm:cxn modelId="{7B9AC593-5727-426D-A393-C52A72547F08}" type="presParOf" srcId="{401E1A59-DD93-49BB-A263-CCF25AB3D92B}" destId="{12274190-A077-4B3E-A053-0096DB3B343E}" srcOrd="0" destOrd="0" presId="urn:microsoft.com/office/officeart/2005/8/layout/chevron2"/>
    <dgm:cxn modelId="{61E36B1A-D617-499C-9B35-1AEDC88499EB}" type="presParOf" srcId="{12274190-A077-4B3E-A053-0096DB3B343E}" destId="{A9E024B2-56E3-48AF-99C8-44B94A6BF753}" srcOrd="0" destOrd="0" presId="urn:microsoft.com/office/officeart/2005/8/layout/chevron2"/>
    <dgm:cxn modelId="{ED3D1552-FCE5-47FD-B6B2-746D617A8222}" type="presParOf" srcId="{12274190-A077-4B3E-A053-0096DB3B343E}" destId="{CD3B3C3C-CA12-4EF6-90FB-27616898752A}" srcOrd="1" destOrd="0" presId="urn:microsoft.com/office/officeart/2005/8/layout/chevron2"/>
    <dgm:cxn modelId="{F8A3B222-F079-4B18-AC26-3CDF67F4B75B}" type="presParOf" srcId="{401E1A59-DD93-49BB-A263-CCF25AB3D92B}" destId="{E7DA735B-9511-4E2D-8932-83624586AD7F}" srcOrd="1" destOrd="0" presId="urn:microsoft.com/office/officeart/2005/8/layout/chevron2"/>
    <dgm:cxn modelId="{8614284C-F3C5-43E2-BCC5-C7D1A894F324}" type="presParOf" srcId="{401E1A59-DD93-49BB-A263-CCF25AB3D92B}" destId="{4D221EEF-5D68-4EC0-AC91-DCDD8F47AAAE}" srcOrd="2" destOrd="0" presId="urn:microsoft.com/office/officeart/2005/8/layout/chevron2"/>
    <dgm:cxn modelId="{E1E388C0-E36F-4577-87F8-64C99ECA3121}" type="presParOf" srcId="{4D221EEF-5D68-4EC0-AC91-DCDD8F47AAAE}" destId="{51CCFAEA-82BD-4BCF-8A43-28F62E874691}" srcOrd="0" destOrd="0" presId="urn:microsoft.com/office/officeart/2005/8/layout/chevron2"/>
    <dgm:cxn modelId="{D3A760A2-0485-465F-A035-8D0359137A55}" type="presParOf" srcId="{4D221EEF-5D68-4EC0-AC91-DCDD8F47AAAE}" destId="{48099D80-FC1D-4E5D-8650-78F7F47B0FBA}" srcOrd="1" destOrd="0" presId="urn:microsoft.com/office/officeart/2005/8/layout/chevron2"/>
    <dgm:cxn modelId="{D28951B6-28BC-4FA5-8458-015DEE9E8CDB}" type="presParOf" srcId="{401E1A59-DD93-49BB-A263-CCF25AB3D92B}" destId="{7710851C-3CA5-4C62-A2C8-A176A62E00ED}" srcOrd="3" destOrd="0" presId="urn:microsoft.com/office/officeart/2005/8/layout/chevron2"/>
    <dgm:cxn modelId="{9FB7D7E6-2F44-4B08-976A-A2C186C16D02}" type="presParOf" srcId="{401E1A59-DD93-49BB-A263-CCF25AB3D92B}" destId="{8222A264-1D17-4417-9433-E2454111861D}" srcOrd="4" destOrd="0" presId="urn:microsoft.com/office/officeart/2005/8/layout/chevron2"/>
    <dgm:cxn modelId="{2E5AA008-7BB8-43CE-B677-C56CCF3AD50D}" type="presParOf" srcId="{8222A264-1D17-4417-9433-E2454111861D}" destId="{36D59E2F-1F03-427F-9361-8395C6BBDA6F}" srcOrd="0" destOrd="0" presId="urn:microsoft.com/office/officeart/2005/8/layout/chevron2"/>
    <dgm:cxn modelId="{3549AF61-A128-44F1-94AA-E563F1B93441}" type="presParOf" srcId="{8222A264-1D17-4417-9433-E2454111861D}" destId="{3EFB8F11-DB17-4884-8620-C8AC29305734}" srcOrd="1" destOrd="0" presId="urn:microsoft.com/office/officeart/2005/8/layout/chevron2"/>
    <dgm:cxn modelId="{D5877D28-2836-460E-8655-EF6D5F7E943D}" type="presParOf" srcId="{401E1A59-DD93-49BB-A263-CCF25AB3D92B}" destId="{A4C146B9-06E4-4973-88D7-5FEFE881F4FA}" srcOrd="5" destOrd="0" presId="urn:microsoft.com/office/officeart/2005/8/layout/chevron2"/>
    <dgm:cxn modelId="{D0A4AB75-079C-4B0E-B901-4DFAC03B84F6}" type="presParOf" srcId="{401E1A59-DD93-49BB-A263-CCF25AB3D92B}" destId="{B11F3090-2072-42F4-9EA6-BBC3B21E0A4B}" srcOrd="6" destOrd="0" presId="urn:microsoft.com/office/officeart/2005/8/layout/chevron2"/>
    <dgm:cxn modelId="{3CCDF06C-744C-4714-9113-24B8D85756B6}" type="presParOf" srcId="{B11F3090-2072-42F4-9EA6-BBC3B21E0A4B}" destId="{30A1B396-0936-4A44-AB83-489D65E833B2}" srcOrd="0" destOrd="0" presId="urn:microsoft.com/office/officeart/2005/8/layout/chevron2"/>
    <dgm:cxn modelId="{069050B4-6D9C-4411-B841-F5F84A3773C1}" type="presParOf" srcId="{B11F3090-2072-42F4-9EA6-BBC3B21E0A4B}" destId="{C65AF5CF-D331-4C9A-936D-B38A50DFBDF3}" srcOrd="1" destOrd="0" presId="urn:microsoft.com/office/officeart/2005/8/layout/chevron2"/>
    <dgm:cxn modelId="{EE47689D-4883-435A-9CEE-C9752E57ADD7}" type="presParOf" srcId="{401E1A59-DD93-49BB-A263-CCF25AB3D92B}" destId="{44EFFF1A-AEF8-4406-ACE4-16B262783E6E}" srcOrd="7" destOrd="0" presId="urn:microsoft.com/office/officeart/2005/8/layout/chevron2"/>
    <dgm:cxn modelId="{62D68FEE-1FD1-4D72-A03F-C7015B553896}" type="presParOf" srcId="{401E1A59-DD93-49BB-A263-CCF25AB3D92B}" destId="{5C67B2C0-3DE3-4A9B-865E-F7509AACFCB2}" srcOrd="8" destOrd="0" presId="urn:microsoft.com/office/officeart/2005/8/layout/chevron2"/>
    <dgm:cxn modelId="{B90B738F-C325-498D-A041-17EF2E583413}" type="presParOf" srcId="{5C67B2C0-3DE3-4A9B-865E-F7509AACFCB2}" destId="{6BE18242-B54E-4B84-A583-E9313B0BDD80}" srcOrd="0" destOrd="0" presId="urn:microsoft.com/office/officeart/2005/8/layout/chevron2"/>
    <dgm:cxn modelId="{C81057E6-19A3-4A42-9D68-625C7E9662D8}" type="presParOf" srcId="{5C67B2C0-3DE3-4A9B-865E-F7509AACFCB2}" destId="{2A65DCBF-25BB-424D-9D8F-25ED3896381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10D4D5-10A6-43FA-9634-5CC17DC54F5A}">
      <dsp:nvSpPr>
        <dsp:cNvPr id="0" name=""/>
        <dsp:cNvSpPr/>
      </dsp:nvSpPr>
      <dsp:spPr>
        <a:xfrm>
          <a:off x="2712053" y="1804880"/>
          <a:ext cx="2461441" cy="1399941"/>
        </a:xfrm>
        <a:prstGeom prst="ellipse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Effective Feedback Loop</a:t>
          </a:r>
          <a:br>
            <a:rPr lang="en-US" sz="18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endParaRPr lang="de-DE" sz="1800" b="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(LL Process)</a:t>
          </a:r>
          <a:endParaRPr lang="en-US" sz="18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72523" y="2009897"/>
        <a:ext cx="1740501" cy="989907"/>
      </dsp:txXfrm>
    </dsp:sp>
    <dsp:sp modelId="{5E5C5DCD-F290-4043-A16E-6E00646B51A4}">
      <dsp:nvSpPr>
        <dsp:cNvPr id="0" name=""/>
        <dsp:cNvSpPr/>
      </dsp:nvSpPr>
      <dsp:spPr>
        <a:xfrm rot="16200000">
          <a:off x="3848793" y="1433843"/>
          <a:ext cx="187961" cy="398069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3876987" y="1541651"/>
        <a:ext cx="131573" cy="238841"/>
      </dsp:txXfrm>
    </dsp:sp>
    <dsp:sp modelId="{1CA672B3-52A2-4F4C-8D05-45A4D2F82D0B}">
      <dsp:nvSpPr>
        <dsp:cNvPr id="0" name=""/>
        <dsp:cNvSpPr/>
      </dsp:nvSpPr>
      <dsp:spPr>
        <a:xfrm>
          <a:off x="2910983" y="-13255"/>
          <a:ext cx="2063582" cy="1463492"/>
        </a:xfrm>
        <a:prstGeom prst="ellipse">
          <a:avLst/>
        </a:prstGeom>
        <a:solidFill>
          <a:srgbClr val="008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Definition/ Identification of Requirements</a:t>
          </a:r>
          <a:endParaRPr lang="en-US" sz="1600" b="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13188" y="201068"/>
        <a:ext cx="1459172" cy="1034846"/>
      </dsp:txXfrm>
    </dsp:sp>
    <dsp:sp modelId="{50F76775-C14E-4EFD-BBBF-F4D4B04EE5D9}">
      <dsp:nvSpPr>
        <dsp:cNvPr id="0" name=""/>
        <dsp:cNvSpPr/>
      </dsp:nvSpPr>
      <dsp:spPr>
        <a:xfrm>
          <a:off x="5254144" y="2305816"/>
          <a:ext cx="194290" cy="398069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5254144" y="2385430"/>
        <a:ext cx="136003" cy="238841"/>
      </dsp:txXfrm>
    </dsp:sp>
    <dsp:sp modelId="{83184B0A-9824-4774-83EB-D91E01ADCABF}">
      <dsp:nvSpPr>
        <dsp:cNvPr id="0" name=""/>
        <dsp:cNvSpPr/>
      </dsp:nvSpPr>
      <dsp:spPr>
        <a:xfrm>
          <a:off x="5540081" y="1773105"/>
          <a:ext cx="2257143" cy="1463492"/>
        </a:xfrm>
        <a:prstGeom prst="ellipse">
          <a:avLst/>
        </a:prstGeom>
        <a:solidFill>
          <a:srgbClr val="008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Development of Standardization Solutions</a:t>
          </a:r>
          <a:endParaRPr lang="en-US" sz="1600" b="0" kern="12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70632" y="1987428"/>
        <a:ext cx="1596041" cy="1034846"/>
      </dsp:txXfrm>
    </dsp:sp>
    <dsp:sp modelId="{2ACDB449-D136-4F7C-BF79-B5D3F09B87D6}">
      <dsp:nvSpPr>
        <dsp:cNvPr id="0" name=""/>
        <dsp:cNvSpPr/>
      </dsp:nvSpPr>
      <dsp:spPr>
        <a:xfrm rot="5400054">
          <a:off x="3856957" y="3162823"/>
          <a:ext cx="171606" cy="398069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10800000">
        <a:off x="3882698" y="3216696"/>
        <a:ext cx="120124" cy="238841"/>
      </dsp:txXfrm>
    </dsp:sp>
    <dsp:sp modelId="{08557E65-5107-41B0-8CDC-8D2A6A321ECF}">
      <dsp:nvSpPr>
        <dsp:cNvPr id="0" name=""/>
        <dsp:cNvSpPr/>
      </dsp:nvSpPr>
      <dsp:spPr>
        <a:xfrm>
          <a:off x="2901808" y="3528608"/>
          <a:ext cx="2081876" cy="1525207"/>
        </a:xfrm>
        <a:prstGeom prst="ellipse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Implementation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of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Standard(s)</a:t>
          </a:r>
          <a:endParaRPr lang="en-US" sz="16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06692" y="3751969"/>
        <a:ext cx="1472108" cy="1078485"/>
      </dsp:txXfrm>
    </dsp:sp>
    <dsp:sp modelId="{4BE0E04E-9DD1-494E-BFCB-5DB256E31EEC}">
      <dsp:nvSpPr>
        <dsp:cNvPr id="0" name=""/>
        <dsp:cNvSpPr/>
      </dsp:nvSpPr>
      <dsp:spPr>
        <a:xfrm rot="10784185">
          <a:off x="2445329" y="2312271"/>
          <a:ext cx="188514" cy="398069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10800000">
        <a:off x="2501883" y="2391755"/>
        <a:ext cx="131960" cy="238841"/>
      </dsp:txXfrm>
    </dsp:sp>
    <dsp:sp modelId="{7F6802E4-968C-4FA1-AAF2-4691FD88CB1B}">
      <dsp:nvSpPr>
        <dsp:cNvPr id="0" name=""/>
        <dsp:cNvSpPr/>
      </dsp:nvSpPr>
      <dsp:spPr>
        <a:xfrm>
          <a:off x="0" y="1785823"/>
          <a:ext cx="2356441" cy="1463492"/>
        </a:xfrm>
        <a:prstGeom prst="ellipse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Validation of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Standard(s) </a:t>
          </a:r>
          <a:endParaRPr lang="fr-BE" sz="1600" b="0" kern="1200" noProof="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5093" y="2000146"/>
        <a:ext cx="1666255" cy="10348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4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4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2975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2D4B437-A2B5-4E45-B374-BEEFD36029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04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30485" y="4716464"/>
            <a:ext cx="6336704" cy="4928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2975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</a:defRPr>
            </a:lvl1pPr>
          </a:lstStyle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405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360000" indent="-28575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540000" indent="-171450" algn="l" rtl="0" eaLnBrk="0" fontAlgn="base" hangingPunct="0">
      <a:spcBef>
        <a:spcPct val="30000"/>
      </a:spcBef>
      <a:spcAft>
        <a:spcPct val="0"/>
      </a:spcAft>
      <a:buFont typeface="Wingdings" panose="05000000000000000000" pitchFamily="2" charset="2"/>
      <a:buChar char="ü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2"/>
          <p:cNvSpPr>
            <a:spLocks noGrp="1"/>
          </p:cNvSpPr>
          <p:nvPr>
            <p:ph type="body" idx="3"/>
          </p:nvPr>
        </p:nvSpPr>
        <p:spPr>
          <a:xfrm>
            <a:off x="679606" y="4716464"/>
            <a:ext cx="5438464" cy="4467225"/>
          </a:xfrm>
        </p:spPr>
        <p:txBody>
          <a:bodyPr/>
          <a:lstStyle/>
          <a:p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2173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0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167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582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136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75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BC759-7E54-41E5-A7AD-94B7ABD9B863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5" name="Notes Placeholder 2"/>
          <p:cNvSpPr>
            <a:spLocks noGrp="1"/>
          </p:cNvSpPr>
          <p:nvPr>
            <p:ph type="body" idx="3"/>
          </p:nvPr>
        </p:nvSpPr>
        <p:spPr>
          <a:xfrm>
            <a:off x="679606" y="4716464"/>
            <a:ext cx="5438464" cy="4467225"/>
          </a:xfrm>
        </p:spPr>
        <p:txBody>
          <a:bodyPr/>
          <a:lstStyle/>
          <a:p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7198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2"/>
          <p:cNvSpPr>
            <a:spLocks noGrp="1"/>
          </p:cNvSpPr>
          <p:nvPr>
            <p:ph type="body" idx="3"/>
          </p:nvPr>
        </p:nvSpPr>
        <p:spPr>
          <a:xfrm>
            <a:off x="679606" y="4716464"/>
            <a:ext cx="5438464" cy="4467225"/>
          </a:xfrm>
        </p:spPr>
        <p:txBody>
          <a:bodyPr/>
          <a:lstStyle/>
          <a:p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6001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383" y="2379"/>
            <a:ext cx="9144000" cy="1195200"/>
          </a:xfrm>
          <a:prstGeom prst="rect">
            <a:avLst/>
          </a:prstGeom>
          <a:solidFill>
            <a:srgbClr val="EAED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11560" y="15205"/>
            <a:ext cx="7886700" cy="11815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00000"/>
              </a:lnSpc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1582" y="6488936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1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6E6061-A72F-467D-8B00-670F455A61A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-1407" y="-1"/>
            <a:ext cx="9145407" cy="3552498"/>
            <a:chOff x="-1407" y="-1"/>
            <a:chExt cx="9145407" cy="3552498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1323473"/>
              <a:ext cx="9144000" cy="2229024"/>
              <a:chOff x="0" y="1323473"/>
              <a:chExt cx="9144000" cy="2229024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0" y="1323473"/>
                <a:ext cx="9144000" cy="2225842"/>
                <a:chOff x="0" y="2141621"/>
                <a:chExt cx="9144000" cy="2225842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0" y="2141621"/>
                  <a:ext cx="9144000" cy="2225842"/>
                </a:xfrm>
                <a:prstGeom prst="rect">
                  <a:avLst/>
                </a:prstGeom>
                <a:solidFill>
                  <a:srgbClr val="EAEDF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6025623" y="2177714"/>
                  <a:ext cx="2999740" cy="2153654"/>
                </a:xfrm>
                <a:prstGeom prst="rect">
                  <a:avLst/>
                </a:prstGeom>
                <a:solidFill>
                  <a:srgbClr val="EAEDF6"/>
                </a:solidFill>
              </p:spPr>
            </p:pic>
            <p:sp>
              <p:nvSpPr>
                <p:cNvPr id="15" name="Rectangle 14"/>
                <p:cNvSpPr/>
                <p:nvPr/>
              </p:nvSpPr>
              <p:spPr>
                <a:xfrm>
                  <a:off x="1" y="2213809"/>
                  <a:ext cx="5787188" cy="2141622"/>
                </a:xfrm>
                <a:prstGeom prst="rect">
                  <a:avLst/>
                </a:prstGeom>
                <a:solidFill>
                  <a:srgbClr val="EAEDF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2800" b="1" kern="1700" spc="100" dirty="0" smtClean="0">
                      <a:solidFill>
                        <a:srgbClr val="27568B"/>
                      </a:solidFill>
                    </a:rPr>
                    <a:t>NATO  STANDARDIZATION  OFFICE                                                                </a:t>
                  </a:r>
                  <a:endParaRPr lang="en-US" sz="2800" b="1" kern="1700" spc="100" dirty="0">
                    <a:solidFill>
                      <a:srgbClr val="27568B"/>
                    </a:solidFill>
                  </a:endParaRPr>
                </a:p>
              </p:txBody>
            </p:sp>
          </p:grpSp>
          <p:pic>
            <p:nvPicPr>
              <p:cNvPr id="12" name="Picture 11" descr="new NSO Logo_sans.png"/>
              <p:cNvPicPr>
                <a:picLocks noChangeAspect="1"/>
              </p:cNvPicPr>
              <p:nvPr/>
            </p:nvPicPr>
            <p:blipFill rotWithShape="1">
              <a:blip r:embed="rId3" cstate="print"/>
              <a:srcRect t="13424" b="15647"/>
              <a:stretch/>
            </p:blipFill>
            <p:spPr>
              <a:xfrm>
                <a:off x="5931245" y="1323833"/>
                <a:ext cx="3142114" cy="2228664"/>
              </a:xfrm>
              <a:prstGeom prst="rect">
                <a:avLst/>
              </a:prstGeom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-1407" y="-1"/>
              <a:ext cx="9143999" cy="134753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 anchorCtr="0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3200" b="1" dirty="0">
                <a:solidFill>
                  <a:srgbClr val="002060"/>
                </a:solidFill>
                <a:latin typeface="+mn-lt"/>
              </a:endParaRPr>
            </a:p>
          </p:txBody>
        </p:sp>
      </p:grpSp>
      <p:sp>
        <p:nvSpPr>
          <p:cNvPr id="2" name="Rectangle 1"/>
          <p:cNvSpPr/>
          <p:nvPr userDrawn="1"/>
        </p:nvSpPr>
        <p:spPr>
          <a:xfrm>
            <a:off x="0" y="3551995"/>
            <a:ext cx="827584" cy="33060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57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1582" y="6488936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1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6E6061-A72F-467D-8B00-670F455A61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965325" y="-4500"/>
            <a:ext cx="7178675" cy="979937"/>
          </a:xfrm>
          <a:prstGeom prst="rect">
            <a:avLst/>
          </a:prstGeom>
          <a:solidFill>
            <a:srgbClr val="EAEDF6"/>
          </a:solidFill>
          <a:ln>
            <a:noFill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7" name="Picture 6" descr="NATO_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38"/>
            <a:ext cx="1971903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61630" y="-908"/>
            <a:ext cx="7182370" cy="976345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628650" y="991002"/>
            <a:ext cx="8515350" cy="5497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buClr>
                <a:schemeClr val="accent5">
                  <a:lumMod val="50000"/>
                </a:schemeClr>
              </a:buClr>
              <a:defRPr sz="2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  <a:defRPr sz="24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 sz="2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accent5">
                  <a:lumMod val="50000"/>
                </a:schemeClr>
              </a:buClr>
              <a:buSzPct val="90000"/>
              <a:buFont typeface="Courier New" panose="02070309020205020404" pitchFamily="49" charset="0"/>
              <a:buChar char="o"/>
              <a:defRPr sz="20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22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091582" y="6488936"/>
            <a:ext cx="2057400" cy="365125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 baseline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/>
            <a:fld id="{DB6E6061-A72F-467D-8B00-670F455A61A8}" type="slidenum">
              <a:rPr lang="en-US" sz="110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1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965325" y="2689"/>
            <a:ext cx="7178675" cy="972000"/>
          </a:xfrm>
          <a:prstGeom prst="rect">
            <a:avLst/>
          </a:prstGeom>
          <a:solidFill>
            <a:srgbClr val="EAEDF6"/>
          </a:solidFill>
          <a:ln>
            <a:noFill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8" name="Picture 7" descr="NATO_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38"/>
            <a:ext cx="1971903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958509" y="-6836"/>
            <a:ext cx="7178675" cy="972000"/>
          </a:xfrm>
          <a:prstGeom prst="rect">
            <a:avLst/>
          </a:prstGeom>
          <a:solidFill>
            <a:srgbClr val="EAEDF6"/>
          </a:solidFill>
          <a:ln>
            <a:noFill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961630" y="-908"/>
            <a:ext cx="7182370" cy="976345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628650" y="991002"/>
            <a:ext cx="8515350" cy="5497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buClr>
                <a:schemeClr val="accent5">
                  <a:lumMod val="50000"/>
                </a:schemeClr>
              </a:buClr>
              <a:defRPr sz="2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  <a:defRPr sz="24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 sz="2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accent5">
                  <a:lumMod val="50000"/>
                </a:schemeClr>
              </a:buClr>
              <a:buSzPct val="90000"/>
              <a:buFont typeface="Courier New" panose="02070309020205020404" pitchFamily="49" charset="0"/>
              <a:buChar char="o"/>
              <a:defRPr sz="20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5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1" y="-2"/>
            <a:ext cx="617917" cy="6855889"/>
            <a:chOff x="1" y="-2"/>
            <a:chExt cx="617917" cy="6855889"/>
          </a:xfrm>
        </p:grpSpPr>
        <p:sp>
          <p:nvSpPr>
            <p:cNvPr id="14" name="Rectangle 13"/>
            <p:cNvSpPr/>
            <p:nvPr userDrawn="1"/>
          </p:nvSpPr>
          <p:spPr>
            <a:xfrm rot="16200000">
              <a:off x="-3118985" y="3118984"/>
              <a:ext cx="6855889" cy="617917"/>
            </a:xfrm>
            <a:prstGeom prst="rect">
              <a:avLst/>
            </a:prstGeom>
            <a:solidFill>
              <a:srgbClr val="EAED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400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14" descr="new NSO Logo_sans.png"/>
            <p:cNvPicPr>
              <a:picLocks noChangeAspect="1"/>
            </p:cNvPicPr>
            <p:nvPr userDrawn="1"/>
          </p:nvPicPr>
          <p:blipFill rotWithShape="1">
            <a:blip r:embed="rId5" cstate="print"/>
            <a:srcRect t="13424" b="15647"/>
            <a:stretch/>
          </p:blipFill>
          <p:spPr>
            <a:xfrm>
              <a:off x="8852" y="6417349"/>
              <a:ext cx="609066" cy="432000"/>
            </a:xfrm>
            <a:prstGeom prst="rect">
              <a:avLst/>
            </a:prstGeom>
          </p:spPr>
        </p:pic>
      </p:grp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1582" y="6488936"/>
            <a:ext cx="2057400" cy="365125"/>
          </a:xfrm>
          <a:prstGeom prst="rect">
            <a:avLst/>
          </a:prstGeom>
        </p:spPr>
        <p:txBody>
          <a:bodyPr anchor="b"/>
          <a:lstStyle>
            <a:lvl1pPr algn="r">
              <a:defRPr sz="11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6E6061-A72F-467D-8B00-670F455A61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9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12" r:id="rId2"/>
    <p:sldLayoutId id="214748369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4"/>
          <p:cNvSpPr txBox="1">
            <a:spLocks/>
          </p:cNvSpPr>
          <p:nvPr/>
        </p:nvSpPr>
        <p:spPr bwMode="auto">
          <a:xfrm>
            <a:off x="755576" y="0"/>
            <a:ext cx="7093024" cy="11967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+mj-lt"/>
                <a:ea typeface="+mj-ea"/>
                <a:cs typeface="+mj-cs"/>
              </a:defRPr>
            </a:lvl1pPr>
            <a:lvl2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2pPr>
            <a:lvl3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3pPr>
            <a:lvl4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4pPr>
            <a:lvl5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5pPr>
            <a:lvl6pPr marL="4572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6pPr>
            <a:lvl7pPr marL="9144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7pPr>
            <a:lvl8pPr marL="13716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8pPr>
            <a:lvl9pPr marL="18288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9pPr>
          </a:lstStyle>
          <a:p>
            <a:pPr defTabSz="914400" eaLnBrk="1" hangingPunct="1"/>
            <a:endParaRPr lang="en-US" altLang="sv-SE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78432" y="3933056"/>
            <a:ext cx="8987140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INTEROPERABILITY AND STANDARDIZATION</a:t>
            </a:r>
          </a:p>
          <a:p>
            <a:pPr algn="ctr">
              <a:spcBef>
                <a:spcPts val="1200"/>
              </a:spcBef>
            </a:pPr>
            <a:r>
              <a:rPr lang="en-GB" sz="2800" dirty="0">
                <a:solidFill>
                  <a:srgbClr val="002060"/>
                </a:solidFill>
                <a:cs typeface="Arial" panose="020B0604020202020204" pitchFamily="34" charset="0"/>
              </a:rPr>
              <a:t>Standards’ Assessment and Validation </a:t>
            </a:r>
            <a:r>
              <a:rPr lang="en-GB" sz="2800" dirty="0" smtClean="0">
                <a:solidFill>
                  <a:srgbClr val="002060"/>
                </a:solidFill>
                <a:cs typeface="Arial" panose="020B0604020202020204" pitchFamily="34" charset="0"/>
              </a:rPr>
              <a:t>in </a:t>
            </a:r>
            <a:r>
              <a:rPr lang="en-GB" sz="2800" dirty="0">
                <a:solidFill>
                  <a:srgbClr val="002060"/>
                </a:solidFill>
                <a:cs typeface="Arial" panose="020B0604020202020204" pitchFamily="34" charset="0"/>
              </a:rPr>
              <a:t>Exercises </a:t>
            </a:r>
            <a:endParaRPr lang="en-GB" sz="2800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GB" sz="2800" dirty="0" smtClean="0">
                <a:solidFill>
                  <a:srgbClr val="002060"/>
                </a:solidFill>
                <a:cs typeface="Arial" panose="020B0604020202020204" pitchFamily="34" charset="0"/>
              </a:rPr>
              <a:t>(</a:t>
            </a:r>
            <a:r>
              <a:rPr lang="en-GB" sz="2800" dirty="0">
                <a:solidFill>
                  <a:srgbClr val="002060"/>
                </a:solidFill>
                <a:cs typeface="Arial" panose="020B0604020202020204" pitchFamily="34" charset="0"/>
              </a:rPr>
              <a:t>SAVE) </a:t>
            </a:r>
            <a:endParaRPr lang="en-US" sz="28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6308739"/>
            <a:ext cx="2486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2060"/>
                </a:solidFill>
                <a:cs typeface="Arial" panose="020B0604020202020204" pitchFamily="34" charset="0"/>
              </a:rPr>
              <a:t>Warsaw, 18 September 2019</a:t>
            </a:r>
            <a:endParaRPr lang="en-US" sz="14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0112" y="6093296"/>
            <a:ext cx="3259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LtCol 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Christoph Kück </a:t>
            </a:r>
            <a:endParaRPr lang="en-GB" sz="14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NSO, Policy and Coordination Branch</a:t>
            </a:r>
            <a:endParaRPr lang="en-US" sz="14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SAVE Framework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/>
              <a:t>Steps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0" hangingPunct="0">
              <a:lnSpc>
                <a:spcPct val="10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en-GB" altLang="en-US" sz="2400" dirty="0" smtClean="0"/>
              <a:t>TAs </a:t>
            </a:r>
            <a:r>
              <a:rPr lang="en-GB" altLang="en-US" sz="2400" dirty="0"/>
              <a:t>&amp; DTAs </a:t>
            </a:r>
            <a:r>
              <a:rPr lang="en-GB" altLang="en-US" sz="2400" b="1" dirty="0">
                <a:solidFill>
                  <a:srgbClr val="C00000"/>
                </a:solidFill>
              </a:rPr>
              <a:t>identify </a:t>
            </a:r>
            <a:r>
              <a:rPr lang="en-GB" altLang="en-US" sz="2400" b="1" dirty="0" smtClean="0">
                <a:solidFill>
                  <a:srgbClr val="C00000"/>
                </a:solidFill>
              </a:rPr>
              <a:t>standards </a:t>
            </a:r>
            <a:r>
              <a:rPr lang="en-GB" altLang="en-US" sz="2400" dirty="0"/>
              <a:t>to be </a:t>
            </a:r>
            <a:r>
              <a:rPr lang="en-GB" altLang="en-US" sz="2400" dirty="0" smtClean="0"/>
              <a:t>assessed/validated</a:t>
            </a:r>
            <a:endParaRPr lang="en-GB" altLang="en-US" sz="2400" dirty="0"/>
          </a:p>
          <a:p>
            <a:pPr marL="1079500" lvl="1" indent="-450850" eaLnBrk="0" hangingPunct="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altLang="en-US" sz="2000" dirty="0"/>
              <a:t>employing expertise in WG’s, Panels, Syndicates, etc.</a:t>
            </a:r>
          </a:p>
          <a:p>
            <a:pPr marL="1079500" lvl="1" indent="-450850" eaLnBrk="0" hangingPunct="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altLang="en-US" sz="2000" dirty="0"/>
              <a:t>employing Alliance &amp; TA’s established priorities</a:t>
            </a:r>
          </a:p>
          <a:p>
            <a:pPr marL="1079500" lvl="1" indent="-450850" eaLnBrk="0" hangingPunct="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GB" alt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eaLnBrk="0" hangingPunct="0">
              <a:lnSpc>
                <a:spcPct val="100000"/>
              </a:lnSpc>
              <a:spcBef>
                <a:spcPts val="0"/>
              </a:spcBef>
              <a:buFontTx/>
              <a:buAutoNum type="arabicPeriod"/>
              <a:defRPr/>
            </a:pPr>
            <a:endParaRPr lang="en-GB" alt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eaLnBrk="0" hangingPunct="0">
              <a:lnSpc>
                <a:spcPct val="10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en-GB" altLang="en-US" sz="2400" dirty="0" smtClean="0"/>
              <a:t>TAs </a:t>
            </a:r>
            <a:r>
              <a:rPr lang="en-GB" altLang="en-US" sz="2400" dirty="0"/>
              <a:t>&amp; DTAs </a:t>
            </a:r>
            <a:r>
              <a:rPr lang="en-GB" altLang="en-US" sz="2400" b="1" dirty="0">
                <a:solidFill>
                  <a:srgbClr val="C00000"/>
                </a:solidFill>
              </a:rPr>
              <a:t>match selected </a:t>
            </a:r>
            <a:r>
              <a:rPr lang="en-GB" altLang="en-US" sz="2400" b="1" dirty="0" smtClean="0">
                <a:solidFill>
                  <a:srgbClr val="C00000"/>
                </a:solidFill>
              </a:rPr>
              <a:t>standards </a:t>
            </a:r>
            <a:r>
              <a:rPr lang="en-GB" altLang="en-US" sz="2400" b="1" dirty="0">
                <a:solidFill>
                  <a:srgbClr val="C00000"/>
                </a:solidFill>
              </a:rPr>
              <a:t>to upcoming </a:t>
            </a:r>
            <a:r>
              <a:rPr lang="en-GB" altLang="en-US" sz="2400" b="1" dirty="0" smtClean="0">
                <a:solidFill>
                  <a:srgbClr val="C00000"/>
                </a:solidFill>
              </a:rPr>
              <a:t>exercises </a:t>
            </a:r>
            <a:r>
              <a:rPr lang="en-GB" altLang="en-US" sz="2000" dirty="0" smtClean="0"/>
              <a:t>(</a:t>
            </a:r>
            <a:r>
              <a:rPr lang="en-GB" altLang="en-US" sz="2000" dirty="0"/>
              <a:t>2-3  years before exercise dates)</a:t>
            </a:r>
          </a:p>
          <a:p>
            <a:pPr marL="514350" indent="-514350" eaLnBrk="0" hangingPunct="0">
              <a:lnSpc>
                <a:spcPct val="100000"/>
              </a:lnSpc>
              <a:spcBef>
                <a:spcPts val="0"/>
              </a:spcBef>
              <a:buFontTx/>
              <a:buAutoNum type="arabicPeriod" startAt="3"/>
              <a:defRPr/>
            </a:pPr>
            <a:endParaRPr lang="en-GB" alt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eaLnBrk="0" hangingPunct="0">
              <a:lnSpc>
                <a:spcPct val="100000"/>
              </a:lnSpc>
              <a:spcBef>
                <a:spcPts val="0"/>
              </a:spcBef>
              <a:buFontTx/>
              <a:buAutoNum type="arabicPeriod" startAt="3"/>
              <a:defRPr/>
            </a:pPr>
            <a:endParaRPr lang="en-GB" alt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eaLnBrk="0" hangingPunct="0">
              <a:lnSpc>
                <a:spcPct val="100000"/>
              </a:lnSpc>
              <a:spcBef>
                <a:spcPts val="0"/>
              </a:spcBef>
              <a:buFontTx/>
              <a:buAutoNum type="arabicPeriod" startAt="3"/>
              <a:defRPr/>
            </a:pPr>
            <a:r>
              <a:rPr lang="en-GB" altLang="en-US" sz="2400" dirty="0" smtClean="0"/>
              <a:t>TAs/DTAs</a:t>
            </a: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altLang="en-US" sz="2400" b="1" dirty="0" smtClean="0">
                <a:solidFill>
                  <a:srgbClr val="C00000"/>
                </a:solidFill>
              </a:rPr>
              <a:t>identify </a:t>
            </a:r>
            <a:r>
              <a:rPr lang="en-GB" altLang="en-US" sz="2400" b="1" dirty="0">
                <a:solidFill>
                  <a:srgbClr val="C00000"/>
                </a:solidFill>
              </a:rPr>
              <a:t>task group, team or experts </a:t>
            </a:r>
            <a:r>
              <a:rPr lang="en-GB" altLang="en-US" sz="2400" dirty="0"/>
              <a:t>to conduct SAVE activities during the selected </a:t>
            </a:r>
            <a:r>
              <a:rPr lang="en-GB" altLang="en-US" sz="2400" dirty="0" smtClean="0"/>
              <a:t>exercise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355976" y="2847139"/>
            <a:ext cx="212039" cy="5818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own Arrow 4"/>
          <p:cNvSpPr/>
          <p:nvPr/>
        </p:nvSpPr>
        <p:spPr>
          <a:xfrm>
            <a:off x="4355976" y="4359307"/>
            <a:ext cx="212039" cy="5818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4355976" y="5949280"/>
            <a:ext cx="212039" cy="5818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z="1000" smtClean="0"/>
              <a:pPr/>
              <a:t>10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96791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SAVE Framework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/>
              <a:t>Steps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0" hangingPunct="0">
              <a:buAutoNum type="arabicPeriod" startAt="4"/>
            </a:pPr>
            <a:r>
              <a:rPr lang="en-GB" altLang="en-US" sz="2400" dirty="0"/>
              <a:t>Team/Expert</a:t>
            </a:r>
            <a:r>
              <a:rPr lang="en-GB" alt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altLang="en-US" sz="2400" b="1" dirty="0">
                <a:solidFill>
                  <a:srgbClr val="C00000"/>
                </a:solidFill>
              </a:rPr>
              <a:t>participates in </a:t>
            </a:r>
            <a:r>
              <a:rPr lang="en-GB" altLang="en-US" sz="2400" b="1" dirty="0" smtClean="0">
                <a:solidFill>
                  <a:srgbClr val="C00000"/>
                </a:solidFill>
              </a:rPr>
              <a:t>Exercise Preparation </a:t>
            </a:r>
            <a:r>
              <a:rPr lang="en-GB" altLang="en-US" sz="2400" b="1" dirty="0">
                <a:solidFill>
                  <a:srgbClr val="C00000"/>
                </a:solidFill>
              </a:rPr>
              <a:t>Process  </a:t>
            </a:r>
            <a:r>
              <a:rPr lang="en-GB" altLang="en-US" sz="2400" dirty="0"/>
              <a:t>selected exercise (EXSPEC Conferences, CPT, IPC, MPC, FCC) to ensure SAVE activities are smoothly integrated</a:t>
            </a:r>
            <a:br>
              <a:rPr lang="en-GB" altLang="en-US" sz="2400" dirty="0"/>
            </a:br>
            <a:endParaRPr lang="en-GB" altLang="en-US" sz="2400" dirty="0"/>
          </a:p>
          <a:p>
            <a:pPr marL="457200" indent="-457200" eaLnBrk="0" hangingPunct="0">
              <a:buAutoNum type="arabicPeriod" startAt="4"/>
            </a:pPr>
            <a:r>
              <a:rPr lang="en-GB" altLang="en-US" sz="2400" dirty="0"/>
              <a:t>Team/Expert</a:t>
            </a:r>
            <a:r>
              <a:rPr lang="en-GB" alt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altLang="en-US" sz="2400" b="1" dirty="0">
                <a:solidFill>
                  <a:srgbClr val="C00000"/>
                </a:solidFill>
              </a:rPr>
              <a:t>develops SAVE plan</a:t>
            </a:r>
            <a:r>
              <a:rPr lang="en-GB" alt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altLang="en-US" sz="2400" dirty="0"/>
              <a:t>for the given exercise and standard(s)</a:t>
            </a:r>
            <a:br>
              <a:rPr lang="en-GB" altLang="en-US" sz="2400" dirty="0"/>
            </a:br>
            <a:endParaRPr lang="en-GB" altLang="en-US" sz="2400" dirty="0"/>
          </a:p>
          <a:p>
            <a:pPr marL="457200" indent="-457200" eaLnBrk="0" hangingPunct="0">
              <a:buAutoNum type="arabicPeriod" startAt="4"/>
            </a:pPr>
            <a:r>
              <a:rPr lang="en-GB" altLang="en-US" sz="2400" dirty="0"/>
              <a:t>Team/Expert </a:t>
            </a:r>
            <a:r>
              <a:rPr lang="en-GB" altLang="en-US" sz="2400" b="1" dirty="0">
                <a:solidFill>
                  <a:srgbClr val="C00000"/>
                </a:solidFill>
              </a:rPr>
              <a:t>conducts the assessment/validation </a:t>
            </a:r>
            <a:r>
              <a:rPr lang="en-GB" altLang="en-US" sz="2400" dirty="0"/>
              <a:t>in </a:t>
            </a:r>
            <a:r>
              <a:rPr lang="en-GB" altLang="en-US" sz="2400" dirty="0" smtClean="0"/>
              <a:t>exercise</a:t>
            </a:r>
            <a:r>
              <a:rPr lang="en-GB" altLang="en-US" sz="2400" dirty="0"/>
              <a:t/>
            </a:r>
            <a:br>
              <a:rPr lang="en-GB" altLang="en-US" sz="2400" dirty="0"/>
            </a:br>
            <a:endParaRPr lang="en-GB" altLang="en-US" sz="2400" dirty="0"/>
          </a:p>
          <a:p>
            <a:pPr marL="457200" indent="-457200" eaLnBrk="0" hangingPunct="0">
              <a:buFontTx/>
              <a:buAutoNum type="arabicPeriod" startAt="4"/>
            </a:pPr>
            <a:r>
              <a:rPr lang="en-GB" altLang="en-US" sz="2400" dirty="0"/>
              <a:t>Team/Expert </a:t>
            </a:r>
            <a:r>
              <a:rPr lang="en-GB" altLang="en-US" sz="2400" b="1" dirty="0">
                <a:solidFill>
                  <a:srgbClr val="C00000"/>
                </a:solidFill>
              </a:rPr>
              <a:t>delivers report </a:t>
            </a:r>
            <a:r>
              <a:rPr lang="en-GB" altLang="en-US" sz="2400" dirty="0"/>
              <a:t>on findings, through WG channels, to the TA/DTA  </a:t>
            </a:r>
            <a:r>
              <a:rPr lang="en-GB" alt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" name="Down Arrow 3"/>
          <p:cNvSpPr/>
          <p:nvPr/>
        </p:nvSpPr>
        <p:spPr>
          <a:xfrm>
            <a:off x="4355976" y="2420888"/>
            <a:ext cx="212039" cy="5818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own Arrow 4"/>
          <p:cNvSpPr/>
          <p:nvPr/>
        </p:nvSpPr>
        <p:spPr>
          <a:xfrm>
            <a:off x="4355976" y="3705438"/>
            <a:ext cx="212039" cy="5818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4355976" y="4797152"/>
            <a:ext cx="212039" cy="5818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4359961" y="6093296"/>
            <a:ext cx="212039" cy="5818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z="1000" smtClean="0"/>
              <a:pPr/>
              <a:t>11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10837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Long Term Exercise Planning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14000"/>
              </a:lnSpc>
              <a:spcBef>
                <a:spcPts val="0"/>
              </a:spcBef>
              <a:buClr>
                <a:srgbClr val="C00000"/>
              </a:buClr>
              <a:buFontTx/>
              <a:buAutoNum type="arabicPeriod"/>
              <a:defRPr/>
            </a:pPr>
            <a:r>
              <a:rPr lang="en-US" sz="2400" dirty="0">
                <a:solidFill>
                  <a:srgbClr val="C00000"/>
                </a:solidFill>
              </a:rPr>
              <a:t>MTEP  (Military Training and Exercise Programme)</a:t>
            </a:r>
          </a:p>
          <a:p>
            <a:pPr marL="914400" lvl="1" indent="-374650">
              <a:lnSpc>
                <a:spcPct val="114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b="1" dirty="0"/>
              <a:t>SACT</a:t>
            </a:r>
            <a:r>
              <a:rPr lang="en-US" sz="2000" dirty="0"/>
              <a:t> leads MTEP development, management &amp; execution</a:t>
            </a:r>
          </a:p>
          <a:p>
            <a:pPr marL="914400" lvl="1" indent="-374650">
              <a:lnSpc>
                <a:spcPct val="114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/>
              <a:t>Published annually, covers all collective </a:t>
            </a:r>
            <a:r>
              <a:rPr lang="en-US" sz="2000" dirty="0" smtClean="0"/>
              <a:t>training </a:t>
            </a:r>
            <a:r>
              <a:rPr lang="en-US" sz="2000" dirty="0"/>
              <a:t>&amp; exercises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for </a:t>
            </a:r>
            <a:r>
              <a:rPr lang="en-US" sz="2000" b="1" u="sng" dirty="0"/>
              <a:t>5 years</a:t>
            </a:r>
          </a:p>
          <a:p>
            <a:pPr marL="914400" lvl="1" indent="-374650">
              <a:lnSpc>
                <a:spcPct val="114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/>
              <a:t>Detailed info on activities scheduled for the first </a:t>
            </a:r>
            <a:r>
              <a:rPr lang="en-US" sz="2000" b="1" u="sng" dirty="0"/>
              <a:t>2 years</a:t>
            </a:r>
            <a:endParaRPr lang="en-US" sz="2000" dirty="0"/>
          </a:p>
          <a:p>
            <a:pPr marL="514350" indent="-514350">
              <a:lnSpc>
                <a:spcPct val="114000"/>
              </a:lnSpc>
              <a:spcBef>
                <a:spcPts val="600"/>
              </a:spcBef>
              <a:buClr>
                <a:srgbClr val="C00000"/>
              </a:buClr>
              <a:buFontTx/>
              <a:buAutoNum type="arabicPeriod"/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SAGE  </a:t>
            </a:r>
            <a:r>
              <a:rPr lang="en-US" sz="2400" dirty="0">
                <a:solidFill>
                  <a:srgbClr val="C00000"/>
                </a:solidFill>
              </a:rPr>
              <a:t>(SACEUR’s Annual Guidance for ETEE)</a:t>
            </a:r>
          </a:p>
          <a:p>
            <a:pPr marL="914400" lvl="1" indent="-374650">
              <a:lnSpc>
                <a:spcPct val="114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/>
              <a:t>Strategic level guidance &amp; priorities for NATO E&amp;T for </a:t>
            </a:r>
            <a:r>
              <a:rPr lang="en-US" sz="2000" b="1" u="sng" dirty="0"/>
              <a:t>5 years</a:t>
            </a:r>
            <a:endParaRPr lang="en-US" sz="2000" dirty="0"/>
          </a:p>
          <a:p>
            <a:pPr marL="914400" lvl="1" indent="-374650">
              <a:lnSpc>
                <a:spcPct val="114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/>
              <a:t>Links NATO E&amp;T activities to strategic objectives</a:t>
            </a:r>
          </a:p>
          <a:p>
            <a:pPr marL="914400" lvl="1" indent="-374650">
              <a:lnSpc>
                <a:spcPct val="114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/>
              <a:t>Indicates why and for what NATO is preparing forces</a:t>
            </a:r>
          </a:p>
          <a:p>
            <a:pPr marL="514350" indent="-514350">
              <a:lnSpc>
                <a:spcPct val="114000"/>
              </a:lnSpc>
              <a:spcBef>
                <a:spcPts val="600"/>
              </a:spcBef>
              <a:buClr>
                <a:srgbClr val="C00000"/>
              </a:buClr>
              <a:buFontTx/>
              <a:buAutoNum type="arabicPeriod"/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Annual </a:t>
            </a:r>
            <a:r>
              <a:rPr lang="en-US" sz="2400" dirty="0">
                <a:solidFill>
                  <a:srgbClr val="C00000"/>
                </a:solidFill>
              </a:rPr>
              <a:t>Training Synchronization Conference</a:t>
            </a:r>
          </a:p>
          <a:p>
            <a:pPr marL="514350" indent="-514350">
              <a:lnSpc>
                <a:spcPct val="114000"/>
              </a:lnSpc>
              <a:spcBef>
                <a:spcPts val="600"/>
              </a:spcBef>
              <a:buClr>
                <a:srgbClr val="C00000"/>
              </a:buClr>
              <a:buFontTx/>
              <a:buAutoNum type="arabicPeriod"/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Evaluation </a:t>
            </a:r>
            <a:r>
              <a:rPr lang="en-US" sz="2400" dirty="0">
                <a:solidFill>
                  <a:srgbClr val="C00000"/>
                </a:solidFill>
              </a:rPr>
              <a:t>Programming &amp; Management </a:t>
            </a:r>
            <a:r>
              <a:rPr lang="en-US" sz="2400" dirty="0" smtClean="0">
                <a:solidFill>
                  <a:srgbClr val="C00000"/>
                </a:solidFill>
              </a:rPr>
              <a:t>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z="1000" smtClean="0"/>
              <a:pPr/>
              <a:t>12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72672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NATO Exercises Process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/>
              <a:t>- Main Events -</a:t>
            </a:r>
            <a:endParaRPr lang="en-US" sz="2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83612372"/>
              </p:ext>
            </p:extLst>
          </p:nvPr>
        </p:nvGraphicFramePr>
        <p:xfrm>
          <a:off x="1907704" y="1484784"/>
          <a:ext cx="6096000" cy="4889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z="1000" smtClean="0"/>
              <a:pPr/>
              <a:t>13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24592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827584" y="1107838"/>
            <a:ext cx="5112568" cy="1313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for your questions…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308704"/>
            <a:ext cx="5452707" cy="408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759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4"/>
          <p:cNvSpPr txBox="1">
            <a:spLocks/>
          </p:cNvSpPr>
          <p:nvPr/>
        </p:nvSpPr>
        <p:spPr bwMode="auto">
          <a:xfrm>
            <a:off x="755576" y="0"/>
            <a:ext cx="7093024" cy="11967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+mj-lt"/>
                <a:ea typeface="+mj-ea"/>
                <a:cs typeface="+mj-cs"/>
              </a:defRPr>
            </a:lvl1pPr>
            <a:lvl2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2pPr>
            <a:lvl3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3pPr>
            <a:lvl4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4pPr>
            <a:lvl5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5pPr>
            <a:lvl6pPr marL="4572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6pPr>
            <a:lvl7pPr marL="9144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7pPr>
            <a:lvl8pPr marL="13716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8pPr>
            <a:lvl9pPr marL="18288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81D58"/>
                </a:solidFill>
                <a:latin typeface="Arial" pitchFamily="34" charset="0"/>
              </a:defRPr>
            </a:lvl9pPr>
          </a:lstStyle>
          <a:p>
            <a:pPr defTabSz="914400" eaLnBrk="1" hangingPunct="1"/>
            <a:endParaRPr lang="en-US" altLang="sv-SE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78432" y="3933056"/>
            <a:ext cx="8987140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 smtClean="0">
                <a:solidFill>
                  <a:srgbClr val="002060"/>
                </a:solidFill>
                <a:cs typeface="Arial" panose="020B0604020202020204" pitchFamily="34" charset="0"/>
              </a:rPr>
              <a:t>INTEROPERABILITY AND STANDARDIZATION</a:t>
            </a:r>
          </a:p>
          <a:p>
            <a:pPr algn="ctr">
              <a:spcBef>
                <a:spcPts val="1200"/>
              </a:spcBef>
            </a:pPr>
            <a:r>
              <a:rPr lang="en-GB" sz="2800" dirty="0">
                <a:solidFill>
                  <a:srgbClr val="002060"/>
                </a:solidFill>
                <a:cs typeface="Arial" panose="020B0604020202020204" pitchFamily="34" charset="0"/>
              </a:rPr>
              <a:t>Standards’ Assessment and Validation </a:t>
            </a:r>
            <a:r>
              <a:rPr lang="en-GB" sz="2800" dirty="0" smtClean="0">
                <a:solidFill>
                  <a:srgbClr val="002060"/>
                </a:solidFill>
                <a:cs typeface="Arial" panose="020B0604020202020204" pitchFamily="34" charset="0"/>
              </a:rPr>
              <a:t>in </a:t>
            </a:r>
            <a:r>
              <a:rPr lang="en-GB" sz="2800" dirty="0">
                <a:solidFill>
                  <a:srgbClr val="002060"/>
                </a:solidFill>
                <a:cs typeface="Arial" panose="020B0604020202020204" pitchFamily="34" charset="0"/>
              </a:rPr>
              <a:t>Exercises </a:t>
            </a:r>
            <a:endParaRPr lang="en-GB" sz="2800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GB" sz="2800" dirty="0" smtClean="0">
                <a:solidFill>
                  <a:srgbClr val="002060"/>
                </a:solidFill>
                <a:cs typeface="Arial" panose="020B0604020202020204" pitchFamily="34" charset="0"/>
              </a:rPr>
              <a:t>(</a:t>
            </a:r>
            <a:r>
              <a:rPr lang="en-GB" sz="2800" dirty="0">
                <a:solidFill>
                  <a:srgbClr val="002060"/>
                </a:solidFill>
                <a:cs typeface="Arial" panose="020B0604020202020204" pitchFamily="34" charset="0"/>
              </a:rPr>
              <a:t>SAVE) </a:t>
            </a:r>
            <a:endParaRPr lang="en-US" sz="28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6308739"/>
            <a:ext cx="2486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2060"/>
                </a:solidFill>
                <a:cs typeface="Arial" panose="020B0604020202020204" pitchFamily="34" charset="0"/>
              </a:rPr>
              <a:t>Warsaw, 18 September 2019</a:t>
            </a:r>
            <a:endParaRPr lang="en-US" sz="14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0112" y="6093296"/>
            <a:ext cx="3259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LtCol 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Christoph Kück </a:t>
            </a:r>
            <a:endParaRPr lang="en-GB" sz="14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NSO, Policy and Coordination Branch</a:t>
            </a:r>
            <a:endParaRPr lang="en-US" sz="14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71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99592" y="1988840"/>
            <a:ext cx="7704856" cy="799200"/>
            <a:chOff x="251520" y="2276871"/>
            <a:chExt cx="8568952" cy="799200"/>
          </a:xfrm>
          <a:solidFill>
            <a:schemeClr val="accent1">
              <a:lumMod val="50000"/>
            </a:schemeClr>
          </a:solidFill>
        </p:grpSpPr>
        <p:sp>
          <p:nvSpPr>
            <p:cNvPr id="4" name="TextBox 3"/>
            <p:cNvSpPr txBox="1"/>
            <p:nvPr/>
          </p:nvSpPr>
          <p:spPr>
            <a:xfrm>
              <a:off x="864096" y="2276871"/>
              <a:ext cx="7956376" cy="799200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Holistic Approach to Standardization	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1520" y="2276871"/>
              <a:ext cx="495672" cy="799200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1.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99592" y="3212976"/>
            <a:ext cx="7704856" cy="799200"/>
            <a:chOff x="251520" y="2192233"/>
            <a:chExt cx="8568952" cy="800219"/>
          </a:xfrm>
          <a:solidFill>
            <a:schemeClr val="accent1">
              <a:lumMod val="50000"/>
            </a:schemeClr>
          </a:solidFill>
        </p:grpSpPr>
        <p:sp>
          <p:nvSpPr>
            <p:cNvPr id="7" name="TextBox 6"/>
            <p:cNvSpPr txBox="1"/>
            <p:nvPr/>
          </p:nvSpPr>
          <p:spPr>
            <a:xfrm>
              <a:off x="864096" y="2192233"/>
              <a:ext cx="7956376" cy="80021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300" dirty="0">
                  <a:solidFill>
                    <a:schemeClr val="bg1"/>
                  </a:solidFill>
                </a:rPr>
                <a:t>Validation of </a:t>
              </a:r>
              <a:r>
                <a:rPr lang="en-US" sz="2300" dirty="0" smtClean="0">
                  <a:solidFill>
                    <a:schemeClr val="bg1"/>
                  </a:solidFill>
                </a:rPr>
                <a:t>Standards’ </a:t>
              </a:r>
              <a:r>
                <a:rPr lang="en-US" sz="2300" dirty="0">
                  <a:solidFill>
                    <a:schemeClr val="bg1"/>
                  </a:solidFill>
                </a:rPr>
                <a:t>Relevance and </a:t>
              </a:r>
              <a:endParaRPr lang="en-US" sz="2300" dirty="0" smtClean="0">
                <a:solidFill>
                  <a:schemeClr val="bg1"/>
                </a:solidFill>
              </a:endParaRPr>
            </a:p>
            <a:p>
              <a:pPr eaLnBrk="0" hangingPunct="0">
                <a:spcBef>
                  <a:spcPts val="0"/>
                </a:spcBef>
                <a:defRPr/>
              </a:pPr>
              <a:r>
                <a:rPr lang="en-US" sz="2300" dirty="0" smtClean="0">
                  <a:solidFill>
                    <a:schemeClr val="bg1"/>
                  </a:solidFill>
                </a:rPr>
                <a:t>Level </a:t>
              </a:r>
              <a:r>
                <a:rPr lang="en-US" sz="2300" dirty="0">
                  <a:solidFill>
                    <a:schemeClr val="bg1"/>
                  </a:solidFill>
                </a:rPr>
                <a:t>of Implementation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1520" y="2192233"/>
              <a:ext cx="495672" cy="80021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2.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99592" y="4421217"/>
            <a:ext cx="7704856" cy="830997"/>
            <a:chOff x="251520" y="2267690"/>
            <a:chExt cx="8568952" cy="480033"/>
          </a:xfrm>
          <a:solidFill>
            <a:schemeClr val="accent1">
              <a:lumMod val="50000"/>
            </a:schemeClr>
          </a:solidFill>
        </p:grpSpPr>
        <p:sp>
          <p:nvSpPr>
            <p:cNvPr id="13" name="TextBox 12"/>
            <p:cNvSpPr txBox="1"/>
            <p:nvPr/>
          </p:nvSpPr>
          <p:spPr>
            <a:xfrm>
              <a:off x="864096" y="2267690"/>
              <a:ext cx="7956376" cy="480033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Standards’ Assessment and Validation in Exercises</a:t>
              </a:r>
            </a:p>
            <a:p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(SAVE)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1520" y="2276872"/>
              <a:ext cx="495672" cy="46166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3.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1907704" y="15205"/>
            <a:ext cx="7236296" cy="9655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210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99592" y="1988840"/>
            <a:ext cx="7704856" cy="799200"/>
            <a:chOff x="251520" y="2276871"/>
            <a:chExt cx="8568952" cy="799200"/>
          </a:xfrm>
          <a:solidFill>
            <a:schemeClr val="accent1">
              <a:lumMod val="50000"/>
            </a:schemeClr>
          </a:solidFill>
        </p:grpSpPr>
        <p:sp>
          <p:nvSpPr>
            <p:cNvPr id="4" name="TextBox 3"/>
            <p:cNvSpPr txBox="1"/>
            <p:nvPr/>
          </p:nvSpPr>
          <p:spPr>
            <a:xfrm>
              <a:off x="864096" y="2276871"/>
              <a:ext cx="7956376" cy="799200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Holistic Approach to Standardization	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1520" y="2276871"/>
              <a:ext cx="495672" cy="799200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1.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99592" y="3212976"/>
            <a:ext cx="7704856" cy="799200"/>
            <a:chOff x="251520" y="2192233"/>
            <a:chExt cx="8568952" cy="800219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7" name="TextBox 6"/>
            <p:cNvSpPr txBox="1"/>
            <p:nvPr/>
          </p:nvSpPr>
          <p:spPr>
            <a:xfrm>
              <a:off x="864096" y="2192233"/>
              <a:ext cx="7956376" cy="80021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300" dirty="0">
                  <a:solidFill>
                    <a:schemeClr val="bg1"/>
                  </a:solidFill>
                </a:rPr>
                <a:t>Validation of </a:t>
              </a:r>
              <a:r>
                <a:rPr lang="en-US" sz="2300" dirty="0" smtClean="0">
                  <a:solidFill>
                    <a:schemeClr val="bg1"/>
                  </a:solidFill>
                </a:rPr>
                <a:t>Standards’ </a:t>
              </a:r>
              <a:r>
                <a:rPr lang="en-US" sz="2300" dirty="0">
                  <a:solidFill>
                    <a:schemeClr val="bg1"/>
                  </a:solidFill>
                </a:rPr>
                <a:t>Relevance and </a:t>
              </a:r>
              <a:endParaRPr lang="en-US" sz="2300" dirty="0" smtClean="0">
                <a:solidFill>
                  <a:schemeClr val="bg1"/>
                </a:solidFill>
              </a:endParaRPr>
            </a:p>
            <a:p>
              <a:pPr eaLnBrk="0" hangingPunct="0">
                <a:spcBef>
                  <a:spcPts val="0"/>
                </a:spcBef>
                <a:defRPr/>
              </a:pPr>
              <a:r>
                <a:rPr lang="en-US" sz="2300" dirty="0" smtClean="0">
                  <a:solidFill>
                    <a:schemeClr val="bg1"/>
                  </a:solidFill>
                </a:rPr>
                <a:t>Level </a:t>
              </a:r>
              <a:r>
                <a:rPr lang="en-US" sz="2300" dirty="0">
                  <a:solidFill>
                    <a:schemeClr val="bg1"/>
                  </a:solidFill>
                </a:rPr>
                <a:t>of Implementation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1520" y="2192233"/>
              <a:ext cx="495672" cy="80021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2.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99592" y="4437114"/>
            <a:ext cx="7704856" cy="799202"/>
            <a:chOff x="251520" y="2276871"/>
            <a:chExt cx="8568952" cy="461666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3" name="TextBox 12"/>
            <p:cNvSpPr txBox="1"/>
            <p:nvPr/>
          </p:nvSpPr>
          <p:spPr>
            <a:xfrm>
              <a:off x="864096" y="2276871"/>
              <a:ext cx="7956376" cy="461666"/>
            </a:xfrm>
            <a:prstGeom prst="rect">
              <a:avLst/>
            </a:prstGeom>
            <a:grpFill/>
          </p:spPr>
          <p:txBody>
            <a:bodyPr wrap="square" rtlCol="0" anchor="ctr">
              <a:noAutofit/>
            </a:bodyPr>
            <a:lstStyle/>
            <a:p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Standards’ Assessment and Validation in Exercises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1520" y="2276872"/>
              <a:ext cx="495672" cy="46166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3.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1907704" y="15205"/>
            <a:ext cx="7236296" cy="9655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20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Principle for NATO Standardization:</a:t>
            </a:r>
            <a:br>
              <a:rPr lang="en-GB" sz="2800" dirty="0" smtClean="0"/>
            </a:br>
            <a:r>
              <a:rPr lang="en-GB" sz="2800" dirty="0" smtClean="0"/>
              <a:t>Holistic / Systemic Approach</a:t>
            </a:r>
            <a:endParaRPr lang="en-GB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971600" y="1412776"/>
            <a:ext cx="7835900" cy="5040560"/>
            <a:chOff x="685800" y="1510184"/>
            <a:chExt cx="7835900" cy="5040560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435661788"/>
                </p:ext>
              </p:extLst>
            </p:nvPr>
          </p:nvGraphicFramePr>
          <p:xfrm>
            <a:off x="685800" y="1510184"/>
            <a:ext cx="7835900" cy="504056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Striped Right Arrow 5"/>
            <p:cNvSpPr/>
            <p:nvPr/>
          </p:nvSpPr>
          <p:spPr bwMode="auto">
            <a:xfrm rot="2779502">
              <a:off x="5689602" y="2667000"/>
              <a:ext cx="978408" cy="484632"/>
            </a:xfrm>
            <a:prstGeom prst="stripedRightArrow">
              <a:avLst/>
            </a:prstGeom>
            <a:solidFill>
              <a:srgbClr val="FF000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7" name="Striped Right Arrow 6"/>
            <p:cNvSpPr/>
            <p:nvPr/>
          </p:nvSpPr>
          <p:spPr bwMode="auto">
            <a:xfrm rot="18641496">
              <a:off x="2540000" y="2628900"/>
              <a:ext cx="978408" cy="484632"/>
            </a:xfrm>
            <a:prstGeom prst="stripedRightArrow">
              <a:avLst/>
            </a:prstGeom>
            <a:solidFill>
              <a:srgbClr val="FF000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8" name="Striped Right Arrow 7"/>
            <p:cNvSpPr/>
            <p:nvPr/>
          </p:nvSpPr>
          <p:spPr bwMode="auto">
            <a:xfrm rot="13900161">
              <a:off x="2425701" y="5067300"/>
              <a:ext cx="978408" cy="484632"/>
            </a:xfrm>
            <a:prstGeom prst="stripedRightArrow">
              <a:avLst/>
            </a:prstGeom>
            <a:solidFill>
              <a:srgbClr val="FF000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9" name="Striped Right Arrow 8"/>
            <p:cNvSpPr/>
            <p:nvPr/>
          </p:nvSpPr>
          <p:spPr bwMode="auto">
            <a:xfrm rot="7728627">
              <a:off x="5778502" y="4978400"/>
              <a:ext cx="978408" cy="484632"/>
            </a:xfrm>
            <a:prstGeom prst="stripedRightArrow">
              <a:avLst/>
            </a:prstGeom>
            <a:solidFill>
              <a:srgbClr val="FF000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cs typeface="Arial" panose="020B0604020202020204" pitchFamily="34" charset="0"/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z="1000" smtClean="0"/>
              <a:pPr/>
              <a:t>4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27079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99592" y="1988840"/>
            <a:ext cx="7704856" cy="799200"/>
            <a:chOff x="251520" y="2276871"/>
            <a:chExt cx="8568952" cy="7992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4" name="TextBox 3"/>
            <p:cNvSpPr txBox="1"/>
            <p:nvPr/>
          </p:nvSpPr>
          <p:spPr>
            <a:xfrm>
              <a:off x="864096" y="2276871"/>
              <a:ext cx="7956376" cy="799200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Holistic Approach to Standardization	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1520" y="2276871"/>
              <a:ext cx="495672" cy="799200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1.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99592" y="3212976"/>
            <a:ext cx="7704856" cy="799200"/>
            <a:chOff x="251520" y="2192233"/>
            <a:chExt cx="8568952" cy="800219"/>
          </a:xfrm>
          <a:solidFill>
            <a:schemeClr val="accent1">
              <a:lumMod val="50000"/>
            </a:schemeClr>
          </a:solidFill>
        </p:grpSpPr>
        <p:sp>
          <p:nvSpPr>
            <p:cNvPr id="7" name="TextBox 6"/>
            <p:cNvSpPr txBox="1"/>
            <p:nvPr/>
          </p:nvSpPr>
          <p:spPr>
            <a:xfrm>
              <a:off x="864096" y="2192233"/>
              <a:ext cx="7956376" cy="80021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300" dirty="0">
                  <a:solidFill>
                    <a:schemeClr val="bg1"/>
                  </a:solidFill>
                </a:rPr>
                <a:t>Validation of </a:t>
              </a:r>
              <a:r>
                <a:rPr lang="en-US" sz="2300" dirty="0" smtClean="0">
                  <a:solidFill>
                    <a:schemeClr val="bg1"/>
                  </a:solidFill>
                </a:rPr>
                <a:t>Standards’ </a:t>
              </a:r>
              <a:r>
                <a:rPr lang="en-US" sz="2300" dirty="0">
                  <a:solidFill>
                    <a:schemeClr val="bg1"/>
                  </a:solidFill>
                </a:rPr>
                <a:t>Relevance and </a:t>
              </a:r>
              <a:endParaRPr lang="en-US" sz="2300" dirty="0" smtClean="0">
                <a:solidFill>
                  <a:schemeClr val="bg1"/>
                </a:solidFill>
              </a:endParaRPr>
            </a:p>
            <a:p>
              <a:pPr eaLnBrk="0" hangingPunct="0">
                <a:spcBef>
                  <a:spcPts val="0"/>
                </a:spcBef>
                <a:defRPr/>
              </a:pPr>
              <a:r>
                <a:rPr lang="en-US" sz="2300" dirty="0" smtClean="0">
                  <a:solidFill>
                    <a:schemeClr val="bg1"/>
                  </a:solidFill>
                </a:rPr>
                <a:t>Level </a:t>
              </a:r>
              <a:r>
                <a:rPr lang="en-US" sz="2300" dirty="0">
                  <a:solidFill>
                    <a:schemeClr val="bg1"/>
                  </a:solidFill>
                </a:rPr>
                <a:t>of Implementation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1520" y="2192233"/>
              <a:ext cx="495672" cy="80021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2.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99592" y="4437112"/>
            <a:ext cx="7704856" cy="799203"/>
            <a:chOff x="251520" y="2276872"/>
            <a:chExt cx="8568952" cy="461667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3" name="TextBox 12"/>
            <p:cNvSpPr txBox="1"/>
            <p:nvPr/>
          </p:nvSpPr>
          <p:spPr>
            <a:xfrm>
              <a:off x="864096" y="2276874"/>
              <a:ext cx="7956376" cy="46166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Standard Assessment and Validation in Exercises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1520" y="2276872"/>
              <a:ext cx="495672" cy="46166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3.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1907704" y="15205"/>
            <a:ext cx="7236296" cy="9655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595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Validation of </a:t>
            </a:r>
            <a:r>
              <a:rPr lang="en-US" sz="2800" dirty="0" smtClean="0"/>
              <a:t>Standards’ </a:t>
            </a:r>
            <a:r>
              <a:rPr lang="en-US" sz="2800" dirty="0"/>
              <a:t>Relevance </a:t>
            </a:r>
            <a:br>
              <a:rPr lang="en-US" sz="2800" dirty="0"/>
            </a:br>
            <a:r>
              <a:rPr lang="en-US" sz="2800" dirty="0"/>
              <a:t>and </a:t>
            </a:r>
            <a:r>
              <a:rPr lang="en-US" sz="2800" dirty="0" smtClean="0"/>
              <a:t>Implementation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b="1" dirty="0"/>
              <a:t>Challenge: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2400" b="1" dirty="0"/>
              <a:t>How to solicit information on STANAG </a:t>
            </a:r>
            <a:r>
              <a:rPr lang="en-GB" sz="2400" b="1" dirty="0" smtClean="0"/>
              <a:t>implementation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2400" b="1" dirty="0" smtClean="0"/>
              <a:t>and </a:t>
            </a:r>
            <a:r>
              <a:rPr lang="en-GB" sz="2400" b="1" dirty="0"/>
              <a:t>relevance? </a:t>
            </a:r>
            <a:endParaRPr lang="en-GB" sz="24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b="1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400" b="1" dirty="0" smtClean="0"/>
              <a:t>Mechanisms:</a:t>
            </a:r>
            <a:endParaRPr lang="en-US" dirty="0"/>
          </a:p>
          <a:p>
            <a:pPr marL="558800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en-US" sz="2400" dirty="0" smtClean="0"/>
              <a:t>Implementation </a:t>
            </a:r>
            <a:r>
              <a:rPr lang="en-US" sz="2400" dirty="0"/>
              <a:t>reporting by </a:t>
            </a:r>
            <a:r>
              <a:rPr lang="en-US" sz="2400" dirty="0" smtClean="0"/>
              <a:t>nations</a:t>
            </a:r>
          </a:p>
          <a:p>
            <a:pPr marL="558800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en-US" sz="2400" dirty="0" smtClean="0"/>
              <a:t>NDPP </a:t>
            </a:r>
            <a:r>
              <a:rPr lang="en-US" sz="2400" dirty="0"/>
              <a:t>(Step 5):  Feedback from nations on STANAG </a:t>
            </a:r>
            <a:r>
              <a:rPr lang="en-US" sz="2400" dirty="0" smtClean="0"/>
              <a:t>implementation</a:t>
            </a:r>
          </a:p>
          <a:p>
            <a:pPr marL="558800" indent="-3429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Feedback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from </a:t>
            </a:r>
            <a:r>
              <a:rPr lang="en-US" sz="2400" dirty="0" smtClean="0">
                <a:solidFill>
                  <a:srgbClr val="C00000"/>
                </a:solidFill>
              </a:rPr>
              <a:t>operations</a:t>
            </a:r>
          </a:p>
          <a:p>
            <a:pPr marL="558800" indent="-3429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Feedback </a:t>
            </a:r>
            <a:r>
              <a:rPr lang="en-US" sz="2400" dirty="0">
                <a:solidFill>
                  <a:srgbClr val="C00000"/>
                </a:solidFill>
              </a:rPr>
              <a:t>from NATO exercises / </a:t>
            </a:r>
            <a:r>
              <a:rPr lang="en-US" sz="2400" dirty="0" smtClean="0">
                <a:solidFill>
                  <a:srgbClr val="C00000"/>
                </a:solidFill>
              </a:rPr>
              <a:t>evaluation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z="1000" smtClean="0"/>
              <a:pPr/>
              <a:t>6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263214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STANAGs’ </a:t>
            </a:r>
            <a:br>
              <a:rPr lang="en-GB" sz="2800" dirty="0" smtClean="0"/>
            </a:br>
            <a:r>
              <a:rPr lang="en-GB" sz="2800" dirty="0" smtClean="0"/>
              <a:t>Validation Feedback Loop</a:t>
            </a:r>
            <a:endParaRPr lang="en-US" sz="2800" dirty="0"/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0639" y="1031112"/>
            <a:ext cx="9087866" cy="5278208"/>
            <a:chOff x="34925" y="944026"/>
            <a:chExt cx="9101138" cy="5567362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34925" y="944026"/>
              <a:ext cx="9101138" cy="5567362"/>
            </a:xfrm>
            <a:prstGeom prst="rect">
              <a:avLst/>
            </a:prstGeom>
            <a:solidFill>
              <a:srgbClr val="F3F6FF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sz="1200" b="0" dirty="0">
                <a:solidFill>
                  <a:srgbClr val="FFFFFF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1703561" y="4783960"/>
              <a:ext cx="5862719" cy="1572807"/>
            </a:xfrm>
            <a:prstGeom prst="roundRect">
              <a:avLst/>
            </a:prstGeom>
            <a:solidFill>
              <a:srgbClr val="9EE0F8"/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b="0" dirty="0">
                <a:solidFill>
                  <a:srgbClr val="000000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3678200" y="5796341"/>
              <a:ext cx="3581514" cy="423333"/>
            </a:xfrm>
            <a:prstGeom prst="roundRect">
              <a:avLst/>
            </a:prstGeom>
            <a:solidFill>
              <a:srgbClr val="FF6D6D"/>
            </a:solidFill>
            <a:ln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err="1" smtClean="0">
                  <a:solidFill>
                    <a:srgbClr val="000000"/>
                  </a:solidFill>
                </a:rPr>
                <a:t>eNRF</a:t>
              </a:r>
              <a:r>
                <a:rPr lang="en-US" sz="1200" dirty="0">
                  <a:solidFill>
                    <a:srgbClr val="000000"/>
                  </a:solidFill>
                </a:rPr>
                <a:t>, </a:t>
              </a:r>
              <a:r>
                <a:rPr lang="en-US" sz="1200" dirty="0" smtClean="0">
                  <a:solidFill>
                    <a:srgbClr val="000000"/>
                  </a:solidFill>
                </a:rPr>
                <a:t>…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3659602" y="4964741"/>
              <a:ext cx="1790757" cy="751754"/>
            </a:xfrm>
            <a:prstGeom prst="roundRect">
              <a:avLst/>
            </a:prstGeom>
            <a:solidFill>
              <a:srgbClr val="EEFFBD"/>
            </a:solidFill>
            <a:ln w="28575"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 defTabSz="71913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00"/>
                  </a:solidFill>
                </a:rPr>
                <a:t>TRAINING </a:t>
              </a:r>
              <a:r>
                <a:rPr lang="en-US" sz="1200" b="1" dirty="0" smtClean="0">
                  <a:solidFill>
                    <a:srgbClr val="000000"/>
                  </a:solidFill>
                </a:rPr>
                <a:t>&amp; </a:t>
              </a:r>
              <a:br>
                <a:rPr lang="en-US" sz="1200" b="1" dirty="0" smtClean="0">
                  <a:solidFill>
                    <a:srgbClr val="000000"/>
                  </a:solidFill>
                </a:rPr>
              </a:br>
              <a:r>
                <a:rPr lang="en-US" sz="1200" b="1" dirty="0" smtClean="0">
                  <a:solidFill>
                    <a:srgbClr val="000000"/>
                  </a:solidFill>
                </a:rPr>
                <a:t>EXERCISES </a:t>
              </a:r>
              <a:endParaRPr lang="en-US" sz="1200" b="1" dirty="0">
                <a:solidFill>
                  <a:srgbClr val="000000"/>
                </a:solidFill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00"/>
                  </a:solidFill>
                </a:rPr>
                <a:t>                </a:t>
              </a:r>
              <a:r>
                <a:rPr lang="en-US" sz="1200" b="1" dirty="0" smtClean="0">
                  <a:solidFill>
                    <a:srgbClr val="000000"/>
                  </a:solidFill>
                </a:rPr>
                <a:t>ACT/ACO</a:t>
              </a:r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1857873" y="4976794"/>
              <a:ext cx="1716758" cy="751754"/>
            </a:xfrm>
            <a:prstGeom prst="roundRect">
              <a:avLst/>
            </a:prstGeom>
            <a:ln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00"/>
                  </a:solidFill>
                </a:rPr>
                <a:t>OPERATIONS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00"/>
                  </a:solidFill>
                </a:rPr>
                <a:t>             ACO</a:t>
              </a:r>
            </a:p>
          </p:txBody>
        </p:sp>
        <p:pic>
          <p:nvPicPr>
            <p:cNvPr id="10" name="Picture 2" descr="G:\Branches\JOINT\Work\04 SO3\4.pics\Shape_big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8813" y="5097463"/>
              <a:ext cx="447675" cy="493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3" descr="G:\Branches\JOINT\Work\04 SO3\4.pics\untitled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6825" y="5087939"/>
              <a:ext cx="308869" cy="284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ounded Rectangle 11"/>
            <p:cNvSpPr/>
            <p:nvPr/>
          </p:nvSpPr>
          <p:spPr bwMode="auto">
            <a:xfrm>
              <a:off x="5541376" y="4967756"/>
              <a:ext cx="1716758" cy="751754"/>
            </a:xfrm>
            <a:prstGeom prst="roundRect">
              <a:avLst/>
            </a:prstGeom>
            <a:ln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           </a:t>
              </a:r>
              <a:r>
                <a:rPr lang="en-US" sz="1200" b="1" dirty="0">
                  <a:solidFill>
                    <a:srgbClr val="000000"/>
                  </a:solidFill>
                </a:rPr>
                <a:t>NATO </a:t>
              </a: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00"/>
                  </a:solidFill>
                </a:rPr>
                <a:t>EVALUATIONS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00"/>
                  </a:solidFill>
                </a:rPr>
                <a:t>          ACO</a:t>
              </a:r>
            </a:p>
          </p:txBody>
        </p:sp>
        <p:pic>
          <p:nvPicPr>
            <p:cNvPr id="13" name="Picture 2" descr="G:\Branches\JOINT\Work\04 SO3\4.pics\Shape_big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72125" y="5073650"/>
              <a:ext cx="447675" cy="493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ctangle 13"/>
            <p:cNvSpPr/>
            <p:nvPr/>
          </p:nvSpPr>
          <p:spPr bwMode="auto">
            <a:xfrm>
              <a:off x="7501058" y="4046156"/>
              <a:ext cx="149592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charset="0"/>
                  <a:cs typeface="Arial" charset="0"/>
                </a:rPr>
                <a:t>Observations</a:t>
              </a:r>
            </a:p>
          </p:txBody>
        </p:sp>
        <p:sp>
          <p:nvSpPr>
            <p:cNvPr id="15" name="Round Diagonal Corner Rectangle 14"/>
            <p:cNvSpPr/>
            <p:nvPr/>
          </p:nvSpPr>
          <p:spPr bwMode="auto">
            <a:xfrm>
              <a:off x="1907872" y="1513250"/>
              <a:ext cx="1620000" cy="612000"/>
            </a:xfrm>
            <a:prstGeom prst="round2Diag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rgbClr val="FFFFFF"/>
                  </a:solidFill>
                </a:rPr>
                <a:t>NATO</a:t>
              </a:r>
              <a:r>
                <a:rPr lang="en-US" sz="2000" dirty="0">
                  <a:solidFill>
                    <a:srgbClr val="FFFFFF"/>
                  </a:solidFill>
                </a:rPr>
                <a:t> </a:t>
              </a:r>
              <a:r>
                <a:rPr lang="en-US" sz="1100" dirty="0">
                  <a:solidFill>
                    <a:srgbClr val="FFFFFF"/>
                  </a:solidFill>
                </a:rPr>
                <a:t>STANDARDISATION PROCESS</a:t>
              </a:r>
            </a:p>
          </p:txBody>
        </p:sp>
        <p:sp>
          <p:nvSpPr>
            <p:cNvPr id="16" name="Rounded Rectangle 15"/>
            <p:cNvSpPr/>
            <p:nvPr/>
          </p:nvSpPr>
          <p:spPr bwMode="auto">
            <a:xfrm rot="5400000">
              <a:off x="-551128" y="1799381"/>
              <a:ext cx="2626254" cy="1187450"/>
            </a:xfrm>
            <a:prstGeom prst="roundRect">
              <a:avLst/>
            </a:prstGeom>
            <a:solidFill>
              <a:srgbClr val="F6F5EE"/>
            </a:solidFill>
            <a:ln w="38100">
              <a:solidFill>
                <a:schemeClr val="tx1">
                  <a:lumMod val="50000"/>
                </a:schemeClr>
              </a:solidFill>
            </a:ln>
            <a:effectLst>
              <a:outerShdw blurRad="50800" dist="50800" algn="ctr" rotWithShape="0">
                <a:srgbClr val="000000">
                  <a:alpha val="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b="0" dirty="0">
                <a:solidFill>
                  <a:srgbClr val="000000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>
              <a:off x="2716212" y="4017445"/>
              <a:ext cx="0" cy="684351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</a:schemeClr>
              </a:solidFill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18" name="Quad Arrow 17"/>
            <p:cNvSpPr/>
            <p:nvPr/>
          </p:nvSpPr>
          <p:spPr bwMode="auto">
            <a:xfrm>
              <a:off x="4276613" y="2125251"/>
              <a:ext cx="2976029" cy="2203061"/>
            </a:xfrm>
            <a:prstGeom prst="quad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3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dirty="0">
                <a:solidFill>
                  <a:srgbClr val="3366CC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flipH="1">
              <a:off x="3563937" y="1845307"/>
              <a:ext cx="3887788" cy="0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</a:schemeClr>
              </a:solidFill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Snip Single Corner Rectangle 19"/>
            <p:cNvSpPr/>
            <p:nvPr/>
          </p:nvSpPr>
          <p:spPr bwMode="auto">
            <a:xfrm>
              <a:off x="387314" y="1249146"/>
              <a:ext cx="815393" cy="332941"/>
            </a:xfrm>
            <a:prstGeom prst="snip1Rect">
              <a:avLst/>
            </a:prstGeom>
            <a:solidFill>
              <a:schemeClr val="bg2">
                <a:lumMod val="50000"/>
              </a:schemeClr>
            </a:solidFill>
            <a:ln w="38100">
              <a:solidFill>
                <a:schemeClr val="tx1">
                  <a:lumMod val="9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rgbClr val="FFFFFF"/>
                  </a:solidFill>
                </a:rPr>
                <a:t>Nations</a:t>
              </a:r>
            </a:p>
          </p:txBody>
        </p:sp>
        <p:sp>
          <p:nvSpPr>
            <p:cNvPr id="21" name="Snip Single Corner Rectangle 20"/>
            <p:cNvSpPr/>
            <p:nvPr/>
          </p:nvSpPr>
          <p:spPr bwMode="auto">
            <a:xfrm>
              <a:off x="412596" y="1670992"/>
              <a:ext cx="752187" cy="332941"/>
            </a:xfrm>
            <a:prstGeom prst="snip1Rect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1">
                  <a:lumMod val="9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dirty="0">
                <a:solidFill>
                  <a:srgbClr val="000000"/>
                </a:solidFill>
              </a:endParaRPr>
            </a:p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LTRP</a:t>
              </a:r>
            </a:p>
            <a:p>
              <a:pPr algn="ctr">
                <a:defRPr/>
              </a:pPr>
              <a:endParaRPr lang="en-US" sz="1200" b="0" dirty="0">
                <a:solidFill>
                  <a:srgbClr val="000000"/>
                </a:solidFill>
              </a:endParaRPr>
            </a:p>
          </p:txBody>
        </p:sp>
        <p:sp>
          <p:nvSpPr>
            <p:cNvPr id="22" name="Snip Single Corner Rectangle 21"/>
            <p:cNvSpPr/>
            <p:nvPr/>
          </p:nvSpPr>
          <p:spPr bwMode="auto">
            <a:xfrm>
              <a:off x="412596" y="2104889"/>
              <a:ext cx="752187" cy="409983"/>
            </a:xfrm>
            <a:prstGeom prst="snip1Rect">
              <a:avLst/>
            </a:prstGeom>
            <a:solidFill>
              <a:schemeClr val="bg2">
                <a:lumMod val="90000"/>
              </a:schemeClr>
            </a:solidFill>
            <a:ln w="38100">
              <a:solidFill>
                <a:schemeClr val="tx1">
                  <a:lumMod val="9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SCs</a:t>
              </a:r>
            </a:p>
          </p:txBody>
        </p:sp>
        <p:sp>
          <p:nvSpPr>
            <p:cNvPr id="23" name="TextBox 42"/>
            <p:cNvSpPr txBox="1">
              <a:spLocks noChangeArrowheads="1"/>
            </p:cNvSpPr>
            <p:nvPr/>
          </p:nvSpPr>
          <p:spPr bwMode="auto">
            <a:xfrm>
              <a:off x="5321472" y="2968364"/>
              <a:ext cx="930063" cy="277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Improving</a:t>
              </a:r>
            </a:p>
          </p:txBody>
        </p:sp>
        <p:sp>
          <p:nvSpPr>
            <p:cNvPr id="24" name="TextBox 47"/>
            <p:cNvSpPr txBox="1">
              <a:spLocks noChangeArrowheads="1"/>
            </p:cNvSpPr>
            <p:nvPr/>
          </p:nvSpPr>
          <p:spPr bwMode="auto">
            <a:xfrm>
              <a:off x="4787900" y="3169465"/>
              <a:ext cx="19304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 dirty="0"/>
                <a:t>INTEROPERABILITY</a:t>
              </a:r>
            </a:p>
          </p:txBody>
        </p:sp>
        <p:sp>
          <p:nvSpPr>
            <p:cNvPr id="25" name="Snip Single Corner Rectangle 24"/>
            <p:cNvSpPr/>
            <p:nvPr/>
          </p:nvSpPr>
          <p:spPr bwMode="auto">
            <a:xfrm>
              <a:off x="412596" y="2599051"/>
              <a:ext cx="752187" cy="409983"/>
            </a:xfrm>
            <a:prstGeom prst="snip1Rect">
              <a:avLst/>
            </a:prstGeom>
            <a:solidFill>
              <a:schemeClr val="bg2">
                <a:lumMod val="90000"/>
              </a:schemeClr>
            </a:solidFill>
            <a:ln w="38100">
              <a:solidFill>
                <a:schemeClr val="tx1">
                  <a:lumMod val="9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dirty="0">
                <a:solidFill>
                  <a:srgbClr val="000000"/>
                </a:solidFill>
              </a:endParaRPr>
            </a:p>
            <a:p>
              <a:pPr algn="ctr">
                <a:defRPr/>
              </a:pPr>
              <a:endParaRPr lang="en-US" sz="1100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r>
                <a:rPr lang="en-US" sz="1100" b="1" dirty="0">
                  <a:solidFill>
                    <a:schemeClr val="tx1"/>
                  </a:solidFill>
                </a:rPr>
                <a:t>NDPP</a:t>
              </a:r>
            </a:p>
            <a:p>
              <a:pPr algn="ctr">
                <a:defRPr/>
              </a:pPr>
              <a:endParaRPr lang="en-US" sz="1100" dirty="0">
                <a:solidFill>
                  <a:srgbClr val="000000"/>
                </a:solidFill>
              </a:endParaRPr>
            </a:p>
            <a:p>
              <a:pPr algn="ctr">
                <a:defRPr/>
              </a:pPr>
              <a:endParaRPr lang="en-US" sz="1200" b="0" dirty="0">
                <a:solidFill>
                  <a:srgbClr val="000000"/>
                </a:solidFill>
              </a:endParaRPr>
            </a:p>
          </p:txBody>
        </p:sp>
        <p:sp>
          <p:nvSpPr>
            <p:cNvPr id="26" name="Snip Single Corner Rectangle 25"/>
            <p:cNvSpPr/>
            <p:nvPr/>
          </p:nvSpPr>
          <p:spPr bwMode="auto">
            <a:xfrm>
              <a:off x="425237" y="3093213"/>
              <a:ext cx="752187" cy="409983"/>
            </a:xfrm>
            <a:prstGeom prst="snip1Rect">
              <a:avLst/>
            </a:prstGeom>
            <a:solidFill>
              <a:schemeClr val="bg2"/>
            </a:solidFill>
            <a:ln w="38100">
              <a:solidFill>
                <a:schemeClr val="tx1">
                  <a:lumMod val="9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dirty="0">
                <a:solidFill>
                  <a:srgbClr val="000000"/>
                </a:solidFill>
              </a:endParaRPr>
            </a:p>
            <a:p>
              <a:pPr algn="ctr">
                <a:defRPr/>
              </a:pPr>
              <a:r>
                <a:rPr lang="en-US" sz="1100" b="1" dirty="0">
                  <a:solidFill>
                    <a:schemeClr val="tx1"/>
                  </a:solidFill>
                </a:rPr>
                <a:t>…..</a:t>
              </a:r>
            </a:p>
            <a:p>
              <a:pPr algn="ctr">
                <a:defRPr/>
              </a:pP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4644008" y="1412214"/>
              <a:ext cx="19864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charset="0"/>
                  <a:cs typeface="Arial" charset="0"/>
                </a:rPr>
                <a:t>Lessons Identified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644709" y="965655"/>
              <a:ext cx="102784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charset="0"/>
                  <a:cs typeface="Arial" charset="0"/>
                </a:rPr>
                <a:t>Analysis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72555" y="4554413"/>
              <a:ext cx="155202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charset="0"/>
                  <a:cs typeface="Arial" charset="0"/>
                </a:rPr>
                <a:t>Requirements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755650" y="3695118"/>
              <a:ext cx="0" cy="827254"/>
            </a:xfrm>
            <a:prstGeom prst="line">
              <a:avLst/>
            </a:prstGeom>
            <a:ln w="5715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/>
            <p:nvPr/>
          </p:nvCxnSpPr>
          <p:spPr bwMode="auto">
            <a:xfrm>
              <a:off x="755650" y="4963786"/>
              <a:ext cx="863600" cy="684351"/>
            </a:xfrm>
            <a:prstGeom prst="bentConnector3">
              <a:avLst>
                <a:gd name="adj1" fmla="val -1429"/>
              </a:avLst>
            </a:prstGeom>
            <a:ln w="57150">
              <a:solidFill>
                <a:schemeClr val="tx1">
                  <a:lumMod val="50000"/>
                </a:schemeClr>
              </a:solidFill>
              <a:headEnd type="none" w="med" len="med"/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32" name="Group 43"/>
            <p:cNvGrpSpPr/>
            <p:nvPr/>
          </p:nvGrpSpPr>
          <p:grpSpPr>
            <a:xfrm>
              <a:off x="1499173" y="2962043"/>
              <a:ext cx="1086337" cy="836905"/>
              <a:chOff x="5328604" y="5679105"/>
              <a:chExt cx="1208275" cy="99024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54" name=" 3"/>
              <p:cNvSpPr/>
              <p:nvPr/>
            </p:nvSpPr>
            <p:spPr>
              <a:xfrm>
                <a:off x="5328604" y="5679105"/>
                <a:ext cx="1208275" cy="990246"/>
              </a:xfrm>
              <a:prstGeom prst="gear6">
                <a:avLst/>
              </a:prstGeom>
              <a:grpFill/>
              <a:ln>
                <a:solidFill>
                  <a:srgbClr val="00660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5" name=" 4"/>
              <p:cNvSpPr/>
              <p:nvPr/>
            </p:nvSpPr>
            <p:spPr>
              <a:xfrm>
                <a:off x="5609594" y="5929910"/>
                <a:ext cx="646295" cy="488636"/>
              </a:xfrm>
              <a:prstGeom prst="rect">
                <a:avLst/>
              </a:prstGeom>
              <a:grpFill/>
              <a:ln>
                <a:solidFill>
                  <a:srgbClr val="0066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/>
                  <a:t>TAs</a:t>
                </a:r>
              </a:p>
            </p:txBody>
          </p:sp>
        </p:grpSp>
        <p:grpSp>
          <p:nvGrpSpPr>
            <p:cNvPr id="33" name="Group 46"/>
            <p:cNvGrpSpPr/>
            <p:nvPr/>
          </p:nvGrpSpPr>
          <p:grpSpPr>
            <a:xfrm>
              <a:off x="2327690" y="2177548"/>
              <a:ext cx="1238531" cy="1093800"/>
              <a:chOff x="4408206" y="4424388"/>
              <a:chExt cx="1377552" cy="1294210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52" name=" 3"/>
              <p:cNvSpPr/>
              <p:nvPr/>
            </p:nvSpPr>
            <p:spPr>
              <a:xfrm>
                <a:off x="4408206" y="4424388"/>
                <a:ext cx="1377552" cy="1294210"/>
              </a:xfrm>
              <a:prstGeom prst="gear9">
                <a:avLst/>
              </a:prstGeom>
              <a:grpFill/>
              <a:ln>
                <a:solidFill>
                  <a:srgbClr val="00660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3" name=" 4"/>
              <p:cNvSpPr/>
              <p:nvPr/>
            </p:nvSpPr>
            <p:spPr>
              <a:xfrm>
                <a:off x="4678925" y="4727551"/>
                <a:ext cx="836114" cy="665250"/>
              </a:xfrm>
              <a:prstGeom prst="rect">
                <a:avLst/>
              </a:prstGeom>
              <a:grpFill/>
              <a:ln>
                <a:solidFill>
                  <a:srgbClr val="0066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0320" tIns="20320" rIns="20320" bIns="20320" spcCol="1270" anchor="ctr"/>
              <a:lstStyle/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800" dirty="0"/>
                  <a:t>NSO</a:t>
                </a:r>
              </a:p>
            </p:txBody>
          </p:sp>
        </p:grpSp>
        <p:grpSp>
          <p:nvGrpSpPr>
            <p:cNvPr id="34" name="Group 49"/>
            <p:cNvGrpSpPr/>
            <p:nvPr/>
          </p:nvGrpSpPr>
          <p:grpSpPr>
            <a:xfrm>
              <a:off x="2449343" y="3200484"/>
              <a:ext cx="1017453" cy="860950"/>
              <a:chOff x="4586663" y="5529114"/>
              <a:chExt cx="1131659" cy="1018697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50" name=" 3"/>
              <p:cNvSpPr/>
              <p:nvPr/>
            </p:nvSpPr>
            <p:spPr>
              <a:xfrm>
                <a:off x="4586663" y="5529114"/>
                <a:ext cx="1131659" cy="1018697"/>
              </a:xfrm>
              <a:prstGeom prst="gear6">
                <a:avLst/>
              </a:prstGeom>
              <a:grpFill/>
              <a:ln>
                <a:solidFill>
                  <a:srgbClr val="00660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1" name=" 4"/>
              <p:cNvSpPr/>
              <p:nvPr/>
            </p:nvSpPr>
            <p:spPr>
              <a:xfrm>
                <a:off x="4849835" y="5764015"/>
                <a:ext cx="605315" cy="457653"/>
              </a:xfrm>
              <a:prstGeom prst="rect">
                <a:avLst/>
              </a:prstGeom>
              <a:grpFill/>
              <a:ln>
                <a:solidFill>
                  <a:srgbClr val="0066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0320" tIns="20320" rIns="20320" bIns="20320" spcCol="1270" anchor="ctr"/>
              <a:lstStyle/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DTAs</a:t>
                </a:r>
              </a:p>
            </p:txBody>
          </p:sp>
        </p:grpSp>
        <p:grpSp>
          <p:nvGrpSpPr>
            <p:cNvPr id="35" name="Group 52"/>
            <p:cNvGrpSpPr/>
            <p:nvPr/>
          </p:nvGrpSpPr>
          <p:grpSpPr>
            <a:xfrm>
              <a:off x="3203848" y="3746770"/>
              <a:ext cx="820490" cy="718246"/>
              <a:chOff x="5475540" y="5228070"/>
              <a:chExt cx="912587" cy="84984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8" name=" 3"/>
              <p:cNvSpPr/>
              <p:nvPr/>
            </p:nvSpPr>
            <p:spPr>
              <a:xfrm rot="20700000">
                <a:off x="5475540" y="5228070"/>
                <a:ext cx="912587" cy="849846"/>
              </a:xfrm>
              <a:prstGeom prst="gear6">
                <a:avLst/>
              </a:prstGeom>
              <a:grpFill/>
              <a:ln>
                <a:solidFill>
                  <a:srgbClr val="00660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9" name=" 4"/>
              <p:cNvSpPr/>
              <p:nvPr/>
            </p:nvSpPr>
            <p:spPr>
              <a:xfrm>
                <a:off x="5679419" y="5410745"/>
                <a:ext cx="504830" cy="484496"/>
              </a:xfrm>
              <a:prstGeom prst="rect">
                <a:avLst/>
              </a:prstGeom>
              <a:grpFill/>
              <a:ln>
                <a:solidFill>
                  <a:srgbClr val="0066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0320" tIns="20320" rIns="20320" bIns="20320" spcCol="1270" anchor="ctr"/>
              <a:lstStyle/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WGs</a:t>
                </a:r>
              </a:p>
            </p:txBody>
          </p:sp>
        </p:grpSp>
        <p:cxnSp>
          <p:nvCxnSpPr>
            <p:cNvPr id="36" name="Straight Connector 58"/>
            <p:cNvCxnSpPr>
              <a:cxnSpLocks noChangeShapeType="1"/>
            </p:cNvCxnSpPr>
            <p:nvPr/>
          </p:nvCxnSpPr>
          <p:spPr bwMode="auto">
            <a:xfrm>
              <a:off x="8101013" y="4652963"/>
              <a:ext cx="914400" cy="914400"/>
            </a:xfrm>
            <a:prstGeom prst="line">
              <a:avLst/>
            </a:prstGeom>
            <a:noFill/>
            <a:ln w="12700" algn="ctr">
              <a:noFill/>
              <a:round/>
              <a:headEnd/>
              <a:tailEnd/>
            </a:ln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H="1" flipV="1">
              <a:off x="1403350" y="1340381"/>
              <a:ext cx="3097212" cy="1588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</a:schemeClr>
              </a:solidFill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7353186" y="1333842"/>
              <a:ext cx="1513800" cy="525722"/>
            </a:xfrm>
            <a:prstGeom prst="ellipse">
              <a:avLst/>
            </a:prstGeom>
            <a:sp3d z="-152400" prstMaterial="matte"/>
          </p:spPr>
          <p:style>
            <a:lnRef idx="0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50000"/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50000"/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Freeform 41"/>
            <p:cNvSpPr/>
            <p:nvPr/>
          </p:nvSpPr>
          <p:spPr>
            <a:xfrm>
              <a:off x="7408863" y="2771007"/>
              <a:ext cx="1408113" cy="352496"/>
            </a:xfrm>
            <a:custGeom>
              <a:avLst/>
              <a:gdLst>
                <a:gd name="connsiteX0" fmla="*/ 0 w 1408186"/>
                <a:gd name="connsiteY0" fmla="*/ 0 h 352046"/>
                <a:gd name="connsiteX1" fmla="*/ 1408186 w 1408186"/>
                <a:gd name="connsiteY1" fmla="*/ 0 h 352046"/>
                <a:gd name="connsiteX2" fmla="*/ 1408186 w 1408186"/>
                <a:gd name="connsiteY2" fmla="*/ 352046 h 352046"/>
                <a:gd name="connsiteX3" fmla="*/ 0 w 1408186"/>
                <a:gd name="connsiteY3" fmla="*/ 352046 h 352046"/>
                <a:gd name="connsiteX4" fmla="*/ 0 w 1408186"/>
                <a:gd name="connsiteY4" fmla="*/ 0 h 352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8186" h="352046">
                  <a:moveTo>
                    <a:pt x="0" y="0"/>
                  </a:moveTo>
                  <a:lnTo>
                    <a:pt x="1408186" y="0"/>
                  </a:lnTo>
                  <a:lnTo>
                    <a:pt x="1408186" y="352046"/>
                  </a:lnTo>
                  <a:lnTo>
                    <a:pt x="0" y="35204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99568" tIns="99568" rIns="99568" bIns="99568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43" name="Freeform 42"/>
            <p:cNvSpPr/>
            <p:nvPr/>
          </p:nvSpPr>
          <p:spPr>
            <a:xfrm>
              <a:off x="7903552" y="1900168"/>
              <a:ext cx="528069" cy="528069"/>
            </a:xfrm>
            <a:custGeom>
              <a:avLst/>
              <a:gdLst>
                <a:gd name="connsiteX0" fmla="*/ 0 w 528069"/>
                <a:gd name="connsiteY0" fmla="*/ 264035 h 528069"/>
                <a:gd name="connsiteX1" fmla="*/ 77334 w 528069"/>
                <a:gd name="connsiteY1" fmla="*/ 77334 h 528069"/>
                <a:gd name="connsiteX2" fmla="*/ 264035 w 528069"/>
                <a:gd name="connsiteY2" fmla="*/ 0 h 528069"/>
                <a:gd name="connsiteX3" fmla="*/ 450736 w 528069"/>
                <a:gd name="connsiteY3" fmla="*/ 77334 h 528069"/>
                <a:gd name="connsiteX4" fmla="*/ 528070 w 528069"/>
                <a:gd name="connsiteY4" fmla="*/ 264035 h 528069"/>
                <a:gd name="connsiteX5" fmla="*/ 450736 w 528069"/>
                <a:gd name="connsiteY5" fmla="*/ 450736 h 528069"/>
                <a:gd name="connsiteX6" fmla="*/ 264035 w 528069"/>
                <a:gd name="connsiteY6" fmla="*/ 528070 h 528069"/>
                <a:gd name="connsiteX7" fmla="*/ 77334 w 528069"/>
                <a:gd name="connsiteY7" fmla="*/ 450736 h 528069"/>
                <a:gd name="connsiteX8" fmla="*/ 0 w 528069"/>
                <a:gd name="connsiteY8" fmla="*/ 264035 h 528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8069" h="528069">
                  <a:moveTo>
                    <a:pt x="0" y="264035"/>
                  </a:moveTo>
                  <a:cubicBezTo>
                    <a:pt x="0" y="194009"/>
                    <a:pt x="27818" y="126850"/>
                    <a:pt x="77334" y="77334"/>
                  </a:cubicBezTo>
                  <a:cubicBezTo>
                    <a:pt x="126850" y="27818"/>
                    <a:pt x="194009" y="0"/>
                    <a:pt x="264035" y="0"/>
                  </a:cubicBezTo>
                  <a:cubicBezTo>
                    <a:pt x="334061" y="0"/>
                    <a:pt x="401220" y="27818"/>
                    <a:pt x="450736" y="77334"/>
                  </a:cubicBezTo>
                  <a:cubicBezTo>
                    <a:pt x="500252" y="126850"/>
                    <a:pt x="528070" y="194009"/>
                    <a:pt x="528070" y="264035"/>
                  </a:cubicBezTo>
                  <a:cubicBezTo>
                    <a:pt x="528070" y="334061"/>
                    <a:pt x="500252" y="401220"/>
                    <a:pt x="450736" y="450736"/>
                  </a:cubicBezTo>
                  <a:cubicBezTo>
                    <a:pt x="401220" y="500252"/>
                    <a:pt x="334061" y="528070"/>
                    <a:pt x="264035" y="528070"/>
                  </a:cubicBezTo>
                  <a:cubicBezTo>
                    <a:pt x="194009" y="528070"/>
                    <a:pt x="126850" y="500252"/>
                    <a:pt x="77334" y="450736"/>
                  </a:cubicBezTo>
                  <a:cubicBezTo>
                    <a:pt x="27818" y="401220"/>
                    <a:pt x="0" y="334061"/>
                    <a:pt x="0" y="264035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92574" tIns="92574" rIns="92574" bIns="92574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NSO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7525689" y="1503998"/>
              <a:ext cx="528069" cy="528069"/>
            </a:xfrm>
            <a:custGeom>
              <a:avLst/>
              <a:gdLst>
                <a:gd name="connsiteX0" fmla="*/ 0 w 528069"/>
                <a:gd name="connsiteY0" fmla="*/ 264035 h 528069"/>
                <a:gd name="connsiteX1" fmla="*/ 77334 w 528069"/>
                <a:gd name="connsiteY1" fmla="*/ 77334 h 528069"/>
                <a:gd name="connsiteX2" fmla="*/ 264035 w 528069"/>
                <a:gd name="connsiteY2" fmla="*/ 0 h 528069"/>
                <a:gd name="connsiteX3" fmla="*/ 450736 w 528069"/>
                <a:gd name="connsiteY3" fmla="*/ 77334 h 528069"/>
                <a:gd name="connsiteX4" fmla="*/ 528070 w 528069"/>
                <a:gd name="connsiteY4" fmla="*/ 264035 h 528069"/>
                <a:gd name="connsiteX5" fmla="*/ 450736 w 528069"/>
                <a:gd name="connsiteY5" fmla="*/ 450736 h 528069"/>
                <a:gd name="connsiteX6" fmla="*/ 264035 w 528069"/>
                <a:gd name="connsiteY6" fmla="*/ 528070 h 528069"/>
                <a:gd name="connsiteX7" fmla="*/ 77334 w 528069"/>
                <a:gd name="connsiteY7" fmla="*/ 450736 h 528069"/>
                <a:gd name="connsiteX8" fmla="*/ 0 w 528069"/>
                <a:gd name="connsiteY8" fmla="*/ 264035 h 528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8069" h="528069">
                  <a:moveTo>
                    <a:pt x="0" y="264035"/>
                  </a:moveTo>
                  <a:cubicBezTo>
                    <a:pt x="0" y="194009"/>
                    <a:pt x="27818" y="126850"/>
                    <a:pt x="77334" y="77334"/>
                  </a:cubicBezTo>
                  <a:cubicBezTo>
                    <a:pt x="126850" y="27818"/>
                    <a:pt x="194009" y="0"/>
                    <a:pt x="264035" y="0"/>
                  </a:cubicBezTo>
                  <a:cubicBezTo>
                    <a:pt x="334061" y="0"/>
                    <a:pt x="401220" y="27818"/>
                    <a:pt x="450736" y="77334"/>
                  </a:cubicBezTo>
                  <a:cubicBezTo>
                    <a:pt x="500252" y="126850"/>
                    <a:pt x="528070" y="194009"/>
                    <a:pt x="528070" y="264035"/>
                  </a:cubicBezTo>
                  <a:cubicBezTo>
                    <a:pt x="528070" y="334061"/>
                    <a:pt x="500252" y="401220"/>
                    <a:pt x="450736" y="450736"/>
                  </a:cubicBezTo>
                  <a:cubicBezTo>
                    <a:pt x="401220" y="500252"/>
                    <a:pt x="334061" y="528070"/>
                    <a:pt x="264035" y="528070"/>
                  </a:cubicBezTo>
                  <a:cubicBezTo>
                    <a:pt x="194009" y="528070"/>
                    <a:pt x="126850" y="500252"/>
                    <a:pt x="77334" y="450736"/>
                  </a:cubicBezTo>
                  <a:cubicBezTo>
                    <a:pt x="27818" y="401220"/>
                    <a:pt x="0" y="334061"/>
                    <a:pt x="0" y="264035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4722355"/>
                <a:satOff val="0"/>
                <a:lumOff val="-19019"/>
                <a:alphaOff val="0"/>
              </a:schemeClr>
            </a:fillRef>
            <a:effectRef idx="2">
              <a:schemeClr val="accent5">
                <a:hueOff val="4722355"/>
                <a:satOff val="0"/>
                <a:lumOff val="-19019"/>
                <a:alphaOff val="0"/>
              </a:schemeClr>
            </a:effectRef>
            <a:fontRef idx="minor">
              <a:schemeClr val="lt1"/>
            </a:fontRef>
          </p:style>
          <p:txBody>
            <a:bodyPr lIns="92574" tIns="92574" rIns="92574" bIns="92574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 dirty="0">
                  <a:solidFill>
                    <a:schemeClr val="bg2"/>
                  </a:solidFill>
                </a:rPr>
                <a:t>ACO</a:t>
              </a:r>
            </a:p>
          </p:txBody>
        </p:sp>
        <p:sp>
          <p:nvSpPr>
            <p:cNvPr id="45" name="Freeform 44"/>
            <p:cNvSpPr/>
            <p:nvPr/>
          </p:nvSpPr>
          <p:spPr>
            <a:xfrm>
              <a:off x="8065493" y="1376323"/>
              <a:ext cx="528069" cy="528069"/>
            </a:xfrm>
            <a:custGeom>
              <a:avLst/>
              <a:gdLst>
                <a:gd name="connsiteX0" fmla="*/ 0 w 528069"/>
                <a:gd name="connsiteY0" fmla="*/ 264035 h 528069"/>
                <a:gd name="connsiteX1" fmla="*/ 77334 w 528069"/>
                <a:gd name="connsiteY1" fmla="*/ 77334 h 528069"/>
                <a:gd name="connsiteX2" fmla="*/ 264035 w 528069"/>
                <a:gd name="connsiteY2" fmla="*/ 0 h 528069"/>
                <a:gd name="connsiteX3" fmla="*/ 450736 w 528069"/>
                <a:gd name="connsiteY3" fmla="*/ 77334 h 528069"/>
                <a:gd name="connsiteX4" fmla="*/ 528070 w 528069"/>
                <a:gd name="connsiteY4" fmla="*/ 264035 h 528069"/>
                <a:gd name="connsiteX5" fmla="*/ 450736 w 528069"/>
                <a:gd name="connsiteY5" fmla="*/ 450736 h 528069"/>
                <a:gd name="connsiteX6" fmla="*/ 264035 w 528069"/>
                <a:gd name="connsiteY6" fmla="*/ 528070 h 528069"/>
                <a:gd name="connsiteX7" fmla="*/ 77334 w 528069"/>
                <a:gd name="connsiteY7" fmla="*/ 450736 h 528069"/>
                <a:gd name="connsiteX8" fmla="*/ 0 w 528069"/>
                <a:gd name="connsiteY8" fmla="*/ 264035 h 528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8069" h="528069">
                  <a:moveTo>
                    <a:pt x="0" y="264035"/>
                  </a:moveTo>
                  <a:cubicBezTo>
                    <a:pt x="0" y="194009"/>
                    <a:pt x="27818" y="126850"/>
                    <a:pt x="77334" y="77334"/>
                  </a:cubicBezTo>
                  <a:cubicBezTo>
                    <a:pt x="126850" y="27818"/>
                    <a:pt x="194009" y="0"/>
                    <a:pt x="264035" y="0"/>
                  </a:cubicBezTo>
                  <a:cubicBezTo>
                    <a:pt x="334061" y="0"/>
                    <a:pt x="401220" y="27818"/>
                    <a:pt x="450736" y="77334"/>
                  </a:cubicBezTo>
                  <a:cubicBezTo>
                    <a:pt x="500252" y="126850"/>
                    <a:pt x="528070" y="194009"/>
                    <a:pt x="528070" y="264035"/>
                  </a:cubicBezTo>
                  <a:cubicBezTo>
                    <a:pt x="528070" y="334061"/>
                    <a:pt x="500252" y="401220"/>
                    <a:pt x="450736" y="450736"/>
                  </a:cubicBezTo>
                  <a:cubicBezTo>
                    <a:pt x="401220" y="500252"/>
                    <a:pt x="334061" y="528070"/>
                    <a:pt x="264035" y="528070"/>
                  </a:cubicBezTo>
                  <a:cubicBezTo>
                    <a:pt x="194009" y="528070"/>
                    <a:pt x="126850" y="500252"/>
                    <a:pt x="77334" y="450736"/>
                  </a:cubicBezTo>
                  <a:cubicBezTo>
                    <a:pt x="27818" y="401220"/>
                    <a:pt x="0" y="334061"/>
                    <a:pt x="0" y="264035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9444710"/>
                <a:satOff val="0"/>
                <a:lumOff val="-38039"/>
                <a:alphaOff val="0"/>
              </a:schemeClr>
            </a:fillRef>
            <a:effectRef idx="2">
              <a:schemeClr val="accent5">
                <a:hueOff val="9444710"/>
                <a:satOff val="0"/>
                <a:lumOff val="-38039"/>
                <a:alphaOff val="0"/>
              </a:schemeClr>
            </a:effectRef>
            <a:fontRef idx="minor">
              <a:schemeClr val="lt1"/>
            </a:fontRef>
          </p:style>
          <p:txBody>
            <a:bodyPr lIns="92574" tIns="92574" rIns="92574" bIns="92574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 dirty="0">
                  <a:solidFill>
                    <a:schemeClr val="bg2"/>
                  </a:solidFill>
                </a:rPr>
                <a:t>ACT</a:t>
              </a:r>
            </a:p>
          </p:txBody>
        </p:sp>
        <p:sp>
          <p:nvSpPr>
            <p:cNvPr id="46" name="Shape 45"/>
            <p:cNvSpPr/>
            <p:nvPr/>
          </p:nvSpPr>
          <p:spPr>
            <a:xfrm>
              <a:off x="7290991" y="1273818"/>
              <a:ext cx="1642884" cy="1314307"/>
            </a:xfrm>
            <a:prstGeom prst="funnel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35400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cxnSp>
          <p:nvCxnSpPr>
            <p:cNvPr id="47" name="Straight Connector 46"/>
            <p:cNvCxnSpPr/>
            <p:nvPr/>
          </p:nvCxnSpPr>
          <p:spPr bwMode="auto">
            <a:xfrm>
              <a:off x="4500562" y="1341969"/>
              <a:ext cx="0" cy="503338"/>
            </a:xfrm>
            <a:prstGeom prst="line">
              <a:avLst/>
            </a:prstGeom>
            <a:ln w="5715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z="1000" smtClean="0"/>
              <a:pPr/>
              <a:t>7</a:t>
            </a:fld>
            <a:endParaRPr lang="en-US" sz="1000" dirty="0"/>
          </a:p>
        </p:txBody>
      </p:sp>
      <p:pic>
        <p:nvPicPr>
          <p:cNvPr id="57" name="Picture 2" descr="G:\Branches\JOINT\Work\04 SO3\4.pics\Shape_b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5098654"/>
            <a:ext cx="286596" cy="30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8" name="Straight Arrow Connector 57"/>
          <p:cNvCxnSpPr/>
          <p:nvPr/>
        </p:nvCxnSpPr>
        <p:spPr bwMode="auto">
          <a:xfrm flipH="1" flipV="1">
            <a:off x="8100392" y="2708920"/>
            <a:ext cx="15788" cy="1097858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 rot="5400000" flipH="1" flipV="1">
            <a:off x="7408003" y="4665308"/>
            <a:ext cx="944760" cy="522114"/>
          </a:xfrm>
          <a:prstGeom prst="bentConnector3">
            <a:avLst>
              <a:gd name="adj1" fmla="val 694"/>
            </a:avLst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6226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99592" y="1988840"/>
            <a:ext cx="7704856" cy="799200"/>
            <a:chOff x="251520" y="2276871"/>
            <a:chExt cx="8568952" cy="7992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4" name="TextBox 3"/>
            <p:cNvSpPr txBox="1"/>
            <p:nvPr/>
          </p:nvSpPr>
          <p:spPr>
            <a:xfrm>
              <a:off x="864096" y="2276871"/>
              <a:ext cx="7956376" cy="799200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Holistic Approach to Standardization	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1520" y="2276871"/>
              <a:ext cx="495672" cy="799200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1.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99592" y="3212976"/>
            <a:ext cx="7704856" cy="799200"/>
            <a:chOff x="251520" y="2192233"/>
            <a:chExt cx="8568952" cy="800219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7" name="TextBox 6"/>
            <p:cNvSpPr txBox="1"/>
            <p:nvPr/>
          </p:nvSpPr>
          <p:spPr>
            <a:xfrm>
              <a:off x="864096" y="2192233"/>
              <a:ext cx="7956376" cy="80021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300" dirty="0">
                  <a:solidFill>
                    <a:schemeClr val="bg1"/>
                  </a:solidFill>
                </a:rPr>
                <a:t>Validation of Standards Relevance and </a:t>
              </a:r>
              <a:endParaRPr lang="en-US" sz="2300" dirty="0" smtClean="0">
                <a:solidFill>
                  <a:schemeClr val="bg1"/>
                </a:solidFill>
              </a:endParaRPr>
            </a:p>
            <a:p>
              <a:pPr eaLnBrk="0" hangingPunct="0">
                <a:spcBef>
                  <a:spcPts val="0"/>
                </a:spcBef>
                <a:defRPr/>
              </a:pPr>
              <a:r>
                <a:rPr lang="en-US" sz="2300" dirty="0" smtClean="0">
                  <a:solidFill>
                    <a:schemeClr val="bg1"/>
                  </a:solidFill>
                </a:rPr>
                <a:t>Level </a:t>
              </a:r>
              <a:r>
                <a:rPr lang="en-US" sz="2300" dirty="0">
                  <a:solidFill>
                    <a:schemeClr val="bg1"/>
                  </a:solidFill>
                </a:rPr>
                <a:t>of Implementation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1520" y="2192233"/>
              <a:ext cx="495672" cy="80021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2.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1907704" y="15205"/>
            <a:ext cx="7236296" cy="96552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99592" y="4421217"/>
            <a:ext cx="7704856" cy="830997"/>
            <a:chOff x="251520" y="2267690"/>
            <a:chExt cx="8568952" cy="480033"/>
          </a:xfrm>
          <a:solidFill>
            <a:schemeClr val="accent1">
              <a:lumMod val="50000"/>
            </a:schemeClr>
          </a:solidFill>
        </p:grpSpPr>
        <p:sp>
          <p:nvSpPr>
            <p:cNvPr id="17" name="TextBox 16"/>
            <p:cNvSpPr txBox="1"/>
            <p:nvPr/>
          </p:nvSpPr>
          <p:spPr>
            <a:xfrm>
              <a:off x="864096" y="2267690"/>
              <a:ext cx="7956376" cy="480033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Standards’ Assessment and Validation in Exercises</a:t>
              </a:r>
            </a:p>
            <a:p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(SAVE)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1520" y="2276872"/>
              <a:ext cx="495672" cy="46166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3.</a:t>
              </a:r>
              <a:endParaRPr lang="en-US" sz="24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6081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sz="2800" dirty="0"/>
              <a:t>NATO </a:t>
            </a:r>
            <a:r>
              <a:rPr lang="en-US" sz="2800" dirty="0" smtClean="0"/>
              <a:t>Standards’ </a:t>
            </a:r>
            <a:r>
              <a:rPr lang="en-US" sz="2800" dirty="0"/>
              <a:t>Assessment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and Validation in </a:t>
            </a:r>
            <a:r>
              <a:rPr lang="en-US" sz="2800" dirty="0"/>
              <a:t>Exercises (SAVE)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0" hangingPunct="0">
              <a:lnSpc>
                <a:spcPct val="114000"/>
              </a:lnSpc>
              <a:buNone/>
            </a:pPr>
            <a:r>
              <a:rPr lang="en-GB" altLang="en-US" dirty="0" smtClean="0"/>
              <a:t>Background:</a:t>
            </a:r>
          </a:p>
          <a:p>
            <a:pPr marL="514350" indent="-514350" eaLnBrk="0" hangingPunct="0">
              <a:lnSpc>
                <a:spcPct val="114000"/>
              </a:lnSpc>
              <a:spcBef>
                <a:spcPts val="1200"/>
              </a:spcBef>
            </a:pPr>
            <a:r>
              <a:rPr lang="en-GB" altLang="en-US" sz="2400" dirty="0" smtClean="0"/>
              <a:t>NATO </a:t>
            </a:r>
            <a:r>
              <a:rPr lang="en-GB" altLang="en-US" sz="2400" dirty="0"/>
              <a:t>needs standards to be current, relevant and valid</a:t>
            </a:r>
          </a:p>
          <a:p>
            <a:pPr marL="514350" indent="-514350" eaLnBrk="0" hangingPunct="0">
              <a:lnSpc>
                <a:spcPct val="114000"/>
              </a:lnSpc>
              <a:spcBef>
                <a:spcPts val="1200"/>
              </a:spcBef>
            </a:pPr>
            <a:r>
              <a:rPr lang="en-GB" altLang="en-US" sz="2400" dirty="0" smtClean="0"/>
              <a:t>Exercises </a:t>
            </a:r>
            <a:r>
              <a:rPr lang="en-GB" altLang="en-US" sz="2400" dirty="0"/>
              <a:t>and evaluations (e.g. NRF preparation events) opportunity for objective feedback on standards as key for interoperability</a:t>
            </a:r>
          </a:p>
          <a:p>
            <a:pPr marL="514350" indent="-514350" eaLnBrk="0" hangingPunct="0">
              <a:lnSpc>
                <a:spcPct val="114000"/>
              </a:lnSpc>
              <a:spcBef>
                <a:spcPts val="1200"/>
              </a:spcBef>
            </a:pPr>
            <a:r>
              <a:rPr lang="en-GB" altLang="en-US" sz="2400" dirty="0" smtClean="0"/>
              <a:t>SAVE </a:t>
            </a:r>
            <a:r>
              <a:rPr lang="en-GB" altLang="en-US" sz="2400" dirty="0"/>
              <a:t>requires primarily </a:t>
            </a:r>
            <a:r>
              <a:rPr lang="en-GB" altLang="en-US" sz="2400" dirty="0" smtClean="0"/>
              <a:t>national </a:t>
            </a:r>
            <a:r>
              <a:rPr lang="en-GB" altLang="en-US" sz="2400" dirty="0"/>
              <a:t>experts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6061-A72F-467D-8B00-670F455A61A8}" type="slidenum">
              <a:rPr lang="en-US" sz="1000" smtClean="0"/>
              <a:pPr/>
              <a:t>9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89509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17DB86E-0073-4CA5-AA42-10AF7E1836AE}" vid="{ECD3D869-E1C5-47D7-B0F7-AAA0CC7063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170515_NSO Template</Template>
  <TotalTime>223</TotalTime>
  <Words>434</Words>
  <Application>Microsoft Office PowerPoint</Application>
  <PresentationFormat>On-screen Show (4:3)</PresentationFormat>
  <Paragraphs>152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Wingdings</vt:lpstr>
      <vt:lpstr>1_Office Theme</vt:lpstr>
      <vt:lpstr>PowerPoint Presentation</vt:lpstr>
      <vt:lpstr>PowerPoint Presentation</vt:lpstr>
      <vt:lpstr>PowerPoint Presentation</vt:lpstr>
      <vt:lpstr>Principle for NATO Standardization: Holistic / Systemic Approach</vt:lpstr>
      <vt:lpstr>PowerPoint Presentation</vt:lpstr>
      <vt:lpstr>Validation of Standards’ Relevance  and Implementation</vt:lpstr>
      <vt:lpstr>STANAGs’  Validation Feedback Loop</vt:lpstr>
      <vt:lpstr>PowerPoint Presentation</vt:lpstr>
      <vt:lpstr>NATO Standards’ Assessment  and Validation in Exercises (SAVE)</vt:lpstr>
      <vt:lpstr>SAVE Framework Steps (1)</vt:lpstr>
      <vt:lpstr>SAVE Framework Steps (2)</vt:lpstr>
      <vt:lpstr>Long Term Exercise Planning</vt:lpstr>
      <vt:lpstr>NATO Exercises Process - Main Events -</vt:lpstr>
      <vt:lpstr>PowerPoint Presentation</vt:lpstr>
      <vt:lpstr>PowerPoint Presentation</vt:lpstr>
    </vt:vector>
  </TitlesOfParts>
  <Company>NATO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Kueck Christoph</dc:creator>
  <cp:lastModifiedBy>Schmaglowski Dieter</cp:lastModifiedBy>
  <cp:revision>22</cp:revision>
  <cp:lastPrinted>2017-01-18T14:48:18Z</cp:lastPrinted>
  <dcterms:created xsi:type="dcterms:W3CDTF">2017-05-19T08:18:58Z</dcterms:created>
  <dcterms:modified xsi:type="dcterms:W3CDTF">2019-08-09T09:29:23Z</dcterms:modified>
</cp:coreProperties>
</file>