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0"/>
  </p:notesMasterIdLst>
  <p:handoutMasterIdLst>
    <p:handoutMasterId r:id="rId41"/>
  </p:handoutMasterIdLst>
  <p:sldIdLst>
    <p:sldId id="560" r:id="rId2"/>
    <p:sldId id="627" r:id="rId3"/>
    <p:sldId id="643" r:id="rId4"/>
    <p:sldId id="646" r:id="rId5"/>
    <p:sldId id="647" r:id="rId6"/>
    <p:sldId id="580" r:id="rId7"/>
    <p:sldId id="582" r:id="rId8"/>
    <p:sldId id="611" r:id="rId9"/>
    <p:sldId id="671" r:id="rId10"/>
    <p:sldId id="672" r:id="rId11"/>
    <p:sldId id="673" r:id="rId12"/>
    <p:sldId id="674" r:id="rId13"/>
    <p:sldId id="644" r:id="rId14"/>
    <p:sldId id="584" r:id="rId15"/>
    <p:sldId id="586" r:id="rId16"/>
    <p:sldId id="589" r:id="rId17"/>
    <p:sldId id="588" r:id="rId18"/>
    <p:sldId id="657" r:id="rId19"/>
    <p:sldId id="682" r:id="rId20"/>
    <p:sldId id="683" r:id="rId21"/>
    <p:sldId id="675" r:id="rId22"/>
    <p:sldId id="658" r:id="rId23"/>
    <p:sldId id="595" r:id="rId24"/>
    <p:sldId id="662" r:id="rId25"/>
    <p:sldId id="659" r:id="rId26"/>
    <p:sldId id="598" r:id="rId27"/>
    <p:sldId id="660" r:id="rId28"/>
    <p:sldId id="663" r:id="rId29"/>
    <p:sldId id="645" r:id="rId30"/>
    <p:sldId id="652" r:id="rId31"/>
    <p:sldId id="654" r:id="rId32"/>
    <p:sldId id="655" r:id="rId33"/>
    <p:sldId id="642" r:id="rId34"/>
    <p:sldId id="680" r:id="rId35"/>
    <p:sldId id="681" r:id="rId36"/>
    <p:sldId id="650" r:id="rId37"/>
    <p:sldId id="651" r:id="rId38"/>
    <p:sldId id="607" r:id="rId39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470"/>
    <a:srgbClr val="00FF00"/>
    <a:srgbClr val="66CCFF"/>
    <a:srgbClr val="002060"/>
    <a:srgbClr val="9999FF"/>
    <a:srgbClr val="008080"/>
    <a:srgbClr val="FFFF99"/>
    <a:srgbClr val="CCFFFF"/>
    <a:srgbClr val="EAEDF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485" autoAdjust="0"/>
  </p:normalViewPr>
  <p:slideViewPr>
    <p:cSldViewPr>
      <p:cViewPr varScale="1">
        <p:scale>
          <a:sx n="84" d="100"/>
          <a:sy n="84" d="100"/>
        </p:scale>
        <p:origin x="1454" y="77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0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61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808" y="0"/>
            <a:ext cx="304261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10"/>
            <a:ext cx="304261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808" y="8841710"/>
            <a:ext cx="304261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D4B437-A2B5-4E45-B374-BEEFD3602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0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61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808" y="0"/>
            <a:ext cx="304261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143" y="4422346"/>
            <a:ext cx="5618815" cy="418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10"/>
            <a:ext cx="304261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808" y="8841710"/>
            <a:ext cx="3042619" cy="4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7BC759-7E54-41E5-A7AD-94B7ABD9B8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05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217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6162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61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5543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358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93738"/>
            <a:ext cx="4554537" cy="3414712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1705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0628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543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4854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033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345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67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5308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4517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1880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9080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7814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066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138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r>
              <a:rPr lang="en-US" sz="1400" dirty="0" smtClean="0">
                <a:latin typeface="+mj-lt"/>
              </a:rPr>
              <a:t>The returns</a:t>
            </a:r>
            <a:r>
              <a:rPr lang="en-US" sz="1400" baseline="0" dirty="0" smtClean="0">
                <a:latin typeface="+mj-lt"/>
              </a:rPr>
              <a:t> for your search are </a:t>
            </a:r>
            <a:r>
              <a:rPr lang="en-US" sz="1400" baseline="0" dirty="0" err="1" smtClean="0">
                <a:latin typeface="+mj-lt"/>
              </a:rPr>
              <a:t>colour</a:t>
            </a:r>
            <a:r>
              <a:rPr lang="en-US" sz="1400" baseline="0" dirty="0" smtClean="0">
                <a:latin typeface="+mj-lt"/>
              </a:rPr>
              <a:t>-coded.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872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58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33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419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0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731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2143" y="4422346"/>
            <a:ext cx="5618815" cy="4188648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57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2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83" y="2379"/>
            <a:ext cx="9144000" cy="1195200"/>
          </a:xfrm>
          <a:prstGeom prst="rect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1560" y="15205"/>
            <a:ext cx="7886700" cy="11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407" y="-1"/>
            <a:ext cx="9145407" cy="3552498"/>
            <a:chOff x="-1407" y="-1"/>
            <a:chExt cx="9145407" cy="3552498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323473"/>
              <a:ext cx="9144000" cy="2229024"/>
              <a:chOff x="0" y="1323473"/>
              <a:chExt cx="9144000" cy="222902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1323473"/>
                <a:ext cx="9144000" cy="2225842"/>
                <a:chOff x="0" y="2141621"/>
                <a:chExt cx="9144000" cy="2225842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0" y="2141621"/>
                  <a:ext cx="9144000" cy="222584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25623" y="2177714"/>
                  <a:ext cx="2999740" cy="2153654"/>
                </a:xfrm>
                <a:prstGeom prst="rect">
                  <a:avLst/>
                </a:prstGeom>
                <a:solidFill>
                  <a:srgbClr val="EAEDF6"/>
                </a:solidFill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1" y="2213809"/>
                  <a:ext cx="5787188" cy="214162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2800" b="1" kern="1700" spc="100" dirty="0" smtClean="0">
                      <a:solidFill>
                        <a:srgbClr val="27568B"/>
                      </a:solidFill>
                    </a:rPr>
                    <a:t>NATO  STANDARDIZATION  OFFICE                                                                </a:t>
                  </a:r>
                  <a:endParaRPr lang="en-US" sz="2800" b="1" kern="1700" spc="100" dirty="0">
                    <a:solidFill>
                      <a:srgbClr val="27568B"/>
                    </a:solidFill>
                  </a:endParaRPr>
                </a:p>
              </p:txBody>
            </p:sp>
          </p:grpSp>
          <p:pic>
            <p:nvPicPr>
              <p:cNvPr id="12" name="Picture 11" descr="new NSO Logo_sans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13424" b="15647"/>
              <a:stretch/>
            </p:blipFill>
            <p:spPr>
              <a:xfrm>
                <a:off x="5931245" y="1323833"/>
                <a:ext cx="3142114" cy="2228664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-1407" y="-1"/>
              <a:ext cx="9143999" cy="1347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3551995"/>
            <a:ext cx="827584" cy="33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2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1560" y="15205"/>
            <a:ext cx="8537422" cy="11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fld id="{DB6E6061-A72F-467D-8B00-670F455A61A8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5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11560" y="15205"/>
            <a:ext cx="8532440" cy="11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fld id="{DB6E6061-A72F-467D-8B00-670F455A61A8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3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52600"/>
            <a:ext cx="655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9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-2"/>
            <a:ext cx="617917" cy="6855889"/>
            <a:chOff x="1" y="-2"/>
            <a:chExt cx="617917" cy="6855889"/>
          </a:xfrm>
        </p:grpSpPr>
        <p:sp>
          <p:nvSpPr>
            <p:cNvPr id="14" name="Rectangle 13"/>
            <p:cNvSpPr/>
            <p:nvPr userDrawn="1"/>
          </p:nvSpPr>
          <p:spPr>
            <a:xfrm rot="16200000">
              <a:off x="-3118985" y="3118984"/>
              <a:ext cx="6855889" cy="617917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new NSO Logo_sans.png"/>
            <p:cNvPicPr>
              <a:picLocks noChangeAspect="1"/>
            </p:cNvPicPr>
            <p:nvPr userDrawn="1"/>
          </p:nvPicPr>
          <p:blipFill rotWithShape="1">
            <a:blip r:embed="rId7" cstate="print"/>
            <a:srcRect t="13424" b="15647"/>
            <a:stretch/>
          </p:blipFill>
          <p:spPr>
            <a:xfrm>
              <a:off x="8852" y="6417349"/>
              <a:ext cx="609066" cy="4320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2" r:id="rId2"/>
    <p:sldLayoutId id="2147483698" r:id="rId3"/>
    <p:sldLayoutId id="2147483713" r:id="rId4"/>
    <p:sldLayoutId id="2147483714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erminology@nso.nato.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erminology@nso.nato.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erminology@nso.nato.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erminology@nso.nato.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terminology@nso.nato.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"/>
          <p:cNvSpPr txBox="1">
            <a:spLocks/>
          </p:cNvSpPr>
          <p:nvPr/>
        </p:nvSpPr>
        <p:spPr bwMode="auto">
          <a:xfrm>
            <a:off x="755576" y="0"/>
            <a:ext cx="7093024" cy="1196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endParaRPr lang="en-US" altLang="sv-S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64502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b="1" dirty="0" smtClean="0">
                <a:solidFill>
                  <a:srgbClr val="001A6E"/>
                </a:solidFill>
                <a:latin typeface="+mj-lt"/>
              </a:rPr>
              <a:t>NATO </a:t>
            </a:r>
            <a:r>
              <a:rPr lang="en-GB" altLang="en-US" sz="3200" b="1" dirty="0">
                <a:solidFill>
                  <a:srgbClr val="001A6E"/>
                </a:solidFill>
                <a:latin typeface="+mj-lt"/>
              </a:rPr>
              <a:t>Terminology </a:t>
            </a:r>
            <a:r>
              <a:rPr lang="en-GB" altLang="en-US" sz="3200" b="1" dirty="0" smtClean="0">
                <a:solidFill>
                  <a:srgbClr val="001A6E"/>
                </a:solidFill>
                <a:latin typeface="+mj-lt"/>
              </a:rPr>
              <a:t>Programme</a:t>
            </a:r>
            <a:r>
              <a:rPr lang="en-GB" altLang="en-US" sz="3200" b="1" dirty="0">
                <a:solidFill>
                  <a:srgbClr val="001A6E"/>
                </a:solidFill>
                <a:latin typeface="+mn-lt"/>
              </a:rPr>
              <a:t/>
            </a:r>
            <a:br>
              <a:rPr lang="en-GB" altLang="en-US" sz="3200" b="1" dirty="0">
                <a:solidFill>
                  <a:srgbClr val="001A6E"/>
                </a:solidFill>
                <a:latin typeface="+mn-lt"/>
              </a:rPr>
            </a:br>
            <a:r>
              <a:rPr lang="en-GB" altLang="en-US" sz="3200" b="1" i="1" dirty="0" smtClean="0">
                <a:solidFill>
                  <a:srgbClr val="001A6E"/>
                </a:solidFill>
                <a:latin typeface="+mj-lt"/>
              </a:rPr>
              <a:t>Introduction</a:t>
            </a:r>
            <a:endParaRPr lang="en-US" sz="32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0625" y="5373216"/>
            <a:ext cx="311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Dieter Schmaglowski</a:t>
            </a:r>
            <a:endParaRPr lang="en-GB" sz="16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Deputy Director NSO</a:t>
            </a:r>
            <a:endParaRPr lang="en-GB" sz="16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168" y="5375472"/>
            <a:ext cx="31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Warsaw, 18 September 2019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+mn-lt"/>
              </a:rPr>
              <a:t>What does this mean?</a:t>
            </a:r>
            <a:endParaRPr lang="en-US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9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+mn-lt"/>
              </a:rPr>
              <a:t>The same terms and definitions </a:t>
            </a:r>
          </a:p>
          <a:p>
            <a:pPr marL="0" indent="0" algn="ctr">
              <a:buNone/>
            </a:pPr>
            <a:r>
              <a:rPr lang="en-US" sz="4800" dirty="0" smtClean="0">
                <a:latin typeface="+mn-lt"/>
              </a:rPr>
              <a:t>in </a:t>
            </a:r>
            <a:r>
              <a:rPr lang="en-US" sz="4800" i="1" dirty="0" smtClean="0">
                <a:latin typeface="+mn-lt"/>
              </a:rPr>
              <a:t>all</a:t>
            </a:r>
            <a:r>
              <a:rPr lang="en-US" sz="4800" dirty="0" smtClean="0">
                <a:latin typeface="+mn-lt"/>
              </a:rPr>
              <a:t> NATO documents.</a:t>
            </a:r>
            <a:endParaRPr lang="en-US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8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+mn-lt"/>
              </a:rPr>
              <a:t>How?</a:t>
            </a:r>
            <a:endParaRPr lang="en-US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Agenda</a:t>
            </a:r>
          </a:p>
          <a:p>
            <a:endParaRPr lang="en-US" dirty="0">
              <a:latin typeface="+mn-lt"/>
            </a:endParaRPr>
          </a:p>
          <a:p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Background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+mn-lt"/>
              </a:rPr>
              <a:t>NATO Terminology Programme</a:t>
            </a:r>
            <a:endParaRPr lang="en-US" altLang="en-US" dirty="0">
              <a:solidFill>
                <a:srgbClr val="002060"/>
              </a:solidFill>
              <a:latin typeface="+mn-lt"/>
            </a:endParaRPr>
          </a:p>
          <a:p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Tools</a:t>
            </a:r>
          </a:p>
          <a:p>
            <a:pPr marL="0" indent="0">
              <a:buNone/>
            </a:pPr>
            <a:endParaRPr lang="en-US" altLang="en-US" dirty="0">
              <a:solidFill>
                <a:srgbClr val="001A6E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86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>
                <a:latin typeface="+mn-lt"/>
              </a:rPr>
              <a:t>Terminology Process</a:t>
            </a:r>
          </a:p>
          <a:p>
            <a:pPr marL="0" indent="0" algn="ctr">
              <a:buNone/>
            </a:pPr>
            <a:r>
              <a:rPr lang="en-US" sz="4800" dirty="0" smtClean="0">
                <a:latin typeface="+mn-lt"/>
              </a:rPr>
              <a:t>in 4 steps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671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 smtClean="0">
                <a:solidFill>
                  <a:srgbClr val="001A6E"/>
                </a:solidFill>
                <a:latin typeface="+mn-lt"/>
              </a:rPr>
              <a:t>...but first a general point:</a:t>
            </a:r>
          </a:p>
          <a:p>
            <a:endParaRPr lang="en-GB" altLang="en-US" sz="3600" i="1" dirty="0">
              <a:solidFill>
                <a:srgbClr val="001A6E"/>
              </a:solidFill>
              <a:latin typeface="+mn-lt"/>
            </a:endParaRPr>
          </a:p>
          <a:p>
            <a:r>
              <a:rPr lang="en-GB" altLang="en-US" sz="3600" i="1" dirty="0" smtClean="0">
                <a:solidFill>
                  <a:srgbClr val="001A6E"/>
                </a:solidFill>
                <a:latin typeface="+mn-lt"/>
              </a:rPr>
              <a:t>You </a:t>
            </a:r>
            <a:r>
              <a:rPr lang="en-GB" altLang="en-US" sz="3600" i="1" dirty="0">
                <a:solidFill>
                  <a:srgbClr val="001A6E"/>
                </a:solidFill>
                <a:latin typeface="+mn-lt"/>
              </a:rPr>
              <a:t>can choose </a:t>
            </a:r>
            <a:r>
              <a:rPr lang="en-GB" altLang="en-US" sz="3600" i="1" dirty="0" smtClean="0">
                <a:solidFill>
                  <a:srgbClr val="001A6E"/>
                </a:solidFill>
                <a:latin typeface="+mn-lt"/>
              </a:rPr>
              <a:t>to accept </a:t>
            </a:r>
            <a:r>
              <a:rPr lang="en-GB" altLang="en-US" sz="3600" i="1" dirty="0">
                <a:solidFill>
                  <a:srgbClr val="001A6E"/>
                </a:solidFill>
                <a:latin typeface="+mn-lt"/>
              </a:rPr>
              <a:t>the terminology from the reference </a:t>
            </a:r>
            <a:r>
              <a:rPr lang="en-GB" altLang="en-US" sz="3600" i="1" dirty="0" smtClean="0">
                <a:solidFill>
                  <a:srgbClr val="001A6E"/>
                </a:solidFill>
                <a:latin typeface="+mn-lt"/>
              </a:rPr>
              <a:t>dictionaries. </a:t>
            </a:r>
          </a:p>
          <a:p>
            <a:endParaRPr lang="en-GB" altLang="en-US" sz="3600" i="1" dirty="0">
              <a:solidFill>
                <a:srgbClr val="001A6E"/>
              </a:solidFill>
              <a:latin typeface="+mn-lt"/>
            </a:endParaRPr>
          </a:p>
          <a:p>
            <a:r>
              <a:rPr lang="en-GB" altLang="en-US" sz="3600" i="1" dirty="0" smtClean="0">
                <a:solidFill>
                  <a:srgbClr val="001A6E"/>
                </a:solidFill>
                <a:latin typeface="+mn-lt"/>
              </a:rPr>
              <a:t>If you do, there is </a:t>
            </a:r>
            <a:r>
              <a:rPr lang="en-GB" altLang="en-US" sz="3600" b="1" i="1" dirty="0" smtClean="0">
                <a:solidFill>
                  <a:srgbClr val="001A6E"/>
                </a:solidFill>
                <a:latin typeface="+mn-lt"/>
              </a:rPr>
              <a:t>no need </a:t>
            </a:r>
            <a:r>
              <a:rPr lang="en-GB" altLang="en-US" sz="3600" i="1" dirty="0" smtClean="0">
                <a:solidFill>
                  <a:srgbClr val="001A6E"/>
                </a:solidFill>
                <a:latin typeface="+mn-lt"/>
              </a:rPr>
              <a:t>to submit proposals for the terminology in your document.</a:t>
            </a:r>
            <a:endParaRPr lang="en-GB" altLang="en-US" sz="3600" i="1" dirty="0">
              <a:solidFill>
                <a:srgbClr val="001A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442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548680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 smtClean="0">
                <a:solidFill>
                  <a:srgbClr val="001A6E"/>
                </a:solidFill>
                <a:latin typeface="+mn-lt"/>
              </a:rPr>
              <a:t>Reference dictionaries</a:t>
            </a:r>
            <a:endParaRPr lang="en-GB" altLang="en-US" sz="3600" dirty="0">
              <a:solidFill>
                <a:srgbClr val="001A6E"/>
              </a:solidFill>
              <a:latin typeface="+mn-lt"/>
            </a:endParaRPr>
          </a:p>
          <a:p>
            <a:endParaRPr lang="en-GB" altLang="en-US" sz="3600" dirty="0" smtClean="0">
              <a:solidFill>
                <a:srgbClr val="001A6E"/>
              </a:solidFill>
              <a:latin typeface="+mn-lt"/>
            </a:endParaRPr>
          </a:p>
          <a:p>
            <a:endParaRPr lang="en-GB" altLang="en-US" sz="3600" dirty="0">
              <a:solidFill>
                <a:srgbClr val="001A6E"/>
              </a:solidFill>
              <a:latin typeface="+mn-lt"/>
            </a:endParaRPr>
          </a:p>
        </p:txBody>
      </p:sp>
      <p:pic>
        <p:nvPicPr>
          <p:cNvPr id="3" name="Picture 3" descr="F:\Concise-Oxford-English-Dictionary 12th ed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91" y="1803400"/>
            <a:ext cx="2273300" cy="3200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5373216"/>
            <a:ext cx="6612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1A6E"/>
                </a:solidFill>
              </a:rPr>
              <a:t>If the terminology from the COED and </a:t>
            </a:r>
            <a:r>
              <a:rPr lang="en-US" altLang="en-US" dirty="0" smtClean="0">
                <a:solidFill>
                  <a:srgbClr val="001A6E"/>
                </a:solidFill>
              </a:rPr>
              <a:t>Le Petit Robert </a:t>
            </a:r>
            <a:r>
              <a:rPr lang="en-US" altLang="en-US" dirty="0">
                <a:solidFill>
                  <a:srgbClr val="001A6E"/>
                </a:solidFill>
              </a:rPr>
              <a:t>is acceptable, there is </a:t>
            </a:r>
            <a:r>
              <a:rPr lang="en-US" altLang="en-US" b="1" dirty="0">
                <a:solidFill>
                  <a:srgbClr val="001A6E"/>
                </a:solidFill>
              </a:rPr>
              <a:t>no need</a:t>
            </a:r>
            <a:r>
              <a:rPr lang="en-US" altLang="en-US" dirty="0">
                <a:solidFill>
                  <a:srgbClr val="001A6E"/>
                </a:solidFill>
              </a:rPr>
              <a:t> to submit a terminology proposal!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803401"/>
            <a:ext cx="225342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55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6632"/>
            <a:ext cx="8352928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>
                <a:solidFill>
                  <a:srgbClr val="002060"/>
                </a:solidFill>
                <a:latin typeface="+mn-lt"/>
              </a:rPr>
              <a:t>Terminology </a:t>
            </a:r>
            <a:r>
              <a:rPr lang="en-GB" altLang="en-US" sz="3600" dirty="0" smtClean="0">
                <a:solidFill>
                  <a:srgbClr val="002060"/>
                </a:solidFill>
                <a:latin typeface="+mn-lt"/>
              </a:rPr>
              <a:t>process</a:t>
            </a:r>
          </a:p>
          <a:p>
            <a:endParaRPr lang="en-GB" altLang="en-US" dirty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I.	Preparation and Submission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Write your document, using NATO Agreed terminology.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Check the rest of the terminology in your document against the NATO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Agreed terminology in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NATOTerm: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are there terms/definitions to be added, modified or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cancelled?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On the basis of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this,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prepare proposals for addition,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modification, cancellation or revalidation.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Prepare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proposals in accordance with the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NATO Terminology Manual.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Submit to NTO at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  <a:hlinkClick r:id="rId3"/>
              </a:rPr>
              <a:t>terminology@nso.nato.int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II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	Quality Assurance</a:t>
            </a:r>
          </a:p>
          <a:p>
            <a:pPr marL="87313">
              <a:lnSpc>
                <a:spcPct val="80000"/>
              </a:lnSpc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NTO checks your proposal and may propose changes.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endParaRPr lang="en-US" altLang="en-US" sz="2000" b="1" i="1" dirty="0" smtClean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III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	Approval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When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you are happy with the substance and NTO is happy with the form,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NTO will submit your terminology proposal to approving committee and request approval.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If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approved by consensus, the terminology becomes ‘NATO Agreed’ terminology (compulsory throughout NATO).</a:t>
            </a:r>
          </a:p>
          <a:p>
            <a:pPr marL="87313">
              <a:lnSpc>
                <a:spcPct val="80000"/>
              </a:lnSpc>
              <a:buFontTx/>
              <a:buNone/>
            </a:pPr>
            <a:endParaRPr lang="en-US" altLang="en-US" sz="2000" dirty="0" smtClean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IV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 	Promulgation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NTO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updates NATOTerm – this constitutes the promulgation.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NATO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Agreed terminology is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the terminology to use in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NATO.</a:t>
            </a:r>
          </a:p>
          <a:p>
            <a:endParaRPr lang="en-GB" altLang="en-US" sz="3600" dirty="0">
              <a:solidFill>
                <a:srgbClr val="001A6E"/>
              </a:solidFill>
              <a:latin typeface="+mn-lt"/>
            </a:endParaRPr>
          </a:p>
          <a:p>
            <a:endParaRPr lang="en-GB" altLang="en-US" sz="3600" i="1" dirty="0">
              <a:solidFill>
                <a:srgbClr val="001A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879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6632"/>
            <a:ext cx="8352928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>
                <a:solidFill>
                  <a:srgbClr val="002060"/>
                </a:solidFill>
                <a:latin typeface="+mn-lt"/>
              </a:rPr>
              <a:t>Terminology </a:t>
            </a:r>
            <a:r>
              <a:rPr lang="en-GB" altLang="en-US" sz="3600" dirty="0" smtClean="0">
                <a:solidFill>
                  <a:srgbClr val="002060"/>
                </a:solidFill>
                <a:latin typeface="+mn-lt"/>
              </a:rPr>
              <a:t>process</a:t>
            </a:r>
          </a:p>
          <a:p>
            <a:endParaRPr lang="en-GB" altLang="en-US" dirty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I.	Preparation and Submission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  Write your document, using NATO Agreed terminology.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  Check the rest of the terminology in your document against the NATO </a:t>
            </a: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Agreed terminology in </a:t>
            </a: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NATOTerm: </a:t>
            </a: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are there terms/definitions to be added, modified or </a:t>
            </a: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cancelled? </a:t>
            </a: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On the basis of </a:t>
            </a: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this, </a:t>
            </a: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prepare proposals for addition, </a:t>
            </a: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modification, cancellation or revalidation.</a:t>
            </a:r>
            <a:endParaRPr lang="en-US" altLang="en-US" sz="2000" dirty="0">
              <a:solidFill>
                <a:srgbClr val="002060"/>
              </a:solidFill>
              <a:latin typeface="+mn-lt"/>
            </a:endParaRP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  Prepare </a:t>
            </a: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proposals in accordance with the </a:t>
            </a: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NATO Terminology Manual.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 Submit to NTO at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  <a:hlinkClick r:id="rId3"/>
              </a:rPr>
              <a:t>terminology@nso.nato.int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II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	Quality Assurance</a:t>
            </a:r>
          </a:p>
          <a:p>
            <a:pPr marL="87313">
              <a:lnSpc>
                <a:spcPct val="80000"/>
              </a:lnSpc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NTO checks your proposal and may propose changes.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endParaRPr lang="en-US" altLang="en-US" sz="2000" b="1" i="1" dirty="0" smtClean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III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	Approval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When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you are happy with the substance and NTO is happy with the form,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NTO will submit your terminology proposal to approving committee and request approval.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If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approved by consensus, the terminology becomes ‘NATO Agreed’ terminology (compulsory throughout NATO).</a:t>
            </a:r>
          </a:p>
          <a:p>
            <a:pPr marL="87313">
              <a:lnSpc>
                <a:spcPct val="80000"/>
              </a:lnSpc>
              <a:buFontTx/>
              <a:buNone/>
            </a:pPr>
            <a:endParaRPr lang="en-US" altLang="en-US" sz="2000" dirty="0" smtClean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IV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 	Promulgation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NTO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updates NATOTerm – this constitutes the promulgation.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</a:t>
            </a:r>
            <a:r>
              <a:rPr lang="en-GB" altLang="en-US" sz="2000" dirty="0">
                <a:solidFill>
                  <a:srgbClr val="9999FF"/>
                </a:solidFill>
                <a:latin typeface="+mn-lt"/>
              </a:rPr>
              <a:t>NATO Agreed terminology is the terminology to use in NATO.</a:t>
            </a:r>
          </a:p>
          <a:p>
            <a:endParaRPr lang="en-GB" altLang="en-US" sz="3600" dirty="0">
              <a:solidFill>
                <a:srgbClr val="001A6E"/>
              </a:solidFill>
              <a:latin typeface="+mn-lt"/>
            </a:endParaRPr>
          </a:p>
          <a:p>
            <a:endParaRPr lang="en-GB" altLang="en-US" sz="3600" i="1" dirty="0">
              <a:solidFill>
                <a:srgbClr val="001A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962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23728" y="16901"/>
            <a:ext cx="6728841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 proposal form</a:t>
            </a:r>
          </a:p>
          <a:p>
            <a:pPr fontAlgn="auto">
              <a:spcAft>
                <a:spcPts val="0"/>
              </a:spcAft>
            </a:pP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45" y="1269328"/>
            <a:ext cx="8481019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Agenda</a:t>
            </a:r>
          </a:p>
          <a:p>
            <a:endParaRPr lang="en-US" dirty="0">
              <a:latin typeface="+mn-lt"/>
            </a:endParaRPr>
          </a:p>
          <a:p>
            <a:r>
              <a:rPr lang="en-US" altLang="en-US" dirty="0">
                <a:solidFill>
                  <a:srgbClr val="001A6E"/>
                </a:solidFill>
                <a:latin typeface="+mn-lt"/>
              </a:rPr>
              <a:t>Background</a:t>
            </a:r>
          </a:p>
          <a:p>
            <a:r>
              <a:rPr lang="en-US" altLang="en-US" dirty="0" smtClean="0">
                <a:solidFill>
                  <a:srgbClr val="001A6E"/>
                </a:solidFill>
                <a:latin typeface="+mn-lt"/>
              </a:rPr>
              <a:t>NATO Terminology Programme</a:t>
            </a:r>
          </a:p>
          <a:p>
            <a:r>
              <a:rPr lang="en-US" altLang="en-US" dirty="0" smtClean="0">
                <a:solidFill>
                  <a:srgbClr val="001A6E"/>
                </a:solidFill>
                <a:latin typeface="+mn-lt"/>
              </a:rPr>
              <a:t>Tools</a:t>
            </a:r>
            <a:endParaRPr lang="en-US" altLang="en-US" dirty="0">
              <a:solidFill>
                <a:srgbClr val="001A6E"/>
              </a:solidFill>
              <a:latin typeface="+mn-lt"/>
            </a:endParaRPr>
          </a:p>
          <a:p>
            <a:pPr marL="0" indent="0">
              <a:buNone/>
            </a:pPr>
            <a:endParaRPr lang="en-US" altLang="en-US" dirty="0">
              <a:solidFill>
                <a:srgbClr val="001A6E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12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23728" y="16901"/>
            <a:ext cx="6728841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 proposal form</a:t>
            </a:r>
          </a:p>
          <a:p>
            <a:pPr fontAlgn="auto">
              <a:spcAft>
                <a:spcPts val="0"/>
              </a:spcAft>
            </a:pPr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16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42" y="1124744"/>
            <a:ext cx="8374586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6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title"/>
          </p:nvPr>
        </p:nvSpPr>
        <p:spPr>
          <a:xfrm>
            <a:off x="971600" y="355600"/>
            <a:ext cx="6178500" cy="1201192"/>
          </a:xfrm>
          <a:noFill/>
        </p:spPr>
        <p:txBody>
          <a:bodyPr/>
          <a:lstStyle/>
          <a:p>
            <a:pPr algn="l"/>
            <a:r>
              <a:rPr lang="en-US" altLang="en-US" sz="3600" dirty="0" smtClean="0">
                <a:solidFill>
                  <a:srgbClr val="001A6E"/>
                </a:solidFill>
                <a:latin typeface="+mn-lt"/>
              </a:rPr>
              <a:t>Separate approval of document and terminology</a:t>
            </a:r>
            <a:endParaRPr lang="en-GB" altLang="en-US" sz="3600" dirty="0" smtClean="0">
              <a:solidFill>
                <a:srgbClr val="001A6E"/>
              </a:solidFill>
              <a:latin typeface="+mn-lt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55650" y="3392488"/>
            <a:ext cx="7620000" cy="523875"/>
            <a:chOff x="476" y="2137"/>
            <a:chExt cx="4800" cy="330"/>
          </a:xfrm>
        </p:grpSpPr>
        <p:sp>
          <p:nvSpPr>
            <p:cNvPr id="17428" name="Text Box 14"/>
            <p:cNvSpPr txBox="1">
              <a:spLocks noChangeArrowheads="1"/>
            </p:cNvSpPr>
            <p:nvPr/>
          </p:nvSpPr>
          <p:spPr bwMode="auto">
            <a:xfrm>
              <a:off x="476" y="2137"/>
              <a:ext cx="933" cy="33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en-US" sz="1400" b="1" dirty="0" err="1">
                  <a:solidFill>
                    <a:srgbClr val="001A6E"/>
                  </a:solidFill>
                  <a:latin typeface="+mj-lt"/>
                </a:rPr>
                <a:t>Development</a:t>
              </a:r>
              <a:endParaRPr lang="fr-BE" altLang="en-US" sz="1400" b="1" dirty="0">
                <a:solidFill>
                  <a:srgbClr val="001A6E"/>
                </a:solidFill>
                <a:latin typeface="+mj-lt"/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en-US" sz="1400" b="1" dirty="0">
                  <a:solidFill>
                    <a:srgbClr val="001A6E"/>
                  </a:solidFill>
                  <a:latin typeface="+mj-lt"/>
                </a:rPr>
                <a:t>of a document</a:t>
              </a:r>
              <a:endParaRPr lang="en-US" altLang="en-US" sz="1400" b="1" dirty="0">
                <a:solidFill>
                  <a:srgbClr val="001A6E"/>
                </a:solidFill>
                <a:latin typeface="+mj-lt"/>
              </a:endParaRPr>
            </a:p>
          </p:txBody>
        </p:sp>
        <p:sp>
          <p:nvSpPr>
            <p:cNvPr id="17429" name="Line 18"/>
            <p:cNvSpPr>
              <a:spLocks noChangeShapeType="1"/>
            </p:cNvSpPr>
            <p:nvPr/>
          </p:nvSpPr>
          <p:spPr bwMode="auto">
            <a:xfrm flipV="1">
              <a:off x="1448" y="2302"/>
              <a:ext cx="3828" cy="8"/>
            </a:xfrm>
            <a:prstGeom prst="lin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fr-BE"/>
            </a:p>
          </p:txBody>
        </p:sp>
      </p:grpSp>
      <p:sp>
        <p:nvSpPr>
          <p:cNvPr id="1039374" name="Text Box 14"/>
          <p:cNvSpPr txBox="1">
            <a:spLocks noChangeArrowheads="1"/>
          </p:cNvSpPr>
          <p:nvPr/>
        </p:nvSpPr>
        <p:spPr bwMode="auto">
          <a:xfrm>
            <a:off x="2298700" y="2760663"/>
            <a:ext cx="855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600" b="1" dirty="0">
                <a:solidFill>
                  <a:srgbClr val="001A6E"/>
                </a:solidFill>
                <a:latin typeface="+mj-lt"/>
              </a:rPr>
              <a:t>Study drafts</a:t>
            </a:r>
            <a:endParaRPr lang="en-US" altLang="en-US" sz="1600" b="1" dirty="0">
              <a:solidFill>
                <a:srgbClr val="001A6E"/>
              </a:solidFill>
              <a:latin typeface="+mj-lt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540500" y="3014663"/>
            <a:ext cx="1503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600" b="1" dirty="0">
                <a:solidFill>
                  <a:srgbClr val="001A6E"/>
                </a:solidFill>
                <a:latin typeface="+mj-lt"/>
              </a:rPr>
              <a:t>Promulgation</a:t>
            </a:r>
            <a:endParaRPr lang="en-US" altLang="en-US" sz="1600" b="1" dirty="0">
              <a:solidFill>
                <a:srgbClr val="001A6E"/>
              </a:solidFill>
              <a:latin typeface="+mj-lt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416300" y="2747963"/>
            <a:ext cx="133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600" b="1" dirty="0">
                <a:solidFill>
                  <a:srgbClr val="001A6E"/>
                </a:solidFill>
                <a:latin typeface="+mj-lt"/>
              </a:rPr>
              <a:t>Final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600" b="1" dirty="0">
                <a:solidFill>
                  <a:srgbClr val="001A6E"/>
                </a:solidFill>
                <a:latin typeface="+mj-lt"/>
              </a:rPr>
              <a:t>draft</a:t>
            </a:r>
            <a:endParaRPr lang="en-US" altLang="en-US" sz="1600" b="1" dirty="0">
              <a:solidFill>
                <a:srgbClr val="001A6E"/>
              </a:solidFill>
              <a:latin typeface="+mj-lt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991100" y="3001963"/>
            <a:ext cx="1312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600" b="1" dirty="0">
                <a:solidFill>
                  <a:srgbClr val="001A6E"/>
                </a:solidFill>
                <a:latin typeface="+mj-lt"/>
              </a:rPr>
              <a:t>Ratification</a:t>
            </a:r>
            <a:endParaRPr lang="en-US" altLang="en-US" sz="1600" b="1" dirty="0">
              <a:solidFill>
                <a:srgbClr val="001A6E"/>
              </a:solidFill>
              <a:latin typeface="+mj-lt"/>
            </a:endParaRPr>
          </a:p>
        </p:txBody>
      </p:sp>
      <p:sp>
        <p:nvSpPr>
          <p:cNvPr id="887831" name="AutoShape 23"/>
          <p:cNvSpPr>
            <a:spLocks noChangeArrowheads="1"/>
          </p:cNvSpPr>
          <p:nvPr/>
        </p:nvSpPr>
        <p:spPr bwMode="auto">
          <a:xfrm>
            <a:off x="2921000" y="337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87832" name="AutoShape 24"/>
          <p:cNvSpPr>
            <a:spLocks noChangeArrowheads="1"/>
          </p:cNvSpPr>
          <p:nvPr/>
        </p:nvSpPr>
        <p:spPr bwMode="auto">
          <a:xfrm>
            <a:off x="4457700" y="33528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87833" name="AutoShape 25"/>
          <p:cNvSpPr>
            <a:spLocks noChangeArrowheads="1"/>
          </p:cNvSpPr>
          <p:nvPr/>
        </p:nvSpPr>
        <p:spPr bwMode="auto">
          <a:xfrm>
            <a:off x="6121400" y="33401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87834" name="AutoShape 26"/>
          <p:cNvSpPr>
            <a:spLocks noChangeArrowheads="1"/>
          </p:cNvSpPr>
          <p:nvPr/>
        </p:nvSpPr>
        <p:spPr bwMode="auto">
          <a:xfrm>
            <a:off x="3378200" y="3797300"/>
            <a:ext cx="4762500" cy="5715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BE" altLang="en-US" sz="1400" b="1" dirty="0">
                <a:solidFill>
                  <a:srgbClr val="002060"/>
                </a:solidFill>
                <a:latin typeface="+mj-lt"/>
              </a:rPr>
              <a:t>TERMINOLOGY PROCESS</a:t>
            </a:r>
            <a:endParaRPr lang="en-US" altLang="en-US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87835" name="Text Box 27"/>
          <p:cNvSpPr txBox="1">
            <a:spLocks noChangeArrowheads="1"/>
          </p:cNvSpPr>
          <p:nvPr/>
        </p:nvSpPr>
        <p:spPr bwMode="auto">
          <a:xfrm>
            <a:off x="6118944" y="4498974"/>
            <a:ext cx="232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fr-BE" altLang="en-US" sz="1400" b="1" dirty="0">
                <a:solidFill>
                  <a:srgbClr val="001A6E"/>
                </a:solidFill>
                <a:latin typeface="+mj-lt"/>
              </a:rPr>
              <a:t>Terminology </a:t>
            </a:r>
            <a:r>
              <a:rPr lang="fr-BE" altLang="en-US" sz="1400" b="1" dirty="0" err="1">
                <a:solidFill>
                  <a:srgbClr val="001A6E"/>
                </a:solidFill>
                <a:latin typeface="+mj-lt"/>
              </a:rPr>
              <a:t>is</a:t>
            </a:r>
            <a:r>
              <a:rPr lang="fr-BE" altLang="en-US" sz="1400" b="1" dirty="0">
                <a:solidFill>
                  <a:srgbClr val="001A6E"/>
                </a:solidFill>
                <a:latin typeface="+mj-lt"/>
              </a:rPr>
              <a:t> </a:t>
            </a:r>
            <a:r>
              <a:rPr lang="fr-BE" altLang="en-US" sz="1400" b="1" dirty="0" err="1">
                <a:solidFill>
                  <a:srgbClr val="001A6E"/>
                </a:solidFill>
                <a:latin typeface="+mj-lt"/>
              </a:rPr>
              <a:t>approved</a:t>
            </a:r>
            <a:r>
              <a:rPr lang="fr-BE" altLang="en-US" sz="1400" b="1" dirty="0">
                <a:solidFill>
                  <a:srgbClr val="001A6E"/>
                </a:solidFill>
                <a:latin typeface="+mj-lt"/>
              </a:rPr>
              <a:t> by consensus!</a:t>
            </a:r>
            <a:endParaRPr lang="en-US" altLang="en-US" sz="1400" b="1" dirty="0">
              <a:solidFill>
                <a:srgbClr val="001A6E"/>
              </a:solidFill>
              <a:latin typeface="+mj-lt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651500" y="2286000"/>
            <a:ext cx="1409700" cy="4338639"/>
            <a:chOff x="3584" y="1440"/>
            <a:chExt cx="888" cy="2733"/>
          </a:xfrm>
        </p:grpSpPr>
        <p:sp>
          <p:nvSpPr>
            <p:cNvPr id="17426" name="Text Box 28"/>
            <p:cNvSpPr txBox="1">
              <a:spLocks noChangeArrowheads="1"/>
            </p:cNvSpPr>
            <p:nvPr/>
          </p:nvSpPr>
          <p:spPr bwMode="auto">
            <a:xfrm>
              <a:off x="3584" y="3368"/>
              <a:ext cx="888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fr-BE" altLang="en-US" sz="1400" dirty="0" smtClean="0">
                  <a:solidFill>
                    <a:srgbClr val="001A6E"/>
                  </a:solidFill>
                  <a:latin typeface="+mj-lt"/>
                </a:rPr>
                <a:t>TERMINOLOGY APPROVAL</a:t>
              </a:r>
              <a:endParaRPr lang="fr-BE" altLang="en-US" sz="1400" dirty="0">
                <a:solidFill>
                  <a:srgbClr val="001A6E"/>
                </a:solidFill>
                <a:latin typeface="+mj-lt"/>
              </a:endParaRPr>
            </a:p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fr-BE" altLang="en-US" sz="1400" dirty="0">
                  <a:solidFill>
                    <a:srgbClr val="001A6E"/>
                  </a:solidFill>
                  <a:latin typeface="+mj-lt"/>
                </a:rPr>
                <a:t>Part of the </a:t>
              </a:r>
              <a:r>
                <a:rPr lang="fr-BE" altLang="en-US" sz="1400" dirty="0" err="1">
                  <a:solidFill>
                    <a:srgbClr val="001A6E"/>
                  </a:solidFill>
                  <a:latin typeface="+mj-lt"/>
                </a:rPr>
                <a:t>promulgated</a:t>
              </a:r>
              <a:r>
                <a:rPr lang="fr-BE" altLang="en-US" sz="1400" dirty="0">
                  <a:solidFill>
                    <a:srgbClr val="001A6E"/>
                  </a:solidFill>
                  <a:latin typeface="+mj-lt"/>
                </a:rPr>
                <a:t> </a:t>
              </a:r>
              <a:r>
                <a:rPr lang="fr-BE" altLang="en-US" sz="1400" b="1" dirty="0">
                  <a:solidFill>
                    <a:srgbClr val="001A6E"/>
                  </a:solidFill>
                  <a:latin typeface="+mj-lt"/>
                </a:rPr>
                <a:t>EDITION</a:t>
              </a:r>
              <a:endParaRPr lang="en-US" altLang="en-US" sz="1400" b="1" dirty="0">
                <a:solidFill>
                  <a:srgbClr val="001A6E"/>
                </a:solidFill>
                <a:latin typeface="+mj-lt"/>
              </a:endParaRPr>
            </a:p>
          </p:txBody>
        </p:sp>
        <p:sp>
          <p:nvSpPr>
            <p:cNvPr id="17427" name="Line 29"/>
            <p:cNvSpPr>
              <a:spLocks noChangeShapeType="1"/>
            </p:cNvSpPr>
            <p:nvPr/>
          </p:nvSpPr>
          <p:spPr bwMode="auto">
            <a:xfrm>
              <a:off x="4032" y="1440"/>
              <a:ext cx="8" cy="1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277103" y="2311400"/>
            <a:ext cx="1903413" cy="4770439"/>
            <a:chOff x="4584" y="1456"/>
            <a:chExt cx="1199" cy="3005"/>
          </a:xfrm>
        </p:grpSpPr>
        <p:sp>
          <p:nvSpPr>
            <p:cNvPr id="17424" name="Line 30"/>
            <p:cNvSpPr>
              <a:spLocks noChangeShapeType="1"/>
            </p:cNvSpPr>
            <p:nvPr/>
          </p:nvSpPr>
          <p:spPr bwMode="auto">
            <a:xfrm>
              <a:off x="5144" y="1456"/>
              <a:ext cx="27" cy="1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25" name="Text Box 31"/>
            <p:cNvSpPr txBox="1">
              <a:spLocks noChangeArrowheads="1"/>
            </p:cNvSpPr>
            <p:nvPr/>
          </p:nvSpPr>
          <p:spPr bwMode="auto">
            <a:xfrm>
              <a:off x="4584" y="3249"/>
              <a:ext cx="1199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fr-BE" altLang="en-US" sz="1400" dirty="0" smtClean="0">
                  <a:solidFill>
                    <a:srgbClr val="001A6E"/>
                  </a:solidFill>
                  <a:latin typeface="+mj-lt"/>
                </a:rPr>
                <a:t>TERMINOLOGY APPROVAL</a:t>
              </a:r>
              <a:endParaRPr lang="fr-BE" altLang="en-US" sz="1400" dirty="0">
                <a:solidFill>
                  <a:srgbClr val="001A6E"/>
                </a:solidFill>
                <a:latin typeface="+mj-lt"/>
              </a:endParaRPr>
            </a:p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fr-BE" altLang="en-US" sz="1400" dirty="0">
                  <a:solidFill>
                    <a:srgbClr val="001A6E"/>
                  </a:solidFill>
                  <a:latin typeface="+mj-lt"/>
                </a:rPr>
                <a:t>Part of a </a:t>
              </a:r>
              <a:r>
                <a:rPr lang="fr-BE" altLang="en-US" sz="1400" b="1" dirty="0">
                  <a:solidFill>
                    <a:srgbClr val="001A6E"/>
                  </a:solidFill>
                  <a:latin typeface="+mj-lt"/>
                </a:rPr>
                <a:t>new</a:t>
              </a:r>
              <a:r>
                <a:rPr lang="fr-BE" altLang="en-US" sz="1400" dirty="0">
                  <a:solidFill>
                    <a:srgbClr val="001A6E"/>
                  </a:solidFill>
                  <a:latin typeface="+mj-lt"/>
                </a:rPr>
                <a:t> </a:t>
              </a:r>
              <a:r>
                <a:rPr lang="fr-BE" altLang="en-US" sz="1400" b="1" dirty="0" smtClean="0">
                  <a:solidFill>
                    <a:srgbClr val="001A6E"/>
                  </a:solidFill>
                  <a:latin typeface="+mj-lt"/>
                </a:rPr>
                <a:t>EDITION/</a:t>
              </a:r>
              <a:br>
                <a:rPr lang="fr-BE" altLang="en-US" sz="1400" b="1" dirty="0" smtClean="0">
                  <a:solidFill>
                    <a:srgbClr val="001A6E"/>
                  </a:solidFill>
                  <a:latin typeface="+mj-lt"/>
                </a:rPr>
              </a:br>
              <a:r>
                <a:rPr lang="fr-BE" altLang="en-US" sz="1400" b="1" dirty="0" smtClean="0">
                  <a:solidFill>
                    <a:srgbClr val="001A6E"/>
                  </a:solidFill>
                  <a:latin typeface="+mj-lt"/>
                </a:rPr>
                <a:t>VERSION</a:t>
              </a:r>
              <a:br>
                <a:rPr lang="fr-BE" altLang="en-US" sz="1400" b="1" dirty="0" smtClean="0">
                  <a:solidFill>
                    <a:srgbClr val="001A6E"/>
                  </a:solidFill>
                  <a:latin typeface="+mj-lt"/>
                </a:rPr>
              </a:br>
              <a:r>
                <a:rPr lang="fr-BE" altLang="en-US" sz="1400" dirty="0" smtClean="0">
                  <a:solidFill>
                    <a:srgbClr val="001A6E"/>
                  </a:solidFill>
                  <a:latin typeface="+mj-lt"/>
                </a:rPr>
                <a:t>(if </a:t>
              </a:r>
              <a:r>
                <a:rPr lang="fr-BE" altLang="en-US" sz="1400" dirty="0" err="1" smtClean="0">
                  <a:solidFill>
                    <a:srgbClr val="001A6E"/>
                  </a:solidFill>
                  <a:latin typeface="+mj-lt"/>
                </a:rPr>
                <a:t>term</a:t>
              </a:r>
              <a:r>
                <a:rPr lang="fr-BE" altLang="en-US" sz="1400" dirty="0" smtClean="0">
                  <a:solidFill>
                    <a:srgbClr val="001A6E"/>
                  </a:solidFill>
                  <a:latin typeface="+mj-lt"/>
                </a:rPr>
                <a:t> </a:t>
              </a:r>
              <a:r>
                <a:rPr lang="fr-BE" altLang="en-US" sz="1400" dirty="0" err="1" smtClean="0">
                  <a:solidFill>
                    <a:srgbClr val="001A6E"/>
                  </a:solidFill>
                  <a:latin typeface="+mj-lt"/>
                </a:rPr>
                <a:t>is</a:t>
              </a:r>
              <a:r>
                <a:rPr lang="fr-BE" altLang="en-US" sz="1400" dirty="0" smtClean="0">
                  <a:solidFill>
                    <a:srgbClr val="001A6E"/>
                  </a:solidFill>
                  <a:latin typeface="+mj-lt"/>
                </a:rPr>
                <a:t> </a:t>
              </a:r>
              <a:r>
                <a:rPr lang="fr-BE" altLang="en-US" sz="1400" dirty="0" err="1" smtClean="0">
                  <a:solidFill>
                    <a:srgbClr val="001A6E"/>
                  </a:solidFill>
                  <a:latin typeface="+mj-lt"/>
                </a:rPr>
                <a:t>explained</a:t>
              </a:r>
              <a:r>
                <a:rPr lang="fr-BE" altLang="en-US" sz="1400" dirty="0" smtClean="0">
                  <a:solidFill>
                    <a:srgbClr val="001A6E"/>
                  </a:solidFill>
                  <a:latin typeface="+mj-lt"/>
                </a:rPr>
                <a:t> in the standard, i.e. in a </a:t>
              </a:r>
              <a:r>
                <a:rPr lang="fr-BE" altLang="en-US" sz="1400" dirty="0" err="1" smtClean="0">
                  <a:solidFill>
                    <a:srgbClr val="001A6E"/>
                  </a:solidFill>
                  <a:latin typeface="+mj-lt"/>
                </a:rPr>
                <a:t>lexicon</a:t>
              </a:r>
              <a:r>
                <a:rPr lang="fr-BE" altLang="en-US" sz="1400" dirty="0" smtClean="0">
                  <a:solidFill>
                    <a:srgbClr val="001A6E"/>
                  </a:solidFill>
                  <a:latin typeface="+mj-lt"/>
                </a:rPr>
                <a:t> or </a:t>
              </a:r>
              <a:r>
                <a:rPr lang="fr-BE" altLang="en-US" sz="1400" dirty="0" err="1" smtClean="0">
                  <a:solidFill>
                    <a:srgbClr val="001A6E"/>
                  </a:solidFill>
                  <a:latin typeface="+mj-lt"/>
                </a:rPr>
                <a:t>footnote</a:t>
              </a:r>
              <a:r>
                <a:rPr lang="fr-BE" altLang="en-US" sz="1400" dirty="0" smtClean="0">
                  <a:solidFill>
                    <a:srgbClr val="001A6E"/>
                  </a:solidFill>
                  <a:latin typeface="+mj-lt"/>
                </a:rPr>
                <a:t>) </a:t>
              </a:r>
              <a:br>
                <a:rPr lang="fr-BE" altLang="en-US" sz="1400" dirty="0" smtClean="0">
                  <a:solidFill>
                    <a:srgbClr val="001A6E"/>
                  </a:solidFill>
                  <a:latin typeface="+mj-lt"/>
                </a:rPr>
              </a:br>
              <a:endParaRPr lang="en-US" altLang="en-US" sz="1400" dirty="0">
                <a:solidFill>
                  <a:srgbClr val="001A6E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570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8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88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8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74" grpId="0"/>
      <p:bldP spid="3" grpId="0"/>
      <p:bldP spid="4" grpId="0"/>
      <p:bldP spid="5" grpId="0"/>
      <p:bldP spid="887831" grpId="0" animBg="1"/>
      <p:bldP spid="887832" grpId="0" animBg="1"/>
      <p:bldP spid="887833" grpId="0" animBg="1"/>
      <p:bldP spid="887834" grpId="0" animBg="1"/>
      <p:bldP spid="8878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6632"/>
            <a:ext cx="8352928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>
                <a:solidFill>
                  <a:srgbClr val="002060"/>
                </a:solidFill>
                <a:latin typeface="+mn-lt"/>
              </a:rPr>
              <a:t>Terminology </a:t>
            </a:r>
            <a:r>
              <a:rPr lang="en-GB" altLang="en-US" sz="3600" dirty="0" smtClean="0">
                <a:solidFill>
                  <a:srgbClr val="002060"/>
                </a:solidFill>
                <a:latin typeface="+mn-lt"/>
              </a:rPr>
              <a:t>process</a:t>
            </a:r>
          </a:p>
          <a:p>
            <a:endParaRPr lang="en-GB" altLang="en-US" dirty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I.	Preparation and Submission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Write your document, using NATO Agreed terminology.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Check the rest of the terminology in your document against the NATO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Agreed terminology in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NATOTerm: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are there terms/definitions to be added, modified or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cancelled?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On the basis of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this,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prepare proposals for addition,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modification, cancellation or revalidation.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Prepare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proposals in accordance with the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NATO Terminology Manual.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Submit to NTO at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  <a:hlinkClick r:id="rId3"/>
              </a:rPr>
              <a:t>terminology@nso.nato.int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II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	Quality Assurance</a:t>
            </a:r>
          </a:p>
          <a:p>
            <a:pPr marL="87313"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NTO checks your proposal and may propose changes.</a:t>
            </a:r>
            <a:endParaRPr lang="en-US" altLang="en-US" sz="2000" dirty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endParaRPr lang="en-US" altLang="en-US" sz="2000" b="1" i="1" dirty="0" smtClean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III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	Approval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When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you are happy with the substance and NTO is happy with the form,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NTO will submit your terminology proposal to approving committee and request approval.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If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approved by consensus, the terminology becomes ‘NATO Agreed’ terminology (compulsory throughout NATO).</a:t>
            </a:r>
          </a:p>
          <a:p>
            <a:pPr marL="87313">
              <a:lnSpc>
                <a:spcPct val="80000"/>
              </a:lnSpc>
              <a:buFontTx/>
              <a:buNone/>
            </a:pPr>
            <a:endParaRPr lang="en-US" altLang="en-US" sz="2000" dirty="0" smtClean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IV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 	Promulgation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NTO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updates NATOTerm – this constitutes the promulgation.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</a:t>
            </a:r>
            <a:r>
              <a:rPr lang="en-GB" altLang="en-US" sz="2000" dirty="0">
                <a:solidFill>
                  <a:srgbClr val="9999FF"/>
                </a:solidFill>
                <a:latin typeface="+mn-lt"/>
              </a:rPr>
              <a:t>NATO Agreed terminology is the terminology to use in NATO.</a:t>
            </a:r>
          </a:p>
          <a:p>
            <a:endParaRPr lang="en-GB" altLang="en-US" sz="3600" dirty="0">
              <a:solidFill>
                <a:srgbClr val="001A6E"/>
              </a:solidFill>
              <a:latin typeface="+mn-lt"/>
            </a:endParaRPr>
          </a:p>
          <a:p>
            <a:endParaRPr lang="en-GB" altLang="en-US" sz="3600" i="1" dirty="0">
              <a:solidFill>
                <a:srgbClr val="001A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613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835292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 smtClean="0">
                <a:solidFill>
                  <a:srgbClr val="002060"/>
                </a:solidFill>
                <a:latin typeface="+mn-lt"/>
              </a:rPr>
              <a:t>Quality assurance</a:t>
            </a:r>
          </a:p>
          <a:p>
            <a:r>
              <a:rPr lang="en-GB" altLang="en-US" i="1" dirty="0" smtClean="0">
                <a:solidFill>
                  <a:srgbClr val="002060"/>
                </a:solidFill>
                <a:latin typeface="+mn-lt"/>
              </a:rPr>
              <a:t>- MAIN POINTS</a:t>
            </a:r>
          </a:p>
          <a:p>
            <a:pPr>
              <a:defRPr/>
            </a:pPr>
            <a:endParaRPr lang="en-GB" altLang="en-US" sz="2000" b="1" dirty="0">
              <a:solidFill>
                <a:srgbClr val="001A6E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+mn-lt"/>
              </a:rPr>
              <a:t>Terms </a:t>
            </a: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and abbreviations listed correctly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Consistency with existing NATO Agreed terminology (e.g. use of NATO Agreed terms within definitions)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One-sentence definitions - </a:t>
            </a:r>
            <a:r>
              <a:rPr lang="en-GB" altLang="en-US" sz="2000" dirty="0" smtClean="0">
                <a:solidFill>
                  <a:srgbClr val="002060"/>
                </a:solidFill>
                <a:latin typeface="+mn-lt"/>
              </a:rPr>
              <a:t>no </a:t>
            </a: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Russian-style ‘encyclopaedic’ definitions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No abbreviations in definitions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Nouns defined as nouns, verbs as verbs, etc.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+mn-lt"/>
              </a:rPr>
              <a:t>Alignment </a:t>
            </a: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of definitions, if necessary: EN and FR to say the same thing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+mn-lt"/>
              </a:rPr>
              <a:t>No </a:t>
            </a: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attempts to duplicate (using another term) terminology for a concept that is already in </a:t>
            </a:r>
            <a:r>
              <a:rPr lang="en-GB" altLang="en-US" sz="2000" dirty="0" err="1" smtClean="0">
                <a:solidFill>
                  <a:srgbClr val="002060"/>
                </a:solidFill>
                <a:latin typeface="+mn-lt"/>
              </a:rPr>
              <a:t>NATOTerm</a:t>
            </a:r>
            <a:r>
              <a:rPr lang="en-GB" altLang="en-US" sz="2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GB" altLang="en-US" sz="2000" dirty="0" smtClean="0">
                <a:solidFill>
                  <a:srgbClr val="002060"/>
                </a:solidFill>
                <a:latin typeface="+mn-lt"/>
              </a:rPr>
            </a:br>
            <a:r>
              <a:rPr lang="en-GB" altLang="en-US" sz="2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GB" altLang="en-US" sz="2000" dirty="0" smtClean="0">
                <a:solidFill>
                  <a:srgbClr val="002060"/>
                </a:solidFill>
                <a:latin typeface="+mn-lt"/>
              </a:rPr>
            </a:br>
            <a:endParaRPr lang="en-GB" altLang="en-US" sz="20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If terminology is shared between different SME groups: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Coordination with other groups</a:t>
            </a:r>
          </a:p>
          <a:p>
            <a:endParaRPr lang="en-GB" altLang="en-US" sz="3600" dirty="0">
              <a:solidFill>
                <a:srgbClr val="001A6E"/>
              </a:solidFill>
              <a:latin typeface="+mn-lt"/>
            </a:endParaRPr>
          </a:p>
          <a:p>
            <a:endParaRPr lang="en-GB" altLang="en-US" sz="3600" i="1" dirty="0">
              <a:solidFill>
                <a:srgbClr val="001A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9277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83529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 smtClean="0">
                <a:solidFill>
                  <a:srgbClr val="002060"/>
                </a:solidFill>
                <a:latin typeface="+mn-lt"/>
              </a:rPr>
              <a:t>Quality assurance</a:t>
            </a:r>
          </a:p>
          <a:p>
            <a:r>
              <a:rPr lang="en-GB" altLang="en-US" i="1" dirty="0" smtClean="0">
                <a:solidFill>
                  <a:srgbClr val="002060"/>
                </a:solidFill>
                <a:latin typeface="+mn-lt"/>
              </a:rPr>
              <a:t>- WHY?</a:t>
            </a:r>
          </a:p>
          <a:p>
            <a:endParaRPr lang="en-GB" altLang="en-US" sz="2000" dirty="0">
              <a:solidFill>
                <a:srgbClr val="002060"/>
              </a:solidFill>
              <a:latin typeface="+mn-lt"/>
            </a:endParaRPr>
          </a:p>
          <a:p>
            <a:r>
              <a:rPr lang="en-GB" altLang="en-US" sz="2000" dirty="0" smtClean="0">
                <a:solidFill>
                  <a:srgbClr val="001A6E"/>
                </a:solidFill>
                <a:latin typeface="+mn-lt"/>
              </a:rPr>
              <a:t>1. To make sure that the terminology developed by subject-matter experts is </a:t>
            </a:r>
            <a:r>
              <a:rPr lang="en-GB" altLang="en-US" sz="2000" u="sng" dirty="0" smtClean="0">
                <a:solidFill>
                  <a:srgbClr val="001A6E"/>
                </a:solidFill>
                <a:latin typeface="+mn-lt"/>
              </a:rPr>
              <a:t>understood</a:t>
            </a:r>
            <a:r>
              <a:rPr lang="en-GB" altLang="en-US" sz="2000" dirty="0" smtClean="0">
                <a:solidFill>
                  <a:srgbClr val="001A6E"/>
                </a:solidFill>
                <a:latin typeface="+mn-lt"/>
              </a:rPr>
              <a:t> by non-experts.</a:t>
            </a:r>
          </a:p>
          <a:p>
            <a:endParaRPr lang="en-GB" altLang="en-US" sz="2000" dirty="0">
              <a:solidFill>
                <a:srgbClr val="001A6E"/>
              </a:solidFill>
              <a:latin typeface="+mn-lt"/>
            </a:endParaRPr>
          </a:p>
          <a:p>
            <a:r>
              <a:rPr lang="en-GB" altLang="en-US" sz="2000" dirty="0" smtClean="0">
                <a:solidFill>
                  <a:srgbClr val="001A6E"/>
                </a:solidFill>
                <a:latin typeface="+mn-lt"/>
              </a:rPr>
              <a:t>2</a:t>
            </a:r>
            <a:r>
              <a:rPr lang="en-GB" altLang="en-US" sz="2000" dirty="0" smtClean="0">
                <a:solidFill>
                  <a:srgbClr val="001A6E"/>
                </a:solidFill>
                <a:latin typeface="+mn-lt"/>
              </a:rPr>
              <a:t>. To make sure that all NATO Agreed terminology is internally </a:t>
            </a:r>
            <a:r>
              <a:rPr lang="en-GB" altLang="en-US" sz="2000" u="sng" dirty="0" smtClean="0">
                <a:solidFill>
                  <a:srgbClr val="001A6E"/>
                </a:solidFill>
                <a:latin typeface="+mn-lt"/>
              </a:rPr>
              <a:t>coherent</a:t>
            </a:r>
            <a:r>
              <a:rPr lang="en-GB" altLang="en-US" sz="2000" dirty="0" smtClean="0">
                <a:solidFill>
                  <a:srgbClr val="001A6E"/>
                </a:solidFill>
                <a:latin typeface="+mn-lt"/>
              </a:rPr>
              <a:t> (NATO Agreed terms to be used within definitions of other concepts; definitions not to contradict each other; etc.).</a:t>
            </a:r>
          </a:p>
          <a:p>
            <a:endParaRPr lang="en-GB" altLang="en-US" sz="2000" i="1" dirty="0">
              <a:solidFill>
                <a:srgbClr val="001A6E"/>
              </a:solidFill>
              <a:latin typeface="+mn-lt"/>
            </a:endParaRPr>
          </a:p>
          <a:p>
            <a:r>
              <a:rPr lang="en-GB" altLang="en-US" sz="2000" dirty="0" smtClean="0">
                <a:solidFill>
                  <a:srgbClr val="001A6E"/>
                </a:solidFill>
                <a:latin typeface="+mn-lt"/>
              </a:rPr>
              <a:t>3. The NTO’s quality assurance is </a:t>
            </a:r>
            <a:r>
              <a:rPr lang="en-GB" altLang="en-US" sz="2000" u="sng" dirty="0" smtClean="0">
                <a:solidFill>
                  <a:srgbClr val="001A6E"/>
                </a:solidFill>
                <a:latin typeface="+mn-lt"/>
              </a:rPr>
              <a:t>impartial</a:t>
            </a:r>
            <a:r>
              <a:rPr lang="en-GB" altLang="en-US" sz="2000" dirty="0" smtClean="0">
                <a:solidFill>
                  <a:srgbClr val="001A6E"/>
                </a:solidFill>
                <a:latin typeface="+mn-lt"/>
              </a:rPr>
              <a:t> and can help find the </a:t>
            </a:r>
            <a:r>
              <a:rPr lang="en-GB" altLang="en-US" sz="2000" u="sng" dirty="0" smtClean="0">
                <a:solidFill>
                  <a:srgbClr val="001A6E"/>
                </a:solidFill>
                <a:latin typeface="+mn-lt"/>
              </a:rPr>
              <a:t>devils in the details</a:t>
            </a:r>
            <a:r>
              <a:rPr lang="en-GB" altLang="en-US" sz="2000" dirty="0">
                <a:solidFill>
                  <a:srgbClr val="001A6E"/>
                </a:solidFill>
                <a:latin typeface="+mn-lt"/>
              </a:rPr>
              <a:t> </a:t>
            </a:r>
            <a:r>
              <a:rPr lang="en-GB" altLang="en-US" sz="2000" dirty="0" smtClean="0">
                <a:solidFill>
                  <a:srgbClr val="001A6E"/>
                </a:solidFill>
                <a:latin typeface="+mn-lt"/>
              </a:rPr>
              <a:t>(ambiguities; difference in meaning caused by commas; issues with restrictive and non-restrictive clauses, etc.).</a:t>
            </a:r>
            <a:endParaRPr lang="en-GB" altLang="en-US" sz="2000" dirty="0">
              <a:solidFill>
                <a:srgbClr val="001A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483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6632"/>
            <a:ext cx="8352928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>
                <a:solidFill>
                  <a:srgbClr val="002060"/>
                </a:solidFill>
                <a:latin typeface="+mn-lt"/>
              </a:rPr>
              <a:t>Terminology </a:t>
            </a:r>
            <a:r>
              <a:rPr lang="en-GB" altLang="en-US" sz="3600" dirty="0" smtClean="0">
                <a:solidFill>
                  <a:srgbClr val="002060"/>
                </a:solidFill>
                <a:latin typeface="+mn-lt"/>
              </a:rPr>
              <a:t>process</a:t>
            </a:r>
          </a:p>
          <a:p>
            <a:endParaRPr lang="en-GB" altLang="en-US" dirty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I.	Preparation and Submission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Write your document, using NATO Agreed terminology.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Check the rest of the terminology in your document against the NATO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Agreed terminology in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NATOTerm: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are there terms/definitions to be added, modified or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cancelled?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On the basis of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this,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prepare proposals for addition,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modification, cancellation or revalidation.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Prepare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proposals in accordance with the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NATO Terminology Manual.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Submit to NTO at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  <a:hlinkClick r:id="rId3"/>
              </a:rPr>
              <a:t>terminology@nso.nato.int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II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	Quality Assurance</a:t>
            </a:r>
          </a:p>
          <a:p>
            <a:pPr marL="87313">
              <a:lnSpc>
                <a:spcPct val="80000"/>
              </a:lnSpc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NTO checks your proposal and may propose changes.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endParaRPr lang="en-US" altLang="en-US" sz="2000" b="1" i="1" dirty="0" smtClean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III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	Approval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  When </a:t>
            </a: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you are happy with the substance and NTO is happy with the form, </a:t>
            </a: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NTO will submit your terminology proposal to approving committee and request approval.</a:t>
            </a:r>
            <a:endParaRPr lang="en-US" altLang="en-US" sz="2000" dirty="0">
              <a:solidFill>
                <a:srgbClr val="002060"/>
              </a:solidFill>
              <a:latin typeface="+mn-lt"/>
            </a:endParaRP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  If </a:t>
            </a: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approved by consensus, the terminology becomes ‘NATO Agreed’ terminology (compulsory throughout NATO).</a:t>
            </a:r>
          </a:p>
          <a:p>
            <a:pPr marL="87313">
              <a:lnSpc>
                <a:spcPct val="80000"/>
              </a:lnSpc>
              <a:buFontTx/>
              <a:buNone/>
            </a:pPr>
            <a:endParaRPr lang="en-US" altLang="en-US" sz="2000" dirty="0" smtClean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IV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 	Promulgation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NTO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updates NATOTerm – this constitutes the promulgation.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</a:t>
            </a:r>
            <a:r>
              <a:rPr lang="en-GB" altLang="en-US" sz="2000" dirty="0">
                <a:solidFill>
                  <a:srgbClr val="9999FF"/>
                </a:solidFill>
                <a:latin typeface="+mn-lt"/>
              </a:rPr>
              <a:t>NATO Agreed terminology is the terminology to use in NATO.</a:t>
            </a:r>
          </a:p>
          <a:p>
            <a:endParaRPr lang="en-GB" altLang="en-US" sz="3600" dirty="0">
              <a:solidFill>
                <a:srgbClr val="001A6E"/>
              </a:solidFill>
              <a:latin typeface="+mn-lt"/>
            </a:endParaRPr>
          </a:p>
          <a:p>
            <a:endParaRPr lang="en-GB" altLang="en-US" sz="3600" i="1" dirty="0">
              <a:solidFill>
                <a:srgbClr val="001A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124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752" y="155679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5400" dirty="0">
                <a:solidFill>
                  <a:srgbClr val="001A6E"/>
                </a:solidFill>
                <a:latin typeface="+mn-lt"/>
              </a:rPr>
              <a:t>Terminology </a:t>
            </a:r>
          </a:p>
          <a:p>
            <a:pPr algn="ctr"/>
            <a:r>
              <a:rPr lang="en-US" altLang="en-US" sz="5400" dirty="0">
                <a:solidFill>
                  <a:srgbClr val="001A6E"/>
                </a:solidFill>
                <a:latin typeface="+mn-lt"/>
              </a:rPr>
              <a:t>is now </a:t>
            </a:r>
          </a:p>
          <a:p>
            <a:pPr algn="ctr"/>
            <a:r>
              <a:rPr lang="en-US" altLang="en-US" sz="5400" i="1" dirty="0">
                <a:solidFill>
                  <a:srgbClr val="001A6E"/>
                </a:solidFill>
                <a:latin typeface="Garamond" panose="02020404030301010803" pitchFamily="18" charset="0"/>
              </a:rPr>
              <a:t>‘</a:t>
            </a:r>
            <a:r>
              <a:rPr lang="en-US" altLang="en-US" sz="5400" dirty="0">
                <a:solidFill>
                  <a:srgbClr val="001A6E"/>
                </a:solidFill>
                <a:latin typeface="Garamond" panose="02020404030301010803" pitchFamily="18" charset="0"/>
              </a:rPr>
              <a:t>NATO Agreed’</a:t>
            </a:r>
          </a:p>
        </p:txBody>
      </p:sp>
    </p:spTree>
    <p:extLst>
      <p:ext uri="{BB962C8B-B14F-4D97-AF65-F5344CB8AC3E}">
        <p14:creationId xmlns:p14="http://schemas.microsoft.com/office/powerpoint/2010/main" val="873622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6632"/>
            <a:ext cx="8352928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>
                <a:solidFill>
                  <a:srgbClr val="002060"/>
                </a:solidFill>
                <a:latin typeface="+mn-lt"/>
              </a:rPr>
              <a:t>Terminology </a:t>
            </a:r>
            <a:r>
              <a:rPr lang="en-GB" altLang="en-US" sz="3600" dirty="0" smtClean="0">
                <a:solidFill>
                  <a:srgbClr val="002060"/>
                </a:solidFill>
                <a:latin typeface="+mn-lt"/>
              </a:rPr>
              <a:t>process</a:t>
            </a:r>
          </a:p>
          <a:p>
            <a:endParaRPr lang="en-GB" altLang="en-US" dirty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I.	Preparation and Submission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Write your document, using NATO Agreed terminology.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Check the rest of the terminology in your document against the NATO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Agreed terminology in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NATOTerm: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are there terms/definitions to be added, modified or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cancelled?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On the basis of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this,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prepare proposals for addition,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modification, cancellation or revalidation.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Prepare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proposals in accordance with the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NATO Terminology Manual.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Submit to NTO at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  <a:hlinkClick r:id="rId3"/>
              </a:rPr>
              <a:t>terminology@nso.nato.int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II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	Quality Assurance</a:t>
            </a:r>
          </a:p>
          <a:p>
            <a:pPr marL="87313">
              <a:lnSpc>
                <a:spcPct val="80000"/>
              </a:lnSpc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NTO checks your proposal and may propose changes.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endParaRPr lang="en-US" altLang="en-US" sz="2000" b="1" i="1" dirty="0" smtClean="0">
              <a:solidFill>
                <a:srgbClr val="9999FF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9999FF"/>
                </a:solidFill>
                <a:latin typeface="+mn-lt"/>
              </a:rPr>
              <a:t>III</a:t>
            </a:r>
            <a:r>
              <a:rPr lang="en-US" altLang="en-US" sz="2000" b="1" i="1" dirty="0">
                <a:solidFill>
                  <a:srgbClr val="9999FF"/>
                </a:solidFill>
                <a:latin typeface="+mn-lt"/>
              </a:rPr>
              <a:t>.	Approval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When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you are happy with the substance and NTO is happy with the form, </a:t>
            </a: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NTO will submit your terminology proposal to approving committee and request approval.</a:t>
            </a:r>
            <a:endParaRPr lang="en-US" altLang="en-US" sz="2000" dirty="0">
              <a:solidFill>
                <a:srgbClr val="9999FF"/>
              </a:solidFill>
              <a:latin typeface="+mn-lt"/>
            </a:endParaRP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9999FF"/>
                </a:solidFill>
                <a:latin typeface="+mn-lt"/>
              </a:rPr>
              <a:t>  If </a:t>
            </a:r>
            <a:r>
              <a:rPr lang="en-US" altLang="en-US" sz="2000" dirty="0">
                <a:solidFill>
                  <a:srgbClr val="9999FF"/>
                </a:solidFill>
                <a:latin typeface="+mn-lt"/>
              </a:rPr>
              <a:t>approved by consensus, the terminology becomes ‘NATO Agreed’ terminology (compulsory throughout NATO).</a:t>
            </a:r>
          </a:p>
          <a:p>
            <a:pPr marL="87313">
              <a:lnSpc>
                <a:spcPct val="80000"/>
              </a:lnSpc>
              <a:buFontTx/>
              <a:buNone/>
            </a:pPr>
            <a:endParaRPr lang="en-US" altLang="en-US" sz="2000" dirty="0" smtClean="0">
              <a:solidFill>
                <a:srgbClr val="002060"/>
              </a:solidFill>
              <a:latin typeface="+mn-lt"/>
            </a:endParaRPr>
          </a:p>
          <a:p>
            <a:pPr marL="87313">
              <a:lnSpc>
                <a:spcPct val="80000"/>
              </a:lnSpc>
              <a:buFontTx/>
              <a:buNone/>
            </a:pPr>
            <a:r>
              <a:rPr lang="en-US" altLang="en-US" sz="2000" b="1" i="1" dirty="0" smtClean="0">
                <a:solidFill>
                  <a:srgbClr val="002060"/>
                </a:solidFill>
                <a:latin typeface="+mn-lt"/>
              </a:rPr>
              <a:t>IV</a:t>
            </a:r>
            <a:r>
              <a:rPr lang="en-US" altLang="en-US" sz="2000" b="1" i="1" dirty="0">
                <a:solidFill>
                  <a:srgbClr val="002060"/>
                </a:solidFill>
                <a:latin typeface="+mn-lt"/>
              </a:rPr>
              <a:t>. 	Promulgation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  NTO </a:t>
            </a:r>
            <a:r>
              <a:rPr lang="en-US" altLang="en-US" sz="2000" dirty="0">
                <a:solidFill>
                  <a:srgbClr val="002060"/>
                </a:solidFill>
                <a:latin typeface="+mn-lt"/>
              </a:rPr>
              <a:t>updates NATOTerm – this constitutes the promulgation. </a:t>
            </a:r>
          </a:p>
          <a:p>
            <a:pPr marL="90488" indent="-3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GB" altLang="en-US" sz="2000" dirty="0">
                <a:solidFill>
                  <a:srgbClr val="002060"/>
                </a:solidFill>
                <a:latin typeface="+mn-lt"/>
              </a:rPr>
              <a:t>NATO Agreed terminology is the terminology to use in NATO.</a:t>
            </a:r>
          </a:p>
          <a:p>
            <a:endParaRPr lang="en-GB" altLang="en-US" sz="3600" dirty="0">
              <a:solidFill>
                <a:srgbClr val="001A6E"/>
              </a:solidFill>
              <a:latin typeface="+mn-lt"/>
            </a:endParaRPr>
          </a:p>
          <a:p>
            <a:endParaRPr lang="en-GB" altLang="en-US" sz="3600" i="1" dirty="0">
              <a:solidFill>
                <a:srgbClr val="001A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83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  <a:latin typeface="+mj-lt"/>
              </a:rPr>
              <a:t>NATOTerm - TermOTAN</a:t>
            </a:r>
            <a:endParaRPr lang="en-GB" sz="4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002" y="1268760"/>
            <a:ext cx="8515350" cy="5040559"/>
          </a:xfrm>
          <a:prstGeom prst="rect">
            <a:avLst/>
          </a:prstGeom>
          <a:effectLst>
            <a:glow rad="127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9618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Agenda</a:t>
            </a:r>
          </a:p>
          <a:p>
            <a:endParaRPr lang="en-US" dirty="0">
              <a:latin typeface="+mn-lt"/>
            </a:endParaRPr>
          </a:p>
          <a:p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Background</a:t>
            </a:r>
          </a:p>
          <a:p>
            <a:r>
              <a:rPr lang="en-US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NATO Terminology Programme</a:t>
            </a:r>
            <a:endParaRPr lang="en-US" altLang="en-US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+mn-lt"/>
              </a:rPr>
              <a:t>Tools</a:t>
            </a:r>
          </a:p>
          <a:p>
            <a:pPr marL="0" indent="0">
              <a:buNone/>
            </a:pPr>
            <a:endParaRPr lang="en-US" altLang="en-US" dirty="0">
              <a:solidFill>
                <a:srgbClr val="001A6E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4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Agenda</a:t>
            </a:r>
          </a:p>
          <a:p>
            <a:endParaRPr lang="en-US" dirty="0">
              <a:latin typeface="+mn-lt"/>
            </a:endParaRPr>
          </a:p>
          <a:p>
            <a:r>
              <a:rPr lang="en-US" altLang="en-US" dirty="0">
                <a:solidFill>
                  <a:srgbClr val="001A6E"/>
                </a:solidFill>
                <a:latin typeface="+mn-lt"/>
              </a:rPr>
              <a:t>Background</a:t>
            </a:r>
          </a:p>
          <a:p>
            <a:r>
              <a:rPr lang="en-US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NATO Terminology Programme</a:t>
            </a:r>
            <a:endParaRPr lang="en-US" altLang="en-US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Tools</a:t>
            </a:r>
          </a:p>
          <a:p>
            <a:pPr marL="0" indent="0">
              <a:buNone/>
            </a:pPr>
            <a:endParaRPr lang="en-US" altLang="en-US" dirty="0">
              <a:solidFill>
                <a:srgbClr val="001A6E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88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532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1052736"/>
            <a:ext cx="2495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NATO </a:t>
            </a:r>
            <a:r>
              <a:rPr lang="en-GB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Agreed</a:t>
            </a:r>
            <a:endParaRPr lang="en-GB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terminology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568" y="3252788"/>
            <a:ext cx="2125662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NATO </a:t>
            </a:r>
          </a:p>
          <a:p>
            <a:pPr algn="ctr">
              <a:defRPr/>
            </a:pPr>
            <a:r>
              <a:rPr lang="en-GB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Terminology Programme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1360711"/>
            <a:ext cx="22494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NATOTerm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3252788"/>
            <a:ext cx="1822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TTF Tracker</a:t>
            </a:r>
          </a:p>
        </p:txBody>
      </p:sp>
    </p:spTree>
    <p:extLst>
      <p:ext uri="{BB962C8B-B14F-4D97-AF65-F5344CB8AC3E}">
        <p14:creationId xmlns:p14="http://schemas.microsoft.com/office/powerpoint/2010/main" val="154172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  <a:latin typeface="+mn-lt"/>
              </a:rPr>
              <a:t>TTF Tracker</a:t>
            </a:r>
            <a:endParaRPr lang="en-GB" sz="4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8761"/>
            <a:ext cx="8521555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5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  <a:latin typeface="+mn-lt"/>
              </a:rPr>
              <a:t>TTF Tracker</a:t>
            </a:r>
          </a:p>
          <a:p>
            <a:r>
              <a:rPr lang="en-GB" sz="2800" i="1" dirty="0" smtClean="0">
                <a:solidFill>
                  <a:srgbClr val="002060"/>
                </a:solidFill>
                <a:latin typeface="+mn-lt"/>
              </a:rPr>
              <a:t>sample report</a:t>
            </a:r>
            <a:endParaRPr lang="en-GB" sz="28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71" y="1700808"/>
            <a:ext cx="853244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0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  <a:latin typeface="+mj-lt"/>
              </a:rPr>
              <a:t>NATOTerm - TermOTAN</a:t>
            </a:r>
            <a:endParaRPr lang="en-GB" sz="4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002" y="1268760"/>
            <a:ext cx="8515350" cy="5040559"/>
          </a:xfrm>
          <a:prstGeom prst="rect">
            <a:avLst/>
          </a:prstGeom>
          <a:effectLst>
            <a:glow rad="127000">
              <a:schemeClr val="bg1">
                <a:alpha val="2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962241" y="220486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https://nso.nato.int/natoterm</a:t>
            </a:r>
            <a:endParaRPr lang="en-US" sz="48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110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  <a:latin typeface="+mj-lt"/>
              </a:rPr>
              <a:t>NATOTerm - TermOTAN</a:t>
            </a:r>
            <a:endParaRPr lang="en-GB" sz="4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002" y="1268760"/>
            <a:ext cx="8515350" cy="5040559"/>
          </a:xfrm>
          <a:prstGeom prst="rect">
            <a:avLst/>
          </a:prstGeom>
          <a:effectLst>
            <a:glow rad="127000">
              <a:schemeClr val="bg1">
                <a:alpha val="25000"/>
              </a:schemeClr>
            </a:glow>
          </a:effectLst>
        </p:spPr>
      </p:pic>
      <p:sp>
        <p:nvSpPr>
          <p:cNvPr id="5" name="Right Arrow 4"/>
          <p:cNvSpPr/>
          <p:nvPr/>
        </p:nvSpPr>
        <p:spPr>
          <a:xfrm>
            <a:off x="8100392" y="2708920"/>
            <a:ext cx="576064" cy="36004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2534997"/>
            <a:ext cx="1008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function, e.g. different types of searches</a:t>
            </a:r>
            <a:endParaRPr lang="en-US" sz="11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43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  <a:latin typeface="+mj-lt"/>
              </a:rPr>
              <a:t>NATOTerm - TermOTAN</a:t>
            </a:r>
            <a:endParaRPr lang="en-GB" sz="4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002" y="1268760"/>
            <a:ext cx="8515350" cy="5040559"/>
          </a:xfrm>
          <a:prstGeom prst="rect">
            <a:avLst/>
          </a:prstGeom>
          <a:effectLst>
            <a:glow rad="127000">
              <a:schemeClr val="bg1">
                <a:alpha val="25000"/>
              </a:schemeClr>
            </a:glow>
          </a:effectLst>
        </p:spPr>
      </p:pic>
      <p:sp>
        <p:nvSpPr>
          <p:cNvPr id="5" name="Down Arrow 4"/>
          <p:cNvSpPr/>
          <p:nvPr/>
        </p:nvSpPr>
        <p:spPr>
          <a:xfrm>
            <a:off x="827584" y="2708920"/>
            <a:ext cx="504056" cy="648072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1539369"/>
            <a:ext cx="151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US" sz="1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-coded returns in the ‘hit list’ to indicate the approval status</a:t>
            </a:r>
            <a:endParaRPr lang="en-US" sz="14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780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+mn-lt"/>
              </a:rPr>
              <a:t>Different approval statuses in NATOTerm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latin typeface="+mn-lt"/>
              </a:rPr>
              <a:t>NATO Agreed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From approx. 2005: terminology developed and QAed iaw ISO </a:t>
            </a:r>
            <a:r>
              <a:rPr lang="en-US" sz="2400" dirty="0"/>
              <a:t>standards – </a:t>
            </a:r>
            <a:r>
              <a:rPr lang="en-US" sz="2400" dirty="0" smtClean="0"/>
              <a:t>indicated with a </a:t>
            </a:r>
            <a:r>
              <a:rPr lang="en-US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sz="2400" dirty="0" smtClean="0"/>
              <a:t> bullet</a:t>
            </a:r>
          </a:p>
          <a:p>
            <a:r>
              <a:rPr lang="en-US" sz="2400" b="1" dirty="0" smtClean="0">
                <a:latin typeface="+mn-lt"/>
              </a:rPr>
              <a:t>Cancelled</a:t>
            </a:r>
            <a:endParaRPr lang="en-US" sz="2400" b="1" dirty="0"/>
          </a:p>
          <a:p>
            <a:pPr marL="457200" lvl="1" indent="0">
              <a:buNone/>
            </a:pPr>
            <a:r>
              <a:rPr lang="en-US" sz="2400" dirty="0" smtClean="0"/>
              <a:t>Terminology that was previously NATO Agreed and is </a:t>
            </a:r>
            <a:r>
              <a:rPr lang="en-US" sz="2400" u="sng" dirty="0" smtClean="0"/>
              <a:t>no longer current</a:t>
            </a:r>
            <a:r>
              <a:rPr lang="en-US" sz="2400" dirty="0"/>
              <a:t> </a:t>
            </a:r>
            <a:r>
              <a:rPr lang="en-US" sz="2400" dirty="0" smtClean="0"/>
              <a:t>– but still physically present in </a:t>
            </a:r>
            <a:r>
              <a:rPr lang="en-US" sz="2400" dirty="0"/>
              <a:t>NATOTerm – </a:t>
            </a:r>
            <a:r>
              <a:rPr lang="en-US" sz="2400" dirty="0" smtClean="0"/>
              <a:t>indicated with a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2400" dirty="0" smtClean="0"/>
              <a:t> bullet </a:t>
            </a:r>
          </a:p>
          <a:p>
            <a:pPr marL="228600" lvl="1">
              <a:spcBef>
                <a:spcPts val="1000"/>
              </a:spcBef>
            </a:pPr>
            <a:r>
              <a:rPr lang="en-US" sz="2400" b="1" dirty="0">
                <a:latin typeface="+mn-lt"/>
              </a:rPr>
              <a:t>Not NATO Agreed</a:t>
            </a:r>
          </a:p>
          <a:p>
            <a:pPr marL="457200" lvl="1" indent="0">
              <a:buNone/>
            </a:pPr>
            <a:r>
              <a:rPr lang="en-US" sz="2400" dirty="0" smtClean="0"/>
              <a:t>Mostly, legacy terminology (from before the introduction of the NATO Terminology Programme) that is </a:t>
            </a:r>
            <a:r>
              <a:rPr lang="en-US" sz="2400" u="sng" dirty="0" smtClean="0"/>
              <a:t>not yet</a:t>
            </a:r>
            <a:r>
              <a:rPr lang="en-US" sz="2400" dirty="0" smtClean="0"/>
              <a:t> NATO Agreed – indicated with a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sz="2400" dirty="0" smtClean="0"/>
              <a:t> bullet</a:t>
            </a:r>
          </a:p>
          <a:p>
            <a:pPr marL="228600" lvl="1">
              <a:spcBef>
                <a:spcPts val="1000"/>
              </a:spcBef>
            </a:pPr>
            <a:r>
              <a:rPr lang="en-US" sz="2400" b="1" dirty="0" smtClean="0">
                <a:latin typeface="+mn-lt"/>
              </a:rPr>
              <a:t>NATO Adopted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400" dirty="0"/>
              <a:t>Terminology from authoritative civilian sources, used by NATO but not necessarily in accordance with NATO and ISO terminology </a:t>
            </a:r>
            <a:r>
              <a:rPr lang="en-US" sz="2400" dirty="0" smtClean="0"/>
              <a:t>standards</a:t>
            </a:r>
            <a:r>
              <a:rPr lang="en-US" sz="2400" dirty="0"/>
              <a:t> </a:t>
            </a:r>
            <a:r>
              <a:rPr lang="en-US" sz="2400" dirty="0" smtClean="0"/>
              <a:t>– indicated with a </a:t>
            </a:r>
            <a:r>
              <a:rPr lang="en-US" sz="2400" dirty="0" smtClean="0">
                <a:solidFill>
                  <a:srgbClr val="4214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</a:t>
            </a:r>
            <a:r>
              <a:rPr lang="en-US" sz="2400" dirty="0" smtClean="0"/>
              <a:t> bullet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49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NATOTerm</a:t>
            </a:r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Figures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20" y="1052736"/>
            <a:ext cx="4572396" cy="2743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996952"/>
            <a:ext cx="4178071" cy="32510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5616" y="4869160"/>
            <a:ext cx="2448272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Total entries: 19642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0170" y="2348880"/>
            <a:ext cx="8263830" cy="172819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altLang="en-US" sz="4800" dirty="0">
                <a:solidFill>
                  <a:srgbClr val="001A6E"/>
                </a:solidFill>
                <a:latin typeface="Brush Script MT" panose="03060802040406070304" pitchFamily="66" charset="0"/>
              </a:rPr>
              <a:t>Thank you for your attention!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7944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altLang="en-US" dirty="0" smtClean="0">
                <a:solidFill>
                  <a:srgbClr val="001A6E"/>
                </a:solidFill>
                <a:latin typeface="+mn-lt"/>
              </a:rPr>
              <a:t>NATO </a:t>
            </a:r>
            <a:r>
              <a:rPr lang="en-US" altLang="en-US" dirty="0">
                <a:solidFill>
                  <a:srgbClr val="001A6E"/>
                </a:solidFill>
                <a:latin typeface="+mn-lt"/>
              </a:rPr>
              <a:t>Terminology Office</a:t>
            </a:r>
          </a:p>
          <a:p>
            <a:pPr algn="r">
              <a:buFontTx/>
              <a:buNone/>
            </a:pPr>
            <a:r>
              <a:rPr lang="en-US" altLang="en-US" dirty="0" smtClean="0">
                <a:solidFill>
                  <a:srgbClr val="001A6E"/>
                </a:solidFill>
                <a:latin typeface="+mn-lt"/>
              </a:rPr>
              <a:t>terminology@nso.nato.int</a:t>
            </a:r>
            <a:endParaRPr lang="en-US" altLang="en-US" dirty="0">
              <a:solidFill>
                <a:srgbClr val="001A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85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899592" y="18661"/>
            <a:ext cx="6264696" cy="131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Why standardize terminology?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310074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001A6E"/>
                </a:solidFill>
                <a:latin typeface="+mn-lt"/>
              </a:rPr>
              <a:t>In an organization like NATO, different understandings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001A6E"/>
                </a:solidFill>
                <a:latin typeface="+mn-lt"/>
              </a:rPr>
              <a:t>of terms may lead to inefficiency, misunderstanding, disagreement, or worse…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20888"/>
            <a:ext cx="588460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0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 descr="interoperability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0"/>
            <a:ext cx="853244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451161" y="2636912"/>
            <a:ext cx="685323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nteroperability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66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61041" y="0"/>
            <a:ext cx="8244408" cy="131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Soon after NATO was established in 1949 expert groups start to develop their own terminology...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732362" y="2706403"/>
            <a:ext cx="1279798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Command  &amp; Control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38140" y="3068960"/>
            <a:ext cx="1193800" cy="889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Logistics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763688" y="4182120"/>
            <a:ext cx="13716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Civil Emergency Planning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71800" y="4680676"/>
            <a:ext cx="1143000" cy="95282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Fire Support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786212" y="3804159"/>
            <a:ext cx="15367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Engineers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884207" y="3414708"/>
            <a:ext cx="914400" cy="660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420262" y="4639320"/>
            <a:ext cx="914400" cy="660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298700" y="2476500"/>
            <a:ext cx="914400" cy="660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Z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921047" y="3482593"/>
            <a:ext cx="1193800" cy="6971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Chemical Warfare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371019" y="3410185"/>
            <a:ext cx="15367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Intelligence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948088" y="4567751"/>
            <a:ext cx="15367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Special Ops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359902" y="3653351"/>
            <a:ext cx="1332997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Anti Submarine Warfare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225369" y="4332813"/>
            <a:ext cx="1226740" cy="96690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Combat Service Support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074275" y="2920204"/>
            <a:ext cx="1377833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Crisis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Response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Operations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695700" y="2540000"/>
            <a:ext cx="11811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Air and Missile Defence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701842" y="3361060"/>
            <a:ext cx="1081403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 smtClean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Training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692179" y="4003484"/>
            <a:ext cx="1813097" cy="77914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 smtClean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Standardization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616616" y="4158618"/>
            <a:ext cx="1248490" cy="77914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 smtClean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Medicine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061958" y="3666969"/>
            <a:ext cx="1398788" cy="101038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 smtClean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Host Nation Support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5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010607h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532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1243" y="908720"/>
            <a:ext cx="837307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Start of NATO’s efforts to standardize its terminology:  </a:t>
            </a:r>
          </a:p>
          <a:p>
            <a:pPr eaLnBrk="0" hangingPunct="0">
              <a:defRPr/>
            </a:pPr>
            <a:endParaRPr lang="en-GB" sz="20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GB" sz="2000" b="1" dirty="0" smtClean="0">
                <a:solidFill>
                  <a:srgbClr val="F3F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2000</a:t>
            </a:r>
            <a:r>
              <a:rPr lang="en-GB" sz="2000" b="1" dirty="0">
                <a:solidFill>
                  <a:srgbClr val="F3F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North Atlantic Council approved C-M(</a:t>
            </a:r>
            <a:r>
              <a:rPr lang="en-US" sz="2000" b="1" dirty="0">
                <a:solidFill>
                  <a:srgbClr val="F3F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2000)54</a:t>
            </a:r>
            <a:r>
              <a:rPr lang="en-GB" sz="2000" b="1" dirty="0">
                <a:solidFill>
                  <a:srgbClr val="F3F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NATO Policy for Standardization: </a:t>
            </a:r>
            <a:r>
              <a:rPr lang="en-GB" sz="2000" b="1" i="1" dirty="0">
                <a:solidFill>
                  <a:srgbClr val="F3F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</a:t>
            </a:r>
            <a:r>
              <a:rPr lang="en-US" sz="2000" b="1" i="1" dirty="0">
                <a:solidFill>
                  <a:srgbClr val="F3F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NATO documents must use NATO agreed terminology.”</a:t>
            </a:r>
            <a:endParaRPr lang="en-US" sz="2000" i="1" dirty="0">
              <a:solidFill>
                <a:srgbClr val="F3F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endParaRPr lang="en-GB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Current documents governing the NATO Terminology Programme:</a:t>
            </a:r>
          </a:p>
          <a:p>
            <a:pPr eaLnBrk="0" hangingPunct="0">
              <a:defRPr/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2015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PO(2015)0193 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NATO Terminology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Directive </a:t>
            </a:r>
            <a:r>
              <a:rPr lang="en-GB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en-GB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responsibilities </a:t>
            </a:r>
            <a:r>
              <a:rPr lang="en-GB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 </a:t>
            </a:r>
            <a:r>
              <a:rPr lang="en-GB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procedures.</a:t>
            </a:r>
          </a:p>
          <a:p>
            <a:pPr eaLnBrk="0" hangingPunct="0">
              <a:defRPr/>
            </a:pPr>
            <a:endParaRPr lang="en-GB" sz="20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2018: AAP-77 NATO Terminology 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Manual </a:t>
            </a:r>
            <a:r>
              <a:rPr lang="en-GB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how to select terms, write </a:t>
            </a:r>
            <a:r>
              <a:rPr lang="en-GB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definitions, </a:t>
            </a:r>
            <a:r>
              <a:rPr lang="en-GB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etc.</a:t>
            </a:r>
          </a:p>
          <a:p>
            <a:pPr eaLnBrk="0" hangingPunct="0">
              <a:defRPr/>
            </a:pPr>
            <a:endParaRPr lang="en-GB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endParaRPr lang="en-GB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46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732362" y="2706403"/>
            <a:ext cx="1279798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Command  &amp; Control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38140" y="3068960"/>
            <a:ext cx="1193800" cy="889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Logistics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763688" y="4182120"/>
            <a:ext cx="13716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Civil Emergency Planning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71800" y="4680676"/>
            <a:ext cx="1143000" cy="95282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Fire Support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786212" y="3804159"/>
            <a:ext cx="15367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</a:rPr>
              <a:t>Engineers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884207" y="3414708"/>
            <a:ext cx="914400" cy="660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420262" y="4639320"/>
            <a:ext cx="914400" cy="660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298700" y="2476500"/>
            <a:ext cx="914400" cy="660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FFFF"/>
                </a:solidFill>
              </a:rPr>
              <a:t>Z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921047" y="3482593"/>
            <a:ext cx="1193800" cy="6971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Chemical Warfare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371019" y="3410185"/>
            <a:ext cx="15367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Intelligence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948088" y="4567751"/>
            <a:ext cx="15367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Special Ops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359902" y="3653351"/>
            <a:ext cx="1332997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Anti Submarine Warfare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225369" y="4332813"/>
            <a:ext cx="1226740" cy="96690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Combat Service Support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074275" y="2920204"/>
            <a:ext cx="1377833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Crisis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Response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Operations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695700" y="2540000"/>
            <a:ext cx="11811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Air and Missile Defence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701842" y="3361060"/>
            <a:ext cx="1081403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 smtClean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Training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692179" y="4003484"/>
            <a:ext cx="1813097" cy="77914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 smtClean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Standardization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616616" y="4158618"/>
            <a:ext cx="1248490" cy="77914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 smtClean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Medicine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061958" y="3666969"/>
            <a:ext cx="1398788" cy="101038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200" dirty="0" smtClean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dirty="0" smtClean="0">
                <a:solidFill>
                  <a:srgbClr val="FFFFFF"/>
                </a:solidFill>
              </a:rPr>
              <a:t>Host Nation Support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009650" y="1607059"/>
            <a:ext cx="7734300" cy="4394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NATO Terminology Programme</a:t>
            </a:r>
          </a:p>
        </p:txBody>
      </p:sp>
    </p:spTree>
    <p:extLst>
      <p:ext uri="{BB962C8B-B14F-4D97-AF65-F5344CB8AC3E}">
        <p14:creationId xmlns:p14="http://schemas.microsoft.com/office/powerpoint/2010/main" val="407614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+mn-lt"/>
              </a:rPr>
              <a:t>……so</a:t>
            </a:r>
          </a:p>
          <a:p>
            <a:pPr marL="0" indent="0" algn="ctr">
              <a:buNone/>
            </a:pPr>
            <a:r>
              <a:rPr lang="en-US" sz="4800" dirty="0" smtClean="0">
                <a:latin typeface="+mn-lt"/>
              </a:rPr>
              <a:t>NATO standardizes </a:t>
            </a:r>
          </a:p>
          <a:p>
            <a:pPr marL="0" indent="0" algn="ctr">
              <a:buNone/>
            </a:pPr>
            <a:r>
              <a:rPr lang="en-US" sz="4800" dirty="0" smtClean="0">
                <a:latin typeface="+mn-lt"/>
              </a:rPr>
              <a:t>its terminology!</a:t>
            </a:r>
            <a:endParaRPr lang="en-US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9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315_NSO" id="{0356F1C7-B5DE-4D85-8398-E8809CEAA8F8}" vid="{268F0278-B1BF-4464-BE20-77CE7E750A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170315_NSO</Template>
  <TotalTime>1156</TotalTime>
  <Words>775</Words>
  <Application>Microsoft Office PowerPoint</Application>
  <PresentationFormat>On-screen Show (4:3)</PresentationFormat>
  <Paragraphs>307</Paragraphs>
  <Slides>38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Brush Script MT</vt:lpstr>
      <vt:lpstr>Calibri</vt:lpstr>
      <vt:lpstr>Calibri Light</vt:lpstr>
      <vt:lpstr>Garamond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Separate approval of document and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approval statuses in NATOTerm</vt:lpstr>
      <vt:lpstr>NATOTerm Figures</vt:lpstr>
      <vt:lpstr>PowerPoint Presentation</vt:lpstr>
    </vt:vector>
  </TitlesOfParts>
  <Company>NATO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Staging</dc:creator>
  <cp:lastModifiedBy>Schmaglowski Dieter</cp:lastModifiedBy>
  <cp:revision>125</cp:revision>
  <cp:lastPrinted>2019-07-29T06:25:21Z</cp:lastPrinted>
  <dcterms:created xsi:type="dcterms:W3CDTF">2017-04-12T07:14:12Z</dcterms:created>
  <dcterms:modified xsi:type="dcterms:W3CDTF">2019-07-30T07:45:49Z</dcterms:modified>
</cp:coreProperties>
</file>